
<file path=[Content_Types].xml><?xml version="1.0" encoding="utf-8"?>
<Types xmlns="http://schemas.openxmlformats.org/package/2006/content-types">
  <Default Extension="jpeg" ContentType="image/jpeg"/>
  <Default Extension="wdp" ContentType="image/vnd.ms-photo"/>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10.xml" ContentType="application/vnd.openxmlformats-officedocument.presentationml.comments+xml"/>
  <Override PartName="/ppt/comments/comment100.xml" ContentType="application/vnd.openxmlformats-officedocument.presentationml.comments+xml"/>
  <Override PartName="/ppt/comments/comment101.xml" ContentType="application/vnd.openxmlformats-officedocument.presentationml.comments+xml"/>
  <Override PartName="/ppt/comments/comment102.xml" ContentType="application/vnd.openxmlformats-officedocument.presentationml.comments+xml"/>
  <Override PartName="/ppt/comments/comment103.xml" ContentType="application/vnd.openxmlformats-officedocument.presentationml.comments+xml"/>
  <Override PartName="/ppt/comments/comment104.xml" ContentType="application/vnd.openxmlformats-officedocument.presentationml.comments+xml"/>
  <Override PartName="/ppt/comments/comment105.xml" ContentType="application/vnd.openxmlformats-officedocument.presentationml.comments+xml"/>
  <Override PartName="/ppt/comments/comment106.xml" ContentType="application/vnd.openxmlformats-officedocument.presentationml.comments+xml"/>
  <Override PartName="/ppt/comments/comment107.xml" ContentType="application/vnd.openxmlformats-officedocument.presentationml.comments+xml"/>
  <Override PartName="/ppt/comments/comment108.xml" ContentType="application/vnd.openxmlformats-officedocument.presentationml.comments+xml"/>
  <Override PartName="/ppt/comments/comment109.xml" ContentType="application/vnd.openxmlformats-officedocument.presentationml.comments+xml"/>
  <Override PartName="/ppt/comments/comment11.xml" ContentType="application/vnd.openxmlformats-officedocument.presentationml.comments+xml"/>
  <Override PartName="/ppt/comments/comment110.xml" ContentType="application/vnd.openxmlformats-officedocument.presentationml.comments+xml"/>
  <Override PartName="/ppt/comments/comment111.xml" ContentType="application/vnd.openxmlformats-officedocument.presentationml.comments+xml"/>
  <Override PartName="/ppt/comments/comment112.xml" ContentType="application/vnd.openxmlformats-officedocument.presentationml.comments+xml"/>
  <Override PartName="/ppt/comments/comment113.xml" ContentType="application/vnd.openxmlformats-officedocument.presentationml.comments+xml"/>
  <Override PartName="/ppt/comments/comment114.xml" ContentType="application/vnd.openxmlformats-officedocument.presentationml.comments+xml"/>
  <Override PartName="/ppt/comments/comment115.xml" ContentType="application/vnd.openxmlformats-officedocument.presentationml.comments+xml"/>
  <Override PartName="/ppt/comments/comment116.xml" ContentType="application/vnd.openxmlformats-officedocument.presentationml.comments+xml"/>
  <Override PartName="/ppt/comments/comment117.xml" ContentType="application/vnd.openxmlformats-officedocument.presentationml.comments+xml"/>
  <Override PartName="/ppt/comments/comment118.xml" ContentType="application/vnd.openxmlformats-officedocument.presentationml.comments+xml"/>
  <Override PartName="/ppt/comments/comment119.xml" ContentType="application/vnd.openxmlformats-officedocument.presentationml.comments+xml"/>
  <Override PartName="/ppt/comments/comment12.xml" ContentType="application/vnd.openxmlformats-officedocument.presentationml.comments+xml"/>
  <Override PartName="/ppt/comments/comment120.xml" ContentType="application/vnd.openxmlformats-officedocument.presentationml.comments+xml"/>
  <Override PartName="/ppt/comments/comment121.xml" ContentType="application/vnd.openxmlformats-officedocument.presentationml.comments+xml"/>
  <Override PartName="/ppt/comments/comment122.xml" ContentType="application/vnd.openxmlformats-officedocument.presentationml.comments+xml"/>
  <Override PartName="/ppt/comments/comment123.xml" ContentType="application/vnd.openxmlformats-officedocument.presentationml.comments+xml"/>
  <Override PartName="/ppt/comments/comment124.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ppt/comments/comment36.xml" ContentType="application/vnd.openxmlformats-officedocument.presentationml.comments+xml"/>
  <Override PartName="/ppt/comments/comment37.xml" ContentType="application/vnd.openxmlformats-officedocument.presentationml.comments+xml"/>
  <Override PartName="/ppt/comments/comment38.xml" ContentType="application/vnd.openxmlformats-officedocument.presentationml.comments+xml"/>
  <Override PartName="/ppt/comments/comment39.xml" ContentType="application/vnd.openxmlformats-officedocument.presentationml.comments+xml"/>
  <Override PartName="/ppt/comments/comment4.xml" ContentType="application/vnd.openxmlformats-officedocument.presentationml.comments+xml"/>
  <Override PartName="/ppt/comments/comment40.xml" ContentType="application/vnd.openxmlformats-officedocument.presentationml.comments+xml"/>
  <Override PartName="/ppt/comments/comment41.xml" ContentType="application/vnd.openxmlformats-officedocument.presentationml.comments+xml"/>
  <Override PartName="/ppt/comments/comment42.xml" ContentType="application/vnd.openxmlformats-officedocument.presentationml.comments+xml"/>
  <Override PartName="/ppt/comments/comment43.xml" ContentType="application/vnd.openxmlformats-officedocument.presentationml.comments+xml"/>
  <Override PartName="/ppt/comments/comment44.xml" ContentType="application/vnd.openxmlformats-officedocument.presentationml.comments+xml"/>
  <Override PartName="/ppt/comments/comment45.xml" ContentType="application/vnd.openxmlformats-officedocument.presentationml.comments+xml"/>
  <Override PartName="/ppt/comments/comment46.xml" ContentType="application/vnd.openxmlformats-officedocument.presentationml.comments+xml"/>
  <Override PartName="/ppt/comments/comment47.xml" ContentType="application/vnd.openxmlformats-officedocument.presentationml.comments+xml"/>
  <Override PartName="/ppt/comments/comment48.xml" ContentType="application/vnd.openxmlformats-officedocument.presentationml.comments+xml"/>
  <Override PartName="/ppt/comments/comment49.xml" ContentType="application/vnd.openxmlformats-officedocument.presentationml.comments+xml"/>
  <Override PartName="/ppt/comments/comment5.xml" ContentType="application/vnd.openxmlformats-officedocument.presentationml.comments+xml"/>
  <Override PartName="/ppt/comments/comment50.xml" ContentType="application/vnd.openxmlformats-officedocument.presentationml.comments+xml"/>
  <Override PartName="/ppt/comments/comment51.xml" ContentType="application/vnd.openxmlformats-officedocument.presentationml.comments+xml"/>
  <Override PartName="/ppt/comments/comment52.xml" ContentType="application/vnd.openxmlformats-officedocument.presentationml.comments+xml"/>
  <Override PartName="/ppt/comments/comment53.xml" ContentType="application/vnd.openxmlformats-officedocument.presentationml.comments+xml"/>
  <Override PartName="/ppt/comments/comment54.xml" ContentType="application/vnd.openxmlformats-officedocument.presentationml.comments+xml"/>
  <Override PartName="/ppt/comments/comment55.xml" ContentType="application/vnd.openxmlformats-officedocument.presentationml.comments+xml"/>
  <Override PartName="/ppt/comments/comment56.xml" ContentType="application/vnd.openxmlformats-officedocument.presentationml.comments+xml"/>
  <Override PartName="/ppt/comments/comment57.xml" ContentType="application/vnd.openxmlformats-officedocument.presentationml.comments+xml"/>
  <Override PartName="/ppt/comments/comment58.xml" ContentType="application/vnd.openxmlformats-officedocument.presentationml.comments+xml"/>
  <Override PartName="/ppt/comments/comment59.xml" ContentType="application/vnd.openxmlformats-officedocument.presentationml.comments+xml"/>
  <Override PartName="/ppt/comments/comment6.xml" ContentType="application/vnd.openxmlformats-officedocument.presentationml.comments+xml"/>
  <Override PartName="/ppt/comments/comment60.xml" ContentType="application/vnd.openxmlformats-officedocument.presentationml.comments+xml"/>
  <Override PartName="/ppt/comments/comment61.xml" ContentType="application/vnd.openxmlformats-officedocument.presentationml.comments+xml"/>
  <Override PartName="/ppt/comments/comment62.xml" ContentType="application/vnd.openxmlformats-officedocument.presentationml.comments+xml"/>
  <Override PartName="/ppt/comments/comment63.xml" ContentType="application/vnd.openxmlformats-officedocument.presentationml.comments+xml"/>
  <Override PartName="/ppt/comments/comment64.xml" ContentType="application/vnd.openxmlformats-officedocument.presentationml.comments+xml"/>
  <Override PartName="/ppt/comments/comment65.xml" ContentType="application/vnd.openxmlformats-officedocument.presentationml.comments+xml"/>
  <Override PartName="/ppt/comments/comment66.xml" ContentType="application/vnd.openxmlformats-officedocument.presentationml.comments+xml"/>
  <Override PartName="/ppt/comments/comment67.xml" ContentType="application/vnd.openxmlformats-officedocument.presentationml.comments+xml"/>
  <Override PartName="/ppt/comments/comment68.xml" ContentType="application/vnd.openxmlformats-officedocument.presentationml.comments+xml"/>
  <Override PartName="/ppt/comments/comment69.xml" ContentType="application/vnd.openxmlformats-officedocument.presentationml.comments+xml"/>
  <Override PartName="/ppt/comments/comment7.xml" ContentType="application/vnd.openxmlformats-officedocument.presentationml.comments+xml"/>
  <Override PartName="/ppt/comments/comment70.xml" ContentType="application/vnd.openxmlformats-officedocument.presentationml.comments+xml"/>
  <Override PartName="/ppt/comments/comment71.xml" ContentType="application/vnd.openxmlformats-officedocument.presentationml.comments+xml"/>
  <Override PartName="/ppt/comments/comment72.xml" ContentType="application/vnd.openxmlformats-officedocument.presentationml.comments+xml"/>
  <Override PartName="/ppt/comments/comment73.xml" ContentType="application/vnd.openxmlformats-officedocument.presentationml.comments+xml"/>
  <Override PartName="/ppt/comments/comment74.xml" ContentType="application/vnd.openxmlformats-officedocument.presentationml.comments+xml"/>
  <Override PartName="/ppt/comments/comment75.xml" ContentType="application/vnd.openxmlformats-officedocument.presentationml.comments+xml"/>
  <Override PartName="/ppt/comments/comment76.xml" ContentType="application/vnd.openxmlformats-officedocument.presentationml.comments+xml"/>
  <Override PartName="/ppt/comments/comment77.xml" ContentType="application/vnd.openxmlformats-officedocument.presentationml.comments+xml"/>
  <Override PartName="/ppt/comments/comment78.xml" ContentType="application/vnd.openxmlformats-officedocument.presentationml.comments+xml"/>
  <Override PartName="/ppt/comments/comment79.xml" ContentType="application/vnd.openxmlformats-officedocument.presentationml.comments+xml"/>
  <Override PartName="/ppt/comments/comment8.xml" ContentType="application/vnd.openxmlformats-officedocument.presentationml.comments+xml"/>
  <Override PartName="/ppt/comments/comment80.xml" ContentType="application/vnd.openxmlformats-officedocument.presentationml.comments+xml"/>
  <Override PartName="/ppt/comments/comment81.xml" ContentType="application/vnd.openxmlformats-officedocument.presentationml.comments+xml"/>
  <Override PartName="/ppt/comments/comment82.xml" ContentType="application/vnd.openxmlformats-officedocument.presentationml.comments+xml"/>
  <Override PartName="/ppt/comments/comment83.xml" ContentType="application/vnd.openxmlformats-officedocument.presentationml.comments+xml"/>
  <Override PartName="/ppt/comments/comment84.xml" ContentType="application/vnd.openxmlformats-officedocument.presentationml.comments+xml"/>
  <Override PartName="/ppt/comments/comment85.xml" ContentType="application/vnd.openxmlformats-officedocument.presentationml.comments+xml"/>
  <Override PartName="/ppt/comments/comment86.xml" ContentType="application/vnd.openxmlformats-officedocument.presentationml.comments+xml"/>
  <Override PartName="/ppt/comments/comment87.xml" ContentType="application/vnd.openxmlformats-officedocument.presentationml.comments+xml"/>
  <Override PartName="/ppt/comments/comment88.xml" ContentType="application/vnd.openxmlformats-officedocument.presentationml.comments+xml"/>
  <Override PartName="/ppt/comments/comment89.xml" ContentType="application/vnd.openxmlformats-officedocument.presentationml.comments+xml"/>
  <Override PartName="/ppt/comments/comment9.xml" ContentType="application/vnd.openxmlformats-officedocument.presentationml.comments+xml"/>
  <Override PartName="/ppt/comments/comment90.xml" ContentType="application/vnd.openxmlformats-officedocument.presentationml.comments+xml"/>
  <Override PartName="/ppt/comments/comment91.xml" ContentType="application/vnd.openxmlformats-officedocument.presentationml.comments+xml"/>
  <Override PartName="/ppt/comments/comment92.xml" ContentType="application/vnd.openxmlformats-officedocument.presentationml.comments+xml"/>
  <Override PartName="/ppt/comments/comment93.xml" ContentType="application/vnd.openxmlformats-officedocument.presentationml.comments+xml"/>
  <Override PartName="/ppt/comments/comment94.xml" ContentType="application/vnd.openxmlformats-officedocument.presentationml.comments+xml"/>
  <Override PartName="/ppt/comments/comment95.xml" ContentType="application/vnd.openxmlformats-officedocument.presentationml.comments+xml"/>
  <Override PartName="/ppt/comments/comment96.xml" ContentType="application/vnd.openxmlformats-officedocument.presentationml.comments+xml"/>
  <Override PartName="/ppt/comments/comment97.xml" ContentType="application/vnd.openxmlformats-officedocument.presentationml.comments+xml"/>
  <Override PartName="/ppt/comments/comment98.xml" ContentType="application/vnd.openxmlformats-officedocument.presentationml.comments+xml"/>
  <Override PartName="/ppt/comments/comment99.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1487" r:id="rId3"/>
    <p:sldId id="1488" r:id="rId4"/>
    <p:sldId id="1624" r:id="rId5"/>
    <p:sldId id="1490" r:id="rId6"/>
    <p:sldId id="1046" r:id="rId7"/>
    <p:sldId id="490" r:id="rId8"/>
    <p:sldId id="1722" r:id="rId9"/>
    <p:sldId id="1723" r:id="rId10"/>
    <p:sldId id="1724" r:id="rId11"/>
    <p:sldId id="689" r:id="rId12"/>
    <p:sldId id="1803" r:id="rId14"/>
    <p:sldId id="1811" r:id="rId15"/>
    <p:sldId id="1804" r:id="rId16"/>
    <p:sldId id="1807" r:id="rId17"/>
    <p:sldId id="1812" r:id="rId18"/>
    <p:sldId id="1808" r:id="rId19"/>
    <p:sldId id="1810" r:id="rId20"/>
    <p:sldId id="1813" r:id="rId21"/>
    <p:sldId id="2312" r:id="rId22"/>
    <p:sldId id="2313" r:id="rId23"/>
    <p:sldId id="2314" r:id="rId24"/>
    <p:sldId id="2315" r:id="rId25"/>
    <p:sldId id="2320" r:id="rId26"/>
    <p:sldId id="2322" r:id="rId27"/>
    <p:sldId id="2316" r:id="rId28"/>
    <p:sldId id="2317" r:id="rId29"/>
    <p:sldId id="2318" r:id="rId30"/>
    <p:sldId id="2319" r:id="rId31"/>
    <p:sldId id="2323" r:id="rId32"/>
    <p:sldId id="2324" r:id="rId33"/>
    <p:sldId id="2325" r:id="rId34"/>
    <p:sldId id="1814" r:id="rId35"/>
    <p:sldId id="1817" r:id="rId36"/>
    <p:sldId id="1818" r:id="rId37"/>
    <p:sldId id="1819" r:id="rId38"/>
    <p:sldId id="1820" r:id="rId39"/>
    <p:sldId id="1821" r:id="rId40"/>
    <p:sldId id="1823" r:id="rId41"/>
    <p:sldId id="1824" r:id="rId42"/>
    <p:sldId id="1826" r:id="rId43"/>
    <p:sldId id="1827" r:id="rId44"/>
    <p:sldId id="2955" r:id="rId45"/>
    <p:sldId id="1200" r:id="rId46"/>
    <p:sldId id="1828" r:id="rId47"/>
    <p:sldId id="1829" r:id="rId48"/>
    <p:sldId id="1830" r:id="rId49"/>
    <p:sldId id="1831" r:id="rId50"/>
    <p:sldId id="1832" r:id="rId51"/>
    <p:sldId id="1833" r:id="rId52"/>
    <p:sldId id="1834" r:id="rId53"/>
    <p:sldId id="3107" r:id="rId54"/>
    <p:sldId id="1191" r:id="rId55"/>
    <p:sldId id="2442" r:id="rId56"/>
    <p:sldId id="2443" r:id="rId57"/>
    <p:sldId id="2444" r:id="rId58"/>
    <p:sldId id="2539" r:id="rId59"/>
    <p:sldId id="2540" r:id="rId60"/>
    <p:sldId id="1999" r:id="rId61"/>
    <p:sldId id="2600" r:id="rId62"/>
    <p:sldId id="2601" r:id="rId63"/>
    <p:sldId id="2602" r:id="rId64"/>
    <p:sldId id="2603" r:id="rId65"/>
    <p:sldId id="2604" r:id="rId66"/>
    <p:sldId id="2605" r:id="rId67"/>
    <p:sldId id="2606" r:id="rId68"/>
    <p:sldId id="2607" r:id="rId69"/>
    <p:sldId id="1922" r:id="rId70"/>
    <p:sldId id="1925" r:id="rId71"/>
    <p:sldId id="1926" r:id="rId72"/>
    <p:sldId id="1927" r:id="rId73"/>
    <p:sldId id="1928" r:id="rId74"/>
    <p:sldId id="1929" r:id="rId75"/>
    <p:sldId id="1924" r:id="rId76"/>
    <p:sldId id="2000" r:id="rId77"/>
    <p:sldId id="2001" r:id="rId78"/>
    <p:sldId id="2002" r:id="rId79"/>
    <p:sldId id="2003" r:id="rId80"/>
    <p:sldId id="2004" r:id="rId81"/>
    <p:sldId id="2005" r:id="rId82"/>
    <p:sldId id="2086" r:id="rId83"/>
    <p:sldId id="2811" r:id="rId84"/>
    <p:sldId id="2808" r:id="rId85"/>
    <p:sldId id="2809" r:id="rId86"/>
    <p:sldId id="2810" r:id="rId87"/>
    <p:sldId id="2087" r:id="rId88"/>
    <p:sldId id="2088" r:id="rId89"/>
    <p:sldId id="2090" r:id="rId90"/>
    <p:sldId id="2089" r:id="rId91"/>
    <p:sldId id="2091" r:id="rId92"/>
    <p:sldId id="1210" r:id="rId93"/>
    <p:sldId id="2092" r:id="rId94"/>
    <p:sldId id="2660" r:id="rId95"/>
    <p:sldId id="1211" r:id="rId96"/>
    <p:sldId id="2094" r:id="rId97"/>
    <p:sldId id="2095" r:id="rId98"/>
    <p:sldId id="2096" r:id="rId99"/>
    <p:sldId id="3109" r:id="rId100"/>
    <p:sldId id="3110" r:id="rId101"/>
    <p:sldId id="3111" r:id="rId102"/>
    <p:sldId id="2938" r:id="rId103"/>
    <p:sldId id="2939" r:id="rId104"/>
    <p:sldId id="2940" r:id="rId105"/>
    <p:sldId id="2941" r:id="rId106"/>
    <p:sldId id="1212" r:id="rId107"/>
    <p:sldId id="2661" r:id="rId108"/>
    <p:sldId id="2663" r:id="rId109"/>
    <p:sldId id="2662" r:id="rId110"/>
    <p:sldId id="2664" r:id="rId111"/>
    <p:sldId id="2665" r:id="rId112"/>
    <p:sldId id="2666" r:id="rId113"/>
    <p:sldId id="2667" r:id="rId114"/>
    <p:sldId id="1725" r:id="rId115"/>
    <p:sldId id="2671" r:id="rId116"/>
    <p:sldId id="2672" r:id="rId117"/>
    <p:sldId id="2673" r:id="rId118"/>
    <p:sldId id="2674" r:id="rId119"/>
    <p:sldId id="2675" r:id="rId120"/>
    <p:sldId id="2676" r:id="rId121"/>
    <p:sldId id="2677" r:id="rId122"/>
    <p:sldId id="2678" r:id="rId123"/>
    <p:sldId id="2679" r:id="rId124"/>
    <p:sldId id="2207" r:id="rId125"/>
    <p:sldId id="2680" r:id="rId126"/>
    <p:sldId id="2683" r:id="rId127"/>
    <p:sldId id="2681" r:id="rId128"/>
    <p:sldId id="2684" r:id="rId129"/>
    <p:sldId id="2685" r:id="rId130"/>
    <p:sldId id="2687" r:id="rId131"/>
    <p:sldId id="2692" r:id="rId132"/>
    <p:sldId id="2693" r:id="rId133"/>
    <p:sldId id="2694" r:id="rId134"/>
    <p:sldId id="2208" r:id="rId135"/>
    <p:sldId id="3113" r:id="rId136"/>
    <p:sldId id="3118" r:id="rId137"/>
    <p:sldId id="3117" r:id="rId138"/>
    <p:sldId id="2942" r:id="rId139"/>
    <p:sldId id="2943" r:id="rId140"/>
    <p:sldId id="2944" r:id="rId141"/>
    <p:sldId id="2945" r:id="rId142"/>
    <p:sldId id="2697" r:id="rId143"/>
    <p:sldId id="2209" r:id="rId144"/>
    <p:sldId id="2211" r:id="rId145"/>
    <p:sldId id="2698" r:id="rId146"/>
    <p:sldId id="2699" r:id="rId147"/>
    <p:sldId id="2701" r:id="rId148"/>
    <p:sldId id="2702" r:id="rId149"/>
    <p:sldId id="2712" r:id="rId150"/>
    <p:sldId id="2703" r:id="rId151"/>
    <p:sldId id="2705" r:id="rId152"/>
    <p:sldId id="2708" r:id="rId153"/>
    <p:sldId id="2709" r:id="rId154"/>
    <p:sldId id="3354" r:id="rId155"/>
    <p:sldId id="2711" r:id="rId156"/>
    <p:sldId id="2713" r:id="rId157"/>
    <p:sldId id="2707" r:id="rId158"/>
    <p:sldId id="2722" r:id="rId159"/>
    <p:sldId id="2723" r:id="rId160"/>
    <p:sldId id="3119" r:id="rId161"/>
    <p:sldId id="2946" r:id="rId162"/>
    <p:sldId id="2947" r:id="rId163"/>
    <p:sldId id="2948" r:id="rId164"/>
    <p:sldId id="2949" r:id="rId165"/>
    <p:sldId id="2724" r:id="rId166"/>
    <p:sldId id="2729" r:id="rId167"/>
    <p:sldId id="2731" r:id="rId168"/>
    <p:sldId id="2732" r:id="rId169"/>
    <p:sldId id="2733" r:id="rId170"/>
    <p:sldId id="2734" r:id="rId171"/>
    <p:sldId id="2735" r:id="rId172"/>
    <p:sldId id="2737" r:id="rId173"/>
    <p:sldId id="2738" r:id="rId174"/>
    <p:sldId id="2739" r:id="rId175"/>
    <p:sldId id="2740" r:id="rId176"/>
    <p:sldId id="2741" r:id="rId177"/>
    <p:sldId id="2742" r:id="rId178"/>
    <p:sldId id="2750" r:id="rId179"/>
    <p:sldId id="3293" r:id="rId180"/>
    <p:sldId id="3294" r:id="rId181"/>
    <p:sldId id="3295" r:id="rId182"/>
    <p:sldId id="2950" r:id="rId183"/>
    <p:sldId id="2951" r:id="rId184"/>
    <p:sldId id="2952" r:id="rId185"/>
    <p:sldId id="2953" r:id="rId186"/>
    <p:sldId id="2751" r:id="rId187"/>
    <p:sldId id="2752" r:id="rId188"/>
    <p:sldId id="2753" r:id="rId189"/>
    <p:sldId id="2754" r:id="rId190"/>
    <p:sldId id="2755" r:id="rId191"/>
    <p:sldId id="2756" r:id="rId192"/>
    <p:sldId id="2757" r:id="rId193"/>
    <p:sldId id="2758" r:id="rId194"/>
    <p:sldId id="2759" r:id="rId195"/>
    <p:sldId id="2760" r:id="rId196"/>
    <p:sldId id="2761" r:id="rId197"/>
    <p:sldId id="2762" r:id="rId198"/>
    <p:sldId id="2763" r:id="rId199"/>
    <p:sldId id="2764" r:id="rId200"/>
    <p:sldId id="2765" r:id="rId201"/>
    <p:sldId id="2766" r:id="rId202"/>
    <p:sldId id="2767" r:id="rId203"/>
    <p:sldId id="2768" r:id="rId204"/>
    <p:sldId id="2769" r:id="rId205"/>
    <p:sldId id="2770" r:id="rId206"/>
    <p:sldId id="2771" r:id="rId207"/>
    <p:sldId id="2773" r:id="rId208"/>
    <p:sldId id="2774" r:id="rId209"/>
    <p:sldId id="2775" r:id="rId210"/>
    <p:sldId id="2776" r:id="rId211"/>
    <p:sldId id="2777" r:id="rId212"/>
    <p:sldId id="2778" r:id="rId213"/>
    <p:sldId id="2779" r:id="rId214"/>
    <p:sldId id="2780" r:id="rId215"/>
    <p:sldId id="2781" r:id="rId216"/>
    <p:sldId id="2782" r:id="rId217"/>
    <p:sldId id="2783" r:id="rId218"/>
    <p:sldId id="2784" r:id="rId219"/>
    <p:sldId id="2785" r:id="rId220"/>
    <p:sldId id="2787" r:id="rId221"/>
    <p:sldId id="2786" r:id="rId222"/>
    <p:sldId id="2789" r:id="rId223"/>
    <p:sldId id="2790" r:id="rId224"/>
    <p:sldId id="2791" r:id="rId225"/>
    <p:sldId id="2792" r:id="rId226"/>
    <p:sldId id="2793" r:id="rId227"/>
    <p:sldId id="2794" r:id="rId228"/>
    <p:sldId id="2796" r:id="rId229"/>
    <p:sldId id="2797" r:id="rId230"/>
    <p:sldId id="2798" r:id="rId231"/>
    <p:sldId id="2799" r:id="rId232"/>
    <p:sldId id="2800" r:id="rId233"/>
    <p:sldId id="2795" r:id="rId234"/>
    <p:sldId id="2801" r:id="rId235"/>
    <p:sldId id="2802" r:id="rId236"/>
    <p:sldId id="2803" r:id="rId237"/>
    <p:sldId id="2804" r:id="rId238"/>
    <p:sldId id="2805" r:id="rId239"/>
    <p:sldId id="2806" r:id="rId2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a Castrillón" initials="Cc" lastIdx="18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38E"/>
    <a:srgbClr val="FFC000"/>
    <a:srgbClr val="FFDB79"/>
    <a:srgbClr val="32387E"/>
    <a:srgbClr val="9DC3E6"/>
    <a:srgbClr val="EBDBA9"/>
    <a:srgbClr val="EBC869"/>
    <a:srgbClr val="FFEEB9"/>
    <a:srgbClr val="FFE9A4"/>
    <a:srgbClr val="FFCB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1" autoAdjust="0"/>
    <p:restoredTop sz="93505" autoAdjust="0"/>
  </p:normalViewPr>
  <p:slideViewPr>
    <p:cSldViewPr snapToGrid="0" showGuides="1">
      <p:cViewPr>
        <p:scale>
          <a:sx n="66" d="100"/>
          <a:sy n="66" d="100"/>
        </p:scale>
        <p:origin x="1253" y="566"/>
      </p:cViewPr>
      <p:guideLst>
        <p:guide orient="horz" pos="3706"/>
        <p:guide pos="37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4" Type="http://schemas.openxmlformats.org/officeDocument/2006/relationships/commentAuthors" Target="commentAuthors.xml"/><Relationship Id="rId243" Type="http://schemas.openxmlformats.org/officeDocument/2006/relationships/tableStyles" Target="tableStyles.xml"/><Relationship Id="rId242" Type="http://schemas.openxmlformats.org/officeDocument/2006/relationships/viewProps" Target="viewProps.xml"/><Relationship Id="rId241" Type="http://schemas.openxmlformats.org/officeDocument/2006/relationships/presProps" Target="presProps.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notesMaster" Target="notesMasters/notesMaster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7T18:21:33.346" idx="6">
    <p:pos x="1922" y="1388"/>
    <p:text>En reposo: icono-linea-cerebro.png
Activado: icono-cerebro-relleno.png</p:text>
  </p:cm>
  <p:cm authorId="1" dt="2020-10-27T18:22:24.681" idx="7">
    <p:pos x="4068" y="1425"/>
    <p:text>En reposo: icono-tijera-linea.png
Activado: icono-tijera-relleno.png</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100.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4:23.279" idx="157">
    <p:pos x="5455" y="1668"/>
    <p:text>Esta imagen se llama:
ssttema22_12.png</p:text>
  </p:cm>
</p:cmLst>
</file>

<file path=ppt/comments/comment101.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4:29.036" idx="157">
    <p:pos x="5455" y="1668"/>
    <p:text>Esta imagen se llama:
ssttema22_13.png</p:text>
  </p:cm>
</p:cmLst>
</file>

<file path=ppt/comments/comment102.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09:57.079" idx="157">
    <p:pos x="5455" y="1668"/>
    <p:text>Esta imagen se llama:
ssttema24_1.png</p:text>
  </p:cm>
</p:cmLst>
</file>

<file path=ppt/comments/comment103.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10:09.993" idx="157">
    <p:pos x="5455" y="1668"/>
    <p:text>Esta imagen se llama:
ssttema24_2.png</p:text>
  </p:cm>
</p:cmLst>
</file>

<file path=ppt/comments/comment104.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10:22.778" idx="157">
    <p:pos x="5463" y="1660"/>
    <p:text>Esta imagen se llama:
ssttema24_3.png</p:text>
  </p:cm>
</p:cmLst>
</file>

<file path=ppt/comments/comment105.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10:37.158" idx="157">
    <p:pos x="5455" y="1668"/>
    <p:text>Esta imagen se llama:
ssttema24_4.png</p:text>
  </p:cm>
</p:cmLst>
</file>

<file path=ppt/comments/comment106.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1:02.398" idx="157">
    <p:pos x="5455" y="1668"/>
    <p:text>Esta imagen se llama:
ssttema24_5.png</p:text>
  </p:cm>
</p:cmLst>
</file>

<file path=ppt/comments/comment107.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4:42.423" idx="157">
    <p:pos x="5455" y="1668"/>
    <p:text>Esta imagen se llama:
ssttema24_6.png</p:text>
  </p:cm>
</p:cmLst>
</file>

<file path=ppt/comments/comment108.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5:02.311" idx="157">
    <p:pos x="5455" y="1668"/>
    <p:text>Esta imagen se llama:
ssttema24_7.png</p:text>
  </p:cm>
</p:cmLst>
</file>

<file path=ppt/comments/comment109.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5:16.113" idx="157">
    <p:pos x="5455" y="1668"/>
    <p:text>Esta imagen se llama:
ssttema24_8.png</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110.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5:27.728" idx="157">
    <p:pos x="5455" y="1668"/>
    <p:text>Esta imagen se llama:
ssttema24_9.png</p:text>
  </p:cm>
</p:cmLst>
</file>

<file path=ppt/comments/comment111.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5:45.183" idx="157">
    <p:pos x="5455" y="1668"/>
    <p:text>Esta imagen se llama:
ssttema24_10.png</p:text>
  </p:cm>
</p:cmLst>
</file>

<file path=ppt/comments/comment112.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5:56.649" idx="157">
    <p:pos x="5455" y="1668"/>
    <p:text>Esta imagen se llama:
ssttema24_11.png</p:text>
  </p:cm>
</p:cmLst>
</file>

<file path=ppt/comments/comment113.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6:11.281" idx="157">
    <p:pos x="5455" y="1668"/>
    <p:text>Esta imagen se llama:
ssttema24_12.png</p:text>
  </p:cm>
</p:cmLst>
</file>

<file path=ppt/comments/comment114.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6:26.574" idx="157">
    <p:pos x="5455" y="1668"/>
    <p:text>Esta imagen se llama:
ssttema24_13.png</p:text>
  </p:cm>
</p:cmLst>
</file>

<file path=ppt/comments/comment115.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5T21:28:58.890" idx="157">
    <p:pos x="5455" y="1668"/>
    <p:text>Esta imagen se llama:
ssttema24_14.png</p:text>
  </p:cm>
</p:cmLst>
</file>

<file path=ppt/comments/comment116.xml><?xml version="1.0" encoding="utf-8"?>
<p:cmLst xmlns:a="http://schemas.openxmlformats.org/drawingml/2006/main" xmlns:r="http://schemas.openxmlformats.org/officeDocument/2006/relationships" xmlns:p="http://schemas.openxmlformats.org/presentationml/2006/main">
  <p:cm authorId="1" dt="2020-12-17T17:44:29.698" idx="160">
    <p:pos x="4531" y="2600"/>
    <p:text>Esta imagen se llama:
empalme_rata.png</p:text>
  </p:cm>
</p:cmLst>
</file>

<file path=ppt/comments/comment117.xml><?xml version="1.0" encoding="utf-8"?>
<p:cmLst xmlns:a="http://schemas.openxmlformats.org/drawingml/2006/main" xmlns:r="http://schemas.openxmlformats.org/officeDocument/2006/relationships" xmlns:p="http://schemas.openxmlformats.org/presentationml/2006/main">
  <p:cm authorId="1" dt="2020-12-17T17:54:35.210" idx="161">
    <p:pos x="6299" y="2486"/>
    <p:text>Esta imagen completa se llama:
pasos_empalme_western_union.png</p:text>
  </p:cm>
</p:cmLst>
</file>

<file path=ppt/comments/comment118.xml><?xml version="1.0" encoding="utf-8"?>
<p:cmLst xmlns:a="http://schemas.openxmlformats.org/drawingml/2006/main" xmlns:r="http://schemas.openxmlformats.org/officeDocument/2006/relationships" xmlns:p="http://schemas.openxmlformats.org/presentationml/2006/main">
  <p:cm authorId="1" dt="2020-12-17T18:34:20.296" idx="161">
    <p:pos x="5442" y="2632"/>
    <p:text>Esta imagen completa se llama:
empalme_duplex.png</p:text>
  </p:cm>
</p:cmLst>
</file>

<file path=ppt/comments/comment119.xml><?xml version="1.0" encoding="utf-8"?>
<p:cmLst xmlns:a="http://schemas.openxmlformats.org/drawingml/2006/main" xmlns:r="http://schemas.openxmlformats.org/officeDocument/2006/relationships" xmlns:p="http://schemas.openxmlformats.org/presentationml/2006/main">
  <p:cm authorId="1" dt="2020-12-17T18:36:47.946" idx="161">
    <p:pos x="5097" y="2826"/>
    <p:text>Esta imagen completa se llama:
empalme_t_derivacion_simple.png</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120.xml><?xml version="1.0" encoding="utf-8"?>
<p:cmLst xmlns:a="http://schemas.openxmlformats.org/drawingml/2006/main" xmlns:r="http://schemas.openxmlformats.org/officeDocument/2006/relationships" xmlns:p="http://schemas.openxmlformats.org/presentationml/2006/main">
  <p:cm authorId="1" dt="2020-12-17T18:39:05.641" idx="161">
    <p:pos x="5583" y="2168"/>
    <p:text>Esta imagen completa se llama:
empalme_t_derivacion_multiple.png</p:text>
  </p:cm>
  <p:cm authorId="1" dt="2020-12-17T18:39:58.101" idx="162">
    <p:pos x="6107" y="2935"/>
    <p:text>Esta imagen se llama:
derivacion_multiple.png</p:text>
  </p:cm>
</p:cmLst>
</file>

<file path=ppt/comments/comment121.xml><?xml version="1.0" encoding="utf-8"?>
<p:cmLst xmlns:a="http://schemas.openxmlformats.org/drawingml/2006/main" xmlns:r="http://schemas.openxmlformats.org/officeDocument/2006/relationships" xmlns:p="http://schemas.openxmlformats.org/presentationml/2006/main">
  <p:cm authorId="1" dt="2020-12-17T18:41:33.591" idx="162">
    <p:pos x="6172" y="2412"/>
    <p:text>Esta imagen se llama:
empalme_prolongacion.jpg
Usar scroll en este recuadro para que se pueda visualizar la imagen.</p:text>
  </p:cm>
</p:cmLst>
</file>

<file path=ppt/comments/comment122.xml><?xml version="1.0" encoding="utf-8"?>
<p:cmLst xmlns:a="http://schemas.openxmlformats.org/drawingml/2006/main" xmlns:r="http://schemas.openxmlformats.org/officeDocument/2006/relationships" xmlns:p="http://schemas.openxmlformats.org/presentationml/2006/main">
  <p:cm authorId="1" dt="2020-12-17T20:20:01.171" idx="164">
    <p:pos x="2347" y="1816"/>
    <p:text>Este gif se llama:
conexion.gif</p:text>
  </p:cm>
  <p:cm authorId="1" dt="2020-12-17T20:20:27.365" idx="165">
    <p:pos x="2726" y="3010"/>
    <p:text>Esta imagen se llama:
fondo_conexiones.png</p:text>
  </p:cm>
</p:cmLst>
</file>

<file path=ppt/comments/comment123.xml><?xml version="1.0" encoding="utf-8"?>
<p:cmLst xmlns:a="http://schemas.openxmlformats.org/drawingml/2006/main" xmlns:r="http://schemas.openxmlformats.org/officeDocument/2006/relationships" xmlns:p="http://schemas.openxmlformats.org/presentationml/2006/main">
  <p:cm authorId="1" dt="2020-12-17T20:47:01.208" idx="166">
    <p:pos x="728" y="1358"/>
    <p:text>Esta imagen grande se llama:
aislador_fondo.png</p:text>
  </p:cm>
  <p:cm authorId="1" dt="2020-12-17T20:47:14.636" idx="167">
    <p:pos x="1639" y="2469"/>
    <p:text>Esta imagen se llama:
avion.png</p:text>
  </p:cm>
  <p:cm authorId="1" dt="2020-12-17T20:53:43.487" idx="168">
    <p:pos x="5285" y="1795"/>
    <p:text>aislador_pin.jpg</p:text>
  </p:cm>
  <p:cm authorId="1" dt="2020-12-17T20:54:04.227" idx="169">
    <p:pos x="5502" y="2268"/>
    <p:text>aisladores_suspension.jpg</p:text>
  </p:cm>
  <p:cm authorId="1" dt="2020-12-17T20:54:50.687" idx="170">
    <p:pos x="5245" y="2750"/>
    <p:text>aislador_tension</p:text>
  </p:cm>
  <p:cm authorId="1" dt="2020-12-17T20:56:39.867" idx="171">
    <p:pos x="5360" y="3026"/>
    <p:text>aisladores_grillete</p:text>
  </p:cm>
</p:cmLst>
</file>

<file path=ppt/comments/comment124.xml><?xml version="1.0" encoding="utf-8"?>
<p:cmLst xmlns:a="http://schemas.openxmlformats.org/drawingml/2006/main" xmlns:r="http://schemas.openxmlformats.org/officeDocument/2006/relationships" xmlns:p="http://schemas.openxmlformats.org/presentationml/2006/main">
  <p:cm authorId="1" dt="2020-12-17T21:24:52.361" idx="172">
    <p:pos x="3105" y="2879"/>
    <p:text>ailsante_vidrio.jpg</p:text>
  </p:cm>
  <p:cm authorId="1" dt="2020-12-17T21:27:00.494" idx="173">
    <p:pos x="4604" y="2720"/>
    <p:text>aislador_polimero.jpg</p:text>
  </p:cm>
  <p:cm authorId="1" dt="2020-12-17T21:28:55.714" idx="174">
    <p:pos x="6033" y="2699"/>
    <p:text>aislante_varillalarga.jpg</p:text>
  </p:cm>
  <p:cm authorId="1" dt="2020-12-19T10:28:45.532" idx="175">
    <p:pos x="1784" y="2620"/>
    <p:text>post_aislantes.png</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16.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18.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19.xml><?xml version="1.0" encoding="utf-8"?>
<p:cmLst xmlns:a="http://schemas.openxmlformats.org/drawingml/2006/main" xmlns:r="http://schemas.openxmlformats.org/officeDocument/2006/relationships" xmlns:p="http://schemas.openxmlformats.org/presentationml/2006/main">
  <p:cm authorId="1" dt="2020-11-08T16:45:52.848" idx="70">
    <p:pos x="1356" y="2077"/>
    <p:text>Esta imagen se llama:
broken-wire.png</p:text>
  </p:cm>
  <p:cm authorId="1" dt="2020-11-08T16:46:11.044" idx="71">
    <p:pos x="4936" y="1942"/>
    <p:text>Esta imagen se llama:
switch.png</p:text>
  </p:cm>
  <p:cm authorId="1" dt="2020-11-08T16:48:15.344" idx="72">
    <p:pos x="2500" y="1978"/>
    <p:text>Esta imagen se llama: 
fuse.png</p:text>
  </p:cm>
  <p:cm authorId="1" dt="2020-11-08T16:49:17.425" idx="73">
    <p:pos x="6500" y="2067"/>
    <p:text>Esta imagen se llama:
electric-meter.png</p:text>
  </p:cm>
  <p:cm authorId="1" dt="2020-11-08T16:51:42.631" idx="74">
    <p:pos x="3745" y="1810"/>
    <p:text>Esta imagen se llama:
circuit.png</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0-11-08T15:10:01.094" idx="60">
    <p:pos x="568" y="1876"/>
    <p:text>Esta imagen se llama:
icono-intensidad</p:text>
  </p:cm>
  <p:cm authorId="1" dt="2020-11-08T15:10:22.940" idx="61">
    <p:pos x="3103" y="2373"/>
    <p:text>Esta imagen se llama:
resistencia-multimetro.png</p:text>
  </p:cm>
  <p:cm authorId="1" dt="2020-11-30T21:11:43.122" idx="62">
    <p:pos x="5673" y="2058"/>
    <p:text>Esta imagen se llama:
simbolo-resistencia.png</p:text>
  </p:cm>
</p:cmLst>
</file>

<file path=ppt/comments/comment20.xml><?xml version="1.0" encoding="utf-8"?>
<p:cmLst xmlns:a="http://schemas.openxmlformats.org/drawingml/2006/main" xmlns:r="http://schemas.openxmlformats.org/officeDocument/2006/relationships" xmlns:p="http://schemas.openxmlformats.org/presentationml/2006/main">
  <p:cm authorId="1" dt="2020-11-08T16:45:52.848" idx="70">
    <p:pos x="1356" y="2077"/>
    <p:text>Esta imagen se llama:
broken-wire.png</p:text>
  </p:cm>
  <p:cm authorId="1" dt="2020-11-08T16:46:11.044" idx="71">
    <p:pos x="4936" y="1942"/>
    <p:text>Esta imagen se llama:
switch.png</p:text>
  </p:cm>
  <p:cm authorId="1" dt="2020-11-08T16:48:15.344" idx="72">
    <p:pos x="2500" y="1978"/>
    <p:text>Esta imagen se llama: 
fuse.png</p:text>
  </p:cm>
  <p:cm authorId="1" dt="2020-11-08T16:49:17.425" idx="73">
    <p:pos x="6500" y="2067"/>
    <p:text>Esta imagen se llama:
electric-meter.png</p:text>
  </p:cm>
  <p:cm authorId="1" dt="2020-11-08T16:51:42.631" idx="74">
    <p:pos x="3745" y="1810"/>
    <p:text>Esta imagen se llama:
circuit.png</p:text>
  </p:cm>
</p:cmLst>
</file>

<file path=ppt/comments/comment21.xml><?xml version="1.0" encoding="utf-8"?>
<p:cmLst xmlns:a="http://schemas.openxmlformats.org/drawingml/2006/main" xmlns:r="http://schemas.openxmlformats.org/officeDocument/2006/relationships" xmlns:p="http://schemas.openxmlformats.org/presentationml/2006/main">
  <p:cm authorId="1" dt="2020-11-08T16:45:52.848" idx="70">
    <p:pos x="1356" y="2077"/>
    <p:text>Esta imagen se llama:
broken-wire.png</p:text>
  </p:cm>
  <p:cm authorId="1" dt="2020-11-08T16:46:11.044" idx="71">
    <p:pos x="4936" y="1942"/>
    <p:text>Esta imagen se llama:
switch.png</p:text>
  </p:cm>
  <p:cm authorId="1" dt="2020-11-08T16:48:15.344" idx="72">
    <p:pos x="2500" y="1978"/>
    <p:text>Esta imagen se llama: 
fuse.png</p:text>
  </p:cm>
  <p:cm authorId="1" dt="2020-11-08T16:49:17.425" idx="73">
    <p:pos x="6500" y="2067"/>
    <p:text>Esta imagen se llama:
electric-meter.png</p:text>
  </p:cm>
  <p:cm authorId="1" dt="2020-11-08T16:51:42.631" idx="74">
    <p:pos x="3745" y="1810"/>
    <p:text>Esta imagen se llama:
circuit.png</p:text>
  </p:cm>
</p:cmLst>
</file>

<file path=ppt/comments/comment22.xml><?xml version="1.0" encoding="utf-8"?>
<p:cmLst xmlns:a="http://schemas.openxmlformats.org/drawingml/2006/main" xmlns:r="http://schemas.openxmlformats.org/officeDocument/2006/relationships" xmlns:p="http://schemas.openxmlformats.org/presentationml/2006/main">
  <p:cm authorId="1" dt="2020-11-08T16:45:52.848" idx="70">
    <p:pos x="1356" y="2077"/>
    <p:text>Esta imagen se llama:
broken-wire.png</p:text>
  </p:cm>
  <p:cm authorId="1" dt="2020-11-08T16:46:11.044" idx="71">
    <p:pos x="4936" y="1942"/>
    <p:text>Esta imagen se llama:
switch.png</p:text>
  </p:cm>
  <p:cm authorId="1" dt="2020-11-08T16:48:15.344" idx="72">
    <p:pos x="2500" y="1978"/>
    <p:text>Esta imagen se llama: 
fuse.png</p:text>
  </p:cm>
  <p:cm authorId="1" dt="2020-11-08T16:49:17.425" idx="73">
    <p:pos x="6500" y="2067"/>
    <p:text>Esta imagen se llama:
electric-meter.png</p:text>
  </p:cm>
  <p:cm authorId="1" dt="2020-11-08T16:51:42.631" idx="74">
    <p:pos x="3745" y="1810"/>
    <p:text>Esta imagen se llama:
circuit.png</p:text>
  </p:cm>
</p:cmLst>
</file>

<file path=ppt/comments/comment23.xml><?xml version="1.0" encoding="utf-8"?>
<p:cmLst xmlns:a="http://schemas.openxmlformats.org/drawingml/2006/main" xmlns:r="http://schemas.openxmlformats.org/officeDocument/2006/relationships" xmlns:p="http://schemas.openxmlformats.org/presentationml/2006/main">
  <p:cm authorId="1" dt="2020-11-08T16:45:52.848" idx="70">
    <p:pos x="1356" y="2077"/>
    <p:text>Esta imagen se llama:
broken-wire.png</p:text>
  </p:cm>
  <p:cm authorId="1" dt="2020-11-08T16:46:11.044" idx="71">
    <p:pos x="4936" y="1942"/>
    <p:text>Esta imagen se llama:
switch.png</p:text>
  </p:cm>
  <p:cm authorId="1" dt="2020-11-08T16:48:15.344" idx="72">
    <p:pos x="2500" y="1978"/>
    <p:text>Esta imagen se llama: 
fuse.png</p:text>
  </p:cm>
  <p:cm authorId="1" dt="2020-11-08T16:49:17.425" idx="73">
    <p:pos x="6500" y="2067"/>
    <p:text>Esta imagen se llama:
electric-meter.png</p:text>
  </p:cm>
  <p:cm authorId="1" dt="2020-11-08T16:51:42.631" idx="74">
    <p:pos x="3745" y="1810"/>
    <p:text>Esta imagen se llama:
circuit.png</p:text>
  </p:cm>
</p:cmLst>
</file>

<file path=ppt/comments/comment24.xml><?xml version="1.0" encoding="utf-8"?>
<p:cmLst xmlns:a="http://schemas.openxmlformats.org/drawingml/2006/main" xmlns:r="http://schemas.openxmlformats.org/officeDocument/2006/relationships" xmlns:p="http://schemas.openxmlformats.org/presentationml/2006/main">
  <p:cm authorId="1" dt="2020-12-19T18:24:44.077" idx="176">
    <p:pos x="1311" y="2556"/>
    <p:text/>
  </p:cm>
  <p:cm authorId="1" dt="2020-12-19T18:24:58.967" idx="177">
    <p:pos x="6278" y="2069"/>
    <p:text>Esta imagen se llama:
totalizador1.jpg</p:text>
  </p:cm>
</p:cmLst>
</file>

<file path=ppt/comments/comment25.xml><?xml version="1.0" encoding="utf-8"?>
<p:cmLst xmlns:a="http://schemas.openxmlformats.org/drawingml/2006/main" xmlns:r="http://schemas.openxmlformats.org/officeDocument/2006/relationships" xmlns:p="http://schemas.openxmlformats.org/presentationml/2006/main">
  <p:cm authorId="1" dt="2020-11-02T15:33:00.096" idx="137">
    <p:pos x="3160" y="812"/>
    <p:text>Visualización del ejercicio de aprendizaje: https://h5p.org/memory-game. ESTÁN ORDENADOS DE ARRIBA A ABAJO DE FORMA CORRECTA.</p:text>
  </p:cm>
</p:cmLst>
</file>

<file path=ppt/comments/comment26.xml><?xml version="1.0" encoding="utf-8"?>
<p:cmLst xmlns:a="http://schemas.openxmlformats.org/drawingml/2006/main" xmlns:r="http://schemas.openxmlformats.org/officeDocument/2006/relationships" xmlns:p="http://schemas.openxmlformats.org/presentationml/2006/main">
  <p:cm authorId="1" dt="2020-11-02T14:59:35.489" idx="135">
    <p:pos x="6881" y="1792"/>
    <p:text>VIsualización de ejercicio de aprendizaje: https://h5p.org/flashcards</p:text>
  </p:cm>
</p:cmLst>
</file>

<file path=ppt/comments/comment27.xml><?xml version="1.0" encoding="utf-8"?>
<p:cmLst xmlns:a="http://schemas.openxmlformats.org/drawingml/2006/main" xmlns:r="http://schemas.openxmlformats.org/officeDocument/2006/relationships" xmlns:p="http://schemas.openxmlformats.org/presentationml/2006/main">
  <p:cm authorId="1" dt="2020-11-30T21:51:57.031" idx="97">
    <p:pos x="1240" y="1453"/>
    <p:text>ESTO ES UN MODAL
Esta imagen se llama:
modales_cargas_electricas.png
Y el + es el gif
plus-info.gif</p:text>
  </p:cm>
  <p:cm authorId="1" dt="2020-11-30T21:52:03.811" idx="98">
    <p:pos x="4324" y="1990"/>
    <p:text>ESTO ES UN MODAL
Esta imagen se llama:
modales_cargas_electricas.png
Y el + es el gif
plus-info.gif</p:text>
  </p:cm>
  <p:cm authorId="1" dt="2020-11-30T21:52:50.800" idx="99">
    <p:pos x="1849" y="2641"/>
    <p:text>Esta imagen de fondo se llama:
electricidad.png</p:text>
  </p:cm>
</p:cmLst>
</file>

<file path=ppt/comments/comment28.xml><?xml version="1.0" encoding="utf-8"?>
<p:cmLst xmlns:a="http://schemas.openxmlformats.org/drawingml/2006/main" xmlns:r="http://schemas.openxmlformats.org/officeDocument/2006/relationships" xmlns:p="http://schemas.openxmlformats.org/presentationml/2006/main">
  <p:cm authorId="1" dt="2020-11-30T22:06:18.534" idx="100">
    <p:pos x="4028" y="2018"/>
    <p:text>horno-hogar.png</p:text>
  </p:cm>
</p:cmLst>
</file>

<file path=ppt/comments/comment29.xml><?xml version="1.0" encoding="utf-8"?>
<p:cmLst xmlns:a="http://schemas.openxmlformats.org/drawingml/2006/main" xmlns:r="http://schemas.openxmlformats.org/officeDocument/2006/relationships" xmlns:p="http://schemas.openxmlformats.org/presentationml/2006/main">
  <p:cm authorId="1" dt="2020-11-30T21:51:57.031" idx="97">
    <p:pos x="1240" y="1453"/>
    <p:text>ESTO ES UN MODAL
Esta imagen se llama:
modales_cargas_electricas.png
Y el + es el gif
plus-info.gif</p:text>
  </p:cm>
  <p:cm authorId="1" dt="2020-11-30T21:52:03.811" idx="98">
    <p:pos x="4324" y="1990"/>
    <p:text>ESTO ES UN MODAL
Esta imagen se llama:
modales_cargas_electricas.png
Y el + es el gif
plus-info.gif</p:text>
  </p:cm>
  <p:cm authorId="1" dt="2020-11-30T21:52:50.800" idx="99">
    <p:pos x="1849" y="2641"/>
    <p:text>Esta imagen de fondo se llama:
electricidad.png</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08T15:19:23.462" idx="65">
    <p:pos x="3246" y="1261"/>
    <p:text>Esta imagen se llama:
multimetro-amperimetro-a.png</p:text>
  </p:cm>
  <p:cm authorId="1" dt="2020-11-08T15:19:36.823" idx="66">
    <p:pos x="4956" y="1466"/>
    <p:text>Esta imagen se llama:
multimetro-amperimetro-b.png</p:text>
  </p:cm>
</p:cmLst>
</file>

<file path=ppt/comments/comment30.xml><?xml version="1.0" encoding="utf-8"?>
<p:cmLst xmlns:a="http://schemas.openxmlformats.org/drawingml/2006/main" xmlns:r="http://schemas.openxmlformats.org/officeDocument/2006/relationships" xmlns:p="http://schemas.openxmlformats.org/presentationml/2006/main">
  <p:cm authorId="1" dt="2020-12-03T21:18:58.704" idx="105">
    <p:pos x="5093" y="1201"/>
    <p:text>Esta imagen se llama:
iconos_electricidad</p:text>
  </p:cm>
</p:cmLst>
</file>

<file path=ppt/comments/comment31.xml><?xml version="1.0" encoding="utf-8"?>
<p:cmLst xmlns:a="http://schemas.openxmlformats.org/drawingml/2006/main" xmlns:r="http://schemas.openxmlformats.org/officeDocument/2006/relationships" xmlns:p="http://schemas.openxmlformats.org/presentationml/2006/main">
  <p:cm authorId="1" dt="2020-11-10T20:17:11.483" idx="75">
    <p:pos x="400" y="1500"/>
    <p:text>Esta es como una columna que no se mueve con el Scrool</p:text>
  </p:cm>
  <p:cm authorId="1" dt="2020-11-10T20:25:31.167" idx="76">
    <p:pos x="2017" y="1954"/>
    <p:text>Esta imagen se llama:
pencil.png</p:text>
  </p:cm>
  <p:cm authorId="1" dt="2020-11-10T20:30:43.157" idx="77">
    <p:pos x="2104" y="3264"/>
    <p:text>Esta imagen se llama:
decree.png</p:text>
  </p:cm>
  <p:cm authorId="1" dt="2020-11-10T20:40:10.709" idx="78">
    <p:pos x="5634" y="3170"/>
    <p:text>Esta imagen se llama
table.png</p:text>
  </p:cm>
  <p:cm authorId="1" dt="2020-11-11T20:21:30.664" idx="80">
    <p:pos x="720" y="2859"/>
    <p:text>esta imagen se llama
cables.png</p:text>
  </p:cm>
</p:cmLst>
</file>

<file path=ppt/comments/comment32.xml><?xml version="1.0" encoding="utf-8"?>
<p:cmLst xmlns:a="http://schemas.openxmlformats.org/drawingml/2006/main" xmlns:r="http://schemas.openxmlformats.org/officeDocument/2006/relationships" xmlns:p="http://schemas.openxmlformats.org/presentationml/2006/main">
  <p:cm authorId="1" dt="2020-11-10T20:17:11.483" idx="75">
    <p:pos x="420" y="1428"/>
    <p:text>Esta es como una columna que no se mueve con el Scrool</p:text>
  </p:cm>
  <p:cm authorId="1" dt="2020-11-10T20:25:31.167" idx="76">
    <p:pos x="1236" y="2365"/>
    <p:text>Esta imagen se llama:
pencil.png</p:text>
  </p:cm>
  <p:cm authorId="1" dt="2020-11-15T10:00:04.474" idx="78">
    <p:pos x="5994" y="1996"/>
    <p:text>Esta imagen se llama
table.png</p:text>
  </p:cm>
  <p:cm authorId="1" dt="2020-12-03T21:58:12.126" idx="106">
    <p:pos x="704" y="2753"/>
    <p:text>esta imagen se llama
cables.png</p:text>
  </p:cm>
</p:cmLst>
</file>

<file path=ppt/comments/comment33.xml><?xml version="1.0" encoding="utf-8"?>
<p:cmLst xmlns:a="http://schemas.openxmlformats.org/drawingml/2006/main" xmlns:r="http://schemas.openxmlformats.org/officeDocument/2006/relationships" xmlns:p="http://schemas.openxmlformats.org/presentationml/2006/main">
  <p:cm authorId="1" dt="2020-11-10T20:17:11.483" idx="75">
    <p:pos x="420" y="1428"/>
    <p:text>Esta es como una columna que no se mueve con el Scrool</p:text>
  </p:cm>
  <p:cm authorId="1" dt="2020-11-10T20:25:31.167" idx="76">
    <p:pos x="1236" y="2365"/>
    <p:text>Esta imagen se llama:
pencil.png</p:text>
  </p:cm>
  <p:cm authorId="1" dt="2020-11-15T10:00:04.474" idx="78">
    <p:pos x="5994" y="1996"/>
    <p:text>Esta imagen se llama
table.png</p:text>
  </p:cm>
  <p:cm authorId="1" dt="2020-12-03T21:58:12.126" idx="106">
    <p:pos x="704" y="2753"/>
    <p:text>esta imagen se llama
cables.png</p:text>
  </p:cm>
</p:cmLst>
</file>

<file path=ppt/comments/comment34.xml><?xml version="1.0" encoding="utf-8"?>
<p:cmLst xmlns:a="http://schemas.openxmlformats.org/drawingml/2006/main" xmlns:r="http://schemas.openxmlformats.org/officeDocument/2006/relationships" xmlns:p="http://schemas.openxmlformats.org/presentationml/2006/main">
  <p:cm authorId="1" dt="2020-11-10T20:17:11.483" idx="75">
    <p:pos x="420" y="1428"/>
    <p:text>Esta es como una columna que no se mueve con el Scrool</p:text>
  </p:cm>
  <p:cm authorId="1" dt="2020-11-10T20:25:31.167" idx="76">
    <p:pos x="1236" y="2365"/>
    <p:text>Esta imagen se llama:
pencil.png</p:text>
  </p:cm>
  <p:cm authorId="1" dt="2020-11-15T10:00:04.474" idx="78">
    <p:pos x="5994" y="1996"/>
    <p:text>Esta imagen se llama
table.png</p:text>
  </p:cm>
  <p:cm authorId="1" dt="2020-12-03T21:58:12.126" idx="106">
    <p:pos x="704" y="2753"/>
    <p:text>esta imagen se llama
cables.png</p:text>
  </p:cm>
</p:cmLst>
</file>

<file path=ppt/comments/comment35.xml><?xml version="1.0" encoding="utf-8"?>
<p:cmLst xmlns:a="http://schemas.openxmlformats.org/drawingml/2006/main" xmlns:r="http://schemas.openxmlformats.org/officeDocument/2006/relationships" xmlns:p="http://schemas.openxmlformats.org/presentationml/2006/main">
  <p:cm authorId="1" dt="2020-11-10T20:17:11.483" idx="75">
    <p:pos x="420" y="1428"/>
    <p:text>Esta es como una columna que no se mueve con el Scrool</p:text>
  </p:cm>
  <p:cm authorId="1" dt="2020-11-10T20:25:31.167" idx="76">
    <p:pos x="1236" y="2365"/>
    <p:text>Esta imagen se llama:
pencil.png</p:text>
  </p:cm>
  <p:cm authorId="1" dt="2020-11-15T10:00:04.474" idx="78">
    <p:pos x="5994" y="1996"/>
    <p:text>Esta imagen se llama
table.png</p:text>
  </p:cm>
  <p:cm authorId="1" dt="2020-12-03T21:58:12.126" idx="106">
    <p:pos x="704" y="2753"/>
    <p:text>esta imagen se llama
cables.png</p:text>
  </p:cm>
</p:cmLst>
</file>

<file path=ppt/comments/comment36.xml><?xml version="1.0" encoding="utf-8"?>
<p:cmLst xmlns:a="http://schemas.openxmlformats.org/drawingml/2006/main" xmlns:r="http://schemas.openxmlformats.org/officeDocument/2006/relationships" xmlns:p="http://schemas.openxmlformats.org/presentationml/2006/main">
  <p:cm authorId="1" dt="2020-11-10T20:17:11.483" idx="75">
    <p:pos x="668" y="1419"/>
    <p:text>Esta es como una columna que no se mueve con el Scrool</p:text>
  </p:cm>
  <p:cm authorId="1" dt="2020-11-10T20:25:31.167" idx="76">
    <p:pos x="1990" y="1988"/>
    <p:text>Esta imagen se llama:
pencil.png</p:text>
  </p:cm>
  <p:cm authorId="1" dt="2020-11-15T10:00:04.474" idx="78">
    <p:pos x="5994" y="1996"/>
    <p:text>Esta imagen se llama
table.png</p:text>
  </p:cm>
</p:cmLst>
</file>

<file path=ppt/comments/comment37.xml><?xml version="1.0" encoding="utf-8"?>
<p:cmLst xmlns:a="http://schemas.openxmlformats.org/drawingml/2006/main" xmlns:r="http://schemas.openxmlformats.org/officeDocument/2006/relationships" xmlns:p="http://schemas.openxmlformats.org/presentationml/2006/main">
  <p:cm authorId="1" dt="2020-11-10T20:17:11.483" idx="75">
    <p:pos x="668" y="1419"/>
    <p:text>Esta es como una columna que no se mueve con el Scrool</p:text>
  </p:cm>
  <p:cm authorId="1" dt="2020-11-10T20:25:31.167" idx="76">
    <p:pos x="1990" y="1988"/>
    <p:text>Esta imagen se llama:
pencil.png</p:text>
  </p:cm>
  <p:cm authorId="1" dt="2020-11-15T10:00:04.474" idx="78">
    <p:pos x="5994" y="1996"/>
    <p:text>Esta imagen se llama
table.png</p:text>
  </p:cm>
</p:cmLst>
</file>

<file path=ppt/comments/comment38.xml><?xml version="1.0" encoding="utf-8"?>
<p:cmLst xmlns:a="http://schemas.openxmlformats.org/drawingml/2006/main" xmlns:r="http://schemas.openxmlformats.org/officeDocument/2006/relationships" xmlns:p="http://schemas.openxmlformats.org/presentationml/2006/main">
  <p:cm authorId="1" dt="2020-11-10T20:17:11.483" idx="75">
    <p:pos x="624" y="1385"/>
    <p:text>Esta es como una columna que no se mueve con el Scrool</p:text>
  </p:cm>
</p:cmLst>
</file>

<file path=ppt/comments/comment39.xml><?xml version="1.0" encoding="utf-8"?>
<p:cmLst xmlns:a="http://schemas.openxmlformats.org/drawingml/2006/main" xmlns:r="http://schemas.openxmlformats.org/officeDocument/2006/relationships" xmlns:p="http://schemas.openxmlformats.org/presentationml/2006/main">
  <p:cm authorId="1" dt="2020-11-10T20:17:11.483" idx="75">
    <p:pos x="624" y="1385"/>
    <p:text>Esta es como una columna que no se mueve con el Scrool</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0-11-08T15:21:32.115" idx="67">
    <p:pos x="3229" y="1110"/>
    <p:text>multimetro-amperimetro-a.png</p:text>
  </p:cm>
  <p:cm authorId="1" dt="2020-11-08T15:21:39.629" idx="68">
    <p:pos x="4767" y="1105"/>
    <p:text>multimetro-amperimetro-c.png</p:text>
  </p:cm>
</p:cmLst>
</file>

<file path=ppt/comments/comment40.xml><?xml version="1.0" encoding="utf-8"?>
<p:cmLst xmlns:a="http://schemas.openxmlformats.org/drawingml/2006/main" xmlns:r="http://schemas.openxmlformats.org/officeDocument/2006/relationships" xmlns:p="http://schemas.openxmlformats.org/presentationml/2006/main">
  <p:cm authorId="1" dt="2020-11-10T20:17:11.483" idx="75">
    <p:pos x="624" y="1385"/>
    <p:text>Esta es como una columna que no se mueve con el Scrool</p:text>
  </p:cm>
</p:cmLst>
</file>

<file path=ppt/comments/comment41.xml><?xml version="1.0" encoding="utf-8"?>
<p:cmLst xmlns:a="http://schemas.openxmlformats.org/drawingml/2006/main" xmlns:r="http://schemas.openxmlformats.org/officeDocument/2006/relationships" xmlns:p="http://schemas.openxmlformats.org/presentationml/2006/main">
  <p:cm authorId="1" dt="2020-11-10T20:17:11.483" idx="75">
    <p:pos x="624" y="1385"/>
    <p:text>Esta es como una columna que no se mueve con el Scrool</p:text>
  </p:cm>
  <p:cm authorId="1" dt="2020-11-11T21:47:02.183" idx="81">
    <p:pos x="1714" y="1978"/>
    <p:text>Esta imagen se llama:
cable.png
Que entre deslizada desde la izquierda</p:text>
  </p:cm>
  <p:cm authorId="1" dt="2020-11-11T21:46:56.249" idx="82">
    <p:pos x="1818" y="2786"/>
    <p:text>Esta imagen se llama:
alambre.png
Que entre deslizada desde la izquierda</p:text>
  </p:cm>
</p:cmLst>
</file>

<file path=ppt/comments/comment42.xml><?xml version="1.0" encoding="utf-8"?>
<p:cmLst xmlns:a="http://schemas.openxmlformats.org/drawingml/2006/main" xmlns:r="http://schemas.openxmlformats.org/officeDocument/2006/relationships" xmlns:p="http://schemas.openxmlformats.org/presentationml/2006/main">
  <p:cm authorId="1" dt="2020-11-10T20:17:11.483" idx="75">
    <p:pos x="624" y="1385"/>
    <p:text>Esta es como una columna que no se mueve con el Scrool</p:text>
  </p:cm>
</p:cmLst>
</file>

<file path=ppt/comments/comment43.xml><?xml version="1.0" encoding="utf-8"?>
<p:cmLst xmlns:a="http://schemas.openxmlformats.org/drawingml/2006/main" xmlns:r="http://schemas.openxmlformats.org/officeDocument/2006/relationships" xmlns:p="http://schemas.openxmlformats.org/presentationml/2006/main">
  <p:cm authorId="1" dt="2020-11-10T20:17:11.483" idx="75">
    <p:pos x="624" y="1385"/>
    <p:text>Esta es como una columna que no se mueve con el Scrool</p:text>
  </p:cm>
  <p:cm authorId="1" dt="2020-11-11T21:47:02.183" idx="81">
    <p:pos x="1714" y="1978"/>
    <p:text>Esta imagen se llama:
cable.png
Que entre deslizada desde la izquierda</p:text>
  </p:cm>
  <p:cm authorId="1" dt="2020-11-11T21:46:56.249" idx="82">
    <p:pos x="1818" y="2786"/>
    <p:text>Esta imagen se llama:
alambre.png
Que entre deslizada desde la izquierda</p:text>
  </p:cm>
</p:cmLst>
</file>

<file path=ppt/comments/comment44.xml><?xml version="1.0" encoding="utf-8"?>
<p:cmLst xmlns:a="http://schemas.openxmlformats.org/drawingml/2006/main" xmlns:r="http://schemas.openxmlformats.org/officeDocument/2006/relationships" xmlns:p="http://schemas.openxmlformats.org/presentationml/2006/main">
  <p:cm authorId="1" dt="2020-11-10T20:17:11.483" idx="75">
    <p:pos x="624" y="1385"/>
    <p:text>Esta es como una columna que no se mueve con el Scrool</p:text>
  </p:cm>
</p:cmLst>
</file>

<file path=ppt/comments/comment45.xml><?xml version="1.0" encoding="utf-8"?>
<p:cmLst xmlns:a="http://schemas.openxmlformats.org/drawingml/2006/main" xmlns:r="http://schemas.openxmlformats.org/officeDocument/2006/relationships" xmlns:p="http://schemas.openxmlformats.org/presentationml/2006/main">
  <p:cm authorId="1" dt="2020-11-10T20:17:11.483" idx="75">
    <p:pos x="624" y="1385"/>
    <p:text>Esta es como una columna que no se mueve con el Scrool</p:text>
  </p:cm>
  <p:cm authorId="1" dt="2020-11-11T21:47:02.183" idx="81">
    <p:pos x="1714" y="1978"/>
    <p:text>Esta imagen se llama:
cable.png
Que entre deslizada desde la izquierda</p:text>
  </p:cm>
  <p:cm authorId="1" dt="2020-11-11T21:46:56.249" idx="82">
    <p:pos x="1818" y="2786"/>
    <p:text>Esta imagen se llama:
alambre.png
Que entre deslizada desde la izquierda</p:text>
  </p:cm>
  <p:cm authorId="1" dt="2020-11-25T21:00:18.554" idx="94">
    <p:pos x="6339" y="2321"/>
    <p:text>Esta imagen se llama:
plus-info.gif</p:text>
  </p:cm>
</p:cmLst>
</file>

<file path=ppt/comments/comment46.xml><?xml version="1.0" encoding="utf-8"?>
<p:cmLst xmlns:a="http://schemas.openxmlformats.org/drawingml/2006/main" xmlns:r="http://schemas.openxmlformats.org/officeDocument/2006/relationships" xmlns:p="http://schemas.openxmlformats.org/presentationml/2006/main">
  <p:cm authorId="1" dt="2020-11-15T09:18:29.226" idx="84">
    <p:pos x="4445" y="1347"/>
    <p:text>Esta tabla con la primera fila bloqueada cuando hagan scroll.</p:text>
  </p:cm>
</p:cmLst>
</file>

<file path=ppt/comments/comment47.xml><?xml version="1.0" encoding="utf-8"?>
<p:cmLst xmlns:a="http://schemas.openxmlformats.org/drawingml/2006/main" xmlns:r="http://schemas.openxmlformats.org/officeDocument/2006/relationships" xmlns:p="http://schemas.openxmlformats.org/presentationml/2006/main">
  <p:cm authorId="1" dt="2020-11-10T20:17:11.483" idx="75">
    <p:pos x="352" y="1715"/>
    <p:text>Esta es como una columna que no se mueve con el Scrool</p:text>
  </p:cm>
  <p:cm authorId="1" dt="2020-11-15T12:27:31.127" idx="88">
    <p:pos x="1244" y="2591"/>
    <p:text>Esta imagen se llama:
check.png</p:text>
  </p:cm>
  <p:cm authorId="1" dt="2020-11-25T21:10:08.826" idx="95">
    <p:pos x="1720" y="1615"/>
    <p:text>Esta imagen se llama:
cableadocasa.png</p:text>
  </p:cm>
</p:cmLst>
</file>

<file path=ppt/comments/comment48.xml><?xml version="1.0" encoding="utf-8"?>
<p:cmLst xmlns:a="http://schemas.openxmlformats.org/drawingml/2006/main" xmlns:r="http://schemas.openxmlformats.org/officeDocument/2006/relationships" xmlns:p="http://schemas.openxmlformats.org/presentationml/2006/main">
  <p:cm authorId="1" dt="2020-11-10T20:17:11.483" idx="75">
    <p:pos x="352" y="1715"/>
    <p:text>Esta es como una columna que no se mueve con el Scrool</p:text>
  </p:cm>
  <p:cm authorId="1" dt="2020-11-15T12:27:42.083" idx="89">
    <p:pos x="1008" y="1257"/>
    <p:text>Esta imagen se llama:
check.png</p:text>
  </p:cm>
  <p:cm authorId="1" dt="2020-12-06T14:55:58.949" idx="102">
    <p:pos x="1324" y="2144"/>
    <p:text>Esta imagen se llama:
resultado_nota.png</p:text>
  </p:cm>
</p:cmLst>
</file>

<file path=ppt/comments/comment49.xml><?xml version="1.0" encoding="utf-8"?>
<p:cmLst xmlns:a="http://schemas.openxmlformats.org/drawingml/2006/main" xmlns:r="http://schemas.openxmlformats.org/officeDocument/2006/relationships" xmlns:p="http://schemas.openxmlformats.org/presentationml/2006/main">
  <p:cm authorId="1" dt="2020-12-02T22:04:42.967" idx="103">
    <p:pos x="919" y="969"/>
    <p:text>Este gif se llama:
bombilla2.gif</p:text>
  </p:cm>
  <p:cm authorId="1" dt="2020-12-02T22:13:04.446" idx="104">
    <p:pos x="603" y="2047"/>
    <p:text>Esta imagen se llama:
lampara_luminoso.png</p:text>
  </p:cm>
  <p:cm authorId="1" dt="2020-12-06T11:14:35.629" idx="107">
    <p:pos x="3066" y="1974"/>
    <p:text>Esta imagen se llama:
bombilla_luminosa.png</p:text>
  </p:cm>
  <p:cm authorId="1" dt="2020-12-06T11:15:03.188" idx="108">
    <p:pos x="5632" y="2057"/>
    <p:text>Esta imagen se llama:
nivel_iluminacion.png</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0-11-08T15:23:51.003" idx="69">
    <p:pos x="3866" y="1797"/>
    <p:text>Esta imagen se llama:
medida-resistencia.png</p:text>
  </p:cm>
</p:cmLst>
</file>

<file path=ppt/comments/comment50.xml><?xml version="1.0" encoding="utf-8"?>
<p:cmLst xmlns:a="http://schemas.openxmlformats.org/drawingml/2006/main" xmlns:r="http://schemas.openxmlformats.org/officeDocument/2006/relationships" xmlns:p="http://schemas.openxmlformats.org/presentationml/2006/main">
  <p:cm authorId="1" dt="2020-11-15T12:24:17.139" idx="87">
    <p:pos x="7280" y="1262"/>
    <p:text>Esta línea es sólo para indicar que en la maquetación esto lleva scroll</p:text>
  </p:cm>
  <p:cm authorId="1" dt="2020-11-15T12:31:28.769" idx="92">
    <p:pos x="1615" y="835"/>
    <p:text>Mientras está activo el TAP el bombillo se ve encendido, de lo contrario se verá apagado.</p:text>
  </p:cm>
  <p:cm authorId="1" dt="2020-12-06T12:53:10.799" idx="109">
    <p:pos x="452" y="1682"/>
    <p:text>Esta imagen se llama:
</p:text>
  </p:cm>
</p:cmLst>
</file>

<file path=ppt/comments/comment51.xml><?xml version="1.0" encoding="utf-8"?>
<p:cmLst xmlns:a="http://schemas.openxmlformats.org/drawingml/2006/main" xmlns:r="http://schemas.openxmlformats.org/officeDocument/2006/relationships" xmlns:p="http://schemas.openxmlformats.org/presentationml/2006/main">
  <p:cm authorId="1" dt="2020-11-15T12:24:17.139" idx="87">
    <p:pos x="7174" y="1416"/>
    <p:text>Esta línea es sólo para indicar que en la maquetación esto lleva scroll</p:text>
  </p:cm>
  <p:cm authorId="1" dt="2020-11-15T12:31:11.514" idx="91">
    <p:pos x="1608" y="880"/>
    <p:text>Mientras está activo el TAP el bombillo se ve encendido, de lo contrario se verá apagado.</p:text>
  </p:cm>
  <p:cm authorId="1" dt="2020-12-06T13:24:18.791" idx="110">
    <p:pos x="5802" y="2102"/>
    <p:text>Esta imagen se llama:
lumenes.png
PONER LA OPCIÓN A LA IMAGEN PARA DAR CLIC Y QUE SE AMPLÍE. (ZOOM)</p:text>
  </p:cm>
</p:cmLst>
</file>

<file path=ppt/comments/comment52.xml><?xml version="1.0" encoding="utf-8"?>
<p:cmLst xmlns:a="http://schemas.openxmlformats.org/drawingml/2006/main" xmlns:r="http://schemas.openxmlformats.org/officeDocument/2006/relationships" xmlns:p="http://schemas.openxmlformats.org/presentationml/2006/main">
  <p:cm authorId="1" dt="2020-11-15T12:24:17.139" idx="87">
    <p:pos x="7174" y="1416"/>
    <p:text>Esta línea es sólo para indicar que en la maquetación esto lleva scroll</p:text>
  </p:cm>
  <p:cm authorId="1" dt="2020-11-15T12:31:11.514" idx="91">
    <p:pos x="1608" y="828"/>
    <p:text>Mientras está activo el TAP el bombillo se ve encendido, de lo contrario se verá apagado.</p:text>
  </p:cm>
  <p:cm authorId="1" dt="2020-12-06T14:53:04.217" idx="111">
    <p:pos x="4040" y="2504"/>
    <p:text>Esta imagen se llama:
iluminacion_mesa.png
PONER LA OPCIÓN A LA IMAGEN PARA DAR CLIC Y QUE SE AMPLÍE. (ZOOM)</p:text>
  </p:cm>
</p:cmLst>
</file>

<file path=ppt/comments/comment53.xml><?xml version="1.0" encoding="utf-8"?>
<p:cmLst xmlns:a="http://schemas.openxmlformats.org/drawingml/2006/main" xmlns:r="http://schemas.openxmlformats.org/officeDocument/2006/relationships" xmlns:p="http://schemas.openxmlformats.org/presentationml/2006/main">
  <p:cm authorId="1" dt="2020-11-15T12:24:17.139" idx="87">
    <p:pos x="7212" y="1393"/>
    <p:text>Esta línea es sólo para indicar que en la maquetación esto lleva scroll</p:text>
  </p:cm>
  <p:cm authorId="1" dt="2020-11-15T12:31:11.514" idx="91">
    <p:pos x="4162" y="887"/>
    <p:text>Mientras está activo el TAP el bombillo se ve encendido, de lo contrario se verá apagado.</p:text>
  </p:cm>
  <p:cm authorId="1" dt="2020-12-06T14:56:05.737" idx="112">
    <p:pos x="730" y="2762"/>
    <p:text>Esta imagen se llama:
resultado_nota.png</p:text>
  </p:cm>
</p:cmLst>
</file>

<file path=ppt/comments/comment54.xml><?xml version="1.0" encoding="utf-8"?>
<p:cmLst xmlns:a="http://schemas.openxmlformats.org/drawingml/2006/main" xmlns:r="http://schemas.openxmlformats.org/officeDocument/2006/relationships" xmlns:p="http://schemas.openxmlformats.org/presentationml/2006/main">
  <p:cm authorId="1" dt="2020-12-19T20:59:00.327" idx="178">
    <p:pos x="2206" y="2536"/>
    <p:text>Maquetación:
Que cuando el juego comience ya estén estas dos letras.</p:text>
  </p:cm>
</p:cmLst>
</file>

<file path=ppt/comments/comment55.xml><?xml version="1.0" encoding="utf-8"?>
<p:cmLst xmlns:a="http://schemas.openxmlformats.org/drawingml/2006/main" xmlns:r="http://schemas.openxmlformats.org/officeDocument/2006/relationships" xmlns:p="http://schemas.openxmlformats.org/presentationml/2006/main">
  <p:cm authorId="1" dt="2020-11-16T08:43:58.734" idx="93">
    <p:pos x="5315" y="5637"/>
    <p:text>Estos son hover</p:text>
  </p:cm>
  <p:cm authorId="1" dt="2020-12-06T15:10:45.010" idx="113">
    <p:pos x="6775" y="1195"/>
    <p:text>Esta imagen se llama:
ley.png</p:text>
  </p:cm>
</p:cmLst>
</file>

<file path=ppt/comments/comment56.xml><?xml version="1.0" encoding="utf-8"?>
<p:cmLst xmlns:a="http://schemas.openxmlformats.org/drawingml/2006/main" xmlns:r="http://schemas.openxmlformats.org/officeDocument/2006/relationships" xmlns:p="http://schemas.openxmlformats.org/presentationml/2006/main">
  <p:cm authorId="1" dt="2020-11-16T08:43:58.734" idx="93">
    <p:pos x="5315" y="5637"/>
    <p:text>Estos son hover</p:text>
  </p:cm>
  <p:cm authorId="1" dt="2020-12-06T15:10:45.010" idx="113">
    <p:pos x="6775" y="1195"/>
    <p:text>Esta imagen se llama:
ley.png</p:text>
  </p:cm>
  <p:cm authorId="1" dt="2020-12-06T15:26:02.882" idx="114">
    <p:pos x="1315" y="1443"/>
    <p:text>Esta imagen se llama:
cable_dañado.png</p:text>
  </p:cm>
</p:cmLst>
</file>

<file path=ppt/comments/comment57.xml><?xml version="1.0" encoding="utf-8"?>
<p:cmLst xmlns:a="http://schemas.openxmlformats.org/drawingml/2006/main" xmlns:r="http://schemas.openxmlformats.org/officeDocument/2006/relationships" xmlns:p="http://schemas.openxmlformats.org/presentationml/2006/main">
  <p:cm authorId="1" dt="2020-11-16T08:43:58.734" idx="93">
    <p:pos x="5315" y="5637"/>
    <p:text>Estos son hover</p:text>
  </p:cm>
  <p:cm authorId="1" dt="2020-12-06T15:10:45.010" idx="113">
    <p:pos x="6775" y="1195"/>
    <p:text>Esta imagen se llama:
ley.png</p:text>
  </p:cm>
</p:cmLst>
</file>

<file path=ppt/comments/comment58.xml><?xml version="1.0" encoding="utf-8"?>
<p:cmLst xmlns:a="http://schemas.openxmlformats.org/drawingml/2006/main" xmlns:r="http://schemas.openxmlformats.org/officeDocument/2006/relationships" xmlns:p="http://schemas.openxmlformats.org/presentationml/2006/main">
  <p:cm authorId="1" dt="2020-11-16T08:43:58.734" idx="93">
    <p:pos x="5315" y="5637"/>
    <p:text>Estos son hover</p:text>
  </p:cm>
  <p:cm authorId="1" dt="2020-12-06T15:10:45.010" idx="113">
    <p:pos x="6775" y="1195"/>
    <p:text>Esta imagen se llama:
ley.png</p:text>
  </p:cm>
</p:cmLst>
</file>

<file path=ppt/comments/comment59.xml><?xml version="1.0" encoding="utf-8"?>
<p:cmLst xmlns:a="http://schemas.openxmlformats.org/drawingml/2006/main" xmlns:r="http://schemas.openxmlformats.org/officeDocument/2006/relationships" xmlns:p="http://schemas.openxmlformats.org/presentationml/2006/main">
  <p:cm authorId="1" dt="2020-11-16T08:43:58.734" idx="93">
    <p:pos x="5315" y="5637"/>
    <p:text>Estos son hover</p:text>
  </p:cm>
  <p:cm authorId="1" dt="2020-12-06T15:10:45.010" idx="113">
    <p:pos x="6775" y="1195"/>
    <p:text>Esta imagen se llama:
ley.png</p:text>
  </p:cm>
  <p:cm authorId="1" dt="2020-12-06T15:31:10.965" idx="115">
    <p:pos x="3828" y="2717"/>
    <p:text>Tooltip o modal con hover</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 authorId="1" dt="2020-12-19T21:16:40.513" idx="179">
    <p:pos x="10" y="10"/>
    <p:text/>
  </p:cm>
</p:cmLst>
</file>

<file path=ppt/comments/comment60.xml><?xml version="1.0" encoding="utf-8"?>
<p:cmLst xmlns:a="http://schemas.openxmlformats.org/drawingml/2006/main" xmlns:r="http://schemas.openxmlformats.org/officeDocument/2006/relationships" xmlns:p="http://schemas.openxmlformats.org/presentationml/2006/main">
  <p:cm authorId="1" dt="2020-11-16T08:43:58.734" idx="93">
    <p:pos x="5315" y="5637"/>
    <p:text>Estos son hover</p:text>
  </p:cm>
  <p:cm authorId="1" dt="2020-12-06T15:10:45.010" idx="113">
    <p:pos x="6775" y="1195"/>
    <p:text>Esta imagen se llama:
ley.png</p:text>
  </p:cm>
  <p:cm authorId="1" dt="2020-12-06T15:31:13.330" idx="116">
    <p:pos x="4487" y="2650"/>
    <p:text>Tooltip o modal con hover</p:text>
  </p:cm>
</p:cmLst>
</file>

<file path=ppt/comments/comment61.xml><?xml version="1.0" encoding="utf-8"?>
<p:cmLst xmlns:a="http://schemas.openxmlformats.org/drawingml/2006/main" xmlns:r="http://schemas.openxmlformats.org/officeDocument/2006/relationships" xmlns:p="http://schemas.openxmlformats.org/presentationml/2006/main">
  <p:cm authorId="1" dt="2020-11-16T08:43:58.734" idx="93">
    <p:pos x="5315" y="5637"/>
    <p:text>Estos son hover</p:text>
  </p:cm>
  <p:cm authorId="1" dt="2020-12-06T15:10:45.010" idx="113">
    <p:pos x="6775" y="1195"/>
    <p:text>Esta imagen se llama:
ley.png</p:text>
  </p:cm>
  <p:cm authorId="1" dt="2020-12-06T15:31:17.893" idx="117">
    <p:pos x="4787" y="2672"/>
    <p:text>Tooltip o modal con hover</p:text>
  </p:cm>
</p:cmLst>
</file>

<file path=ppt/comments/comment62.xml><?xml version="1.0" encoding="utf-8"?>
<p:cmLst xmlns:a="http://schemas.openxmlformats.org/drawingml/2006/main" xmlns:r="http://schemas.openxmlformats.org/officeDocument/2006/relationships" xmlns:p="http://schemas.openxmlformats.org/presentationml/2006/main">
  <p:cm authorId="1" dt="2020-11-16T08:43:58.734" idx="93">
    <p:pos x="5315" y="5637"/>
    <p:text>Estos son hover</p:text>
  </p:cm>
  <p:cm authorId="1" dt="2020-12-06T15:10:45.010" idx="113">
    <p:pos x="6775" y="1195"/>
    <p:text>Esta imagen se llama:
ley.png</p:text>
  </p:cm>
  <p:cm authorId="1" dt="2020-12-06T15:31:22.572" idx="118">
    <p:pos x="5725" y="2965"/>
    <p:text>Tooltip o modal con hover</p:text>
  </p:cm>
</p:cmLst>
</file>

<file path=ppt/comments/comment63.xml><?xml version="1.0" encoding="utf-8"?>
<p:cmLst xmlns:a="http://schemas.openxmlformats.org/drawingml/2006/main" xmlns:r="http://schemas.openxmlformats.org/officeDocument/2006/relationships" xmlns:p="http://schemas.openxmlformats.org/presentationml/2006/main">
  <p:cm authorId="1" dt="2020-12-06T16:11:45.065" idx="119">
    <p:pos x="2245" y="2537"/>
    <p:text>Tooltip o modal con hover</p:text>
  </p:cm>
</p:cmLst>
</file>

<file path=ppt/comments/comment64.xml><?xml version="1.0" encoding="utf-8"?>
<p:cmLst xmlns:a="http://schemas.openxmlformats.org/drawingml/2006/main" xmlns:r="http://schemas.openxmlformats.org/officeDocument/2006/relationships" xmlns:p="http://schemas.openxmlformats.org/presentationml/2006/main">
  <p:cm authorId="1" dt="2020-12-06T16:11:51.797" idx="120">
    <p:pos x="2568" y="2478"/>
    <p:text>Tooltip o modal con hover</p:text>
  </p:cm>
</p:cmLst>
</file>

<file path=ppt/comments/comment65.xml><?xml version="1.0" encoding="utf-8"?>
<p:cmLst xmlns:a="http://schemas.openxmlformats.org/drawingml/2006/main" xmlns:r="http://schemas.openxmlformats.org/officeDocument/2006/relationships" xmlns:p="http://schemas.openxmlformats.org/presentationml/2006/main">
  <p:cm authorId="1" dt="2020-12-06T16:11:56.833" idx="121">
    <p:pos x="3393" y="2320"/>
    <p:text>Tooltip o modal con hover</p:text>
  </p:cm>
</p:cmLst>
</file>

<file path=ppt/comments/comment66.xml><?xml version="1.0" encoding="utf-8"?>
<p:cmLst xmlns:a="http://schemas.openxmlformats.org/drawingml/2006/main" xmlns:r="http://schemas.openxmlformats.org/officeDocument/2006/relationships" xmlns:p="http://schemas.openxmlformats.org/presentationml/2006/main">
  <p:cm authorId="1" dt="2020-12-06T16:12:01.818" idx="122">
    <p:pos x="3595" y="2890"/>
    <p:text>Tooltip o modal con hover</p:text>
  </p:cm>
</p:cmLst>
</file>

<file path=ppt/comments/comment67.xml><?xml version="1.0" encoding="utf-8"?>
<p:cmLst xmlns:a="http://schemas.openxmlformats.org/drawingml/2006/main" xmlns:r="http://schemas.openxmlformats.org/officeDocument/2006/relationships" xmlns:p="http://schemas.openxmlformats.org/presentationml/2006/main">
  <p:cm authorId="1" dt="2020-12-06T18:44:08.261" idx="124">
    <p:pos x="1917" y="1670"/>
    <p:text>lamparas_incandescentes1.png
lamparas_incandescentes2.png</p:text>
  </p:cm>
  <p:cm authorId="1" dt="2020-12-06T18:44:40.585" idx="125">
    <p:pos x="3217" y="1703"/>
    <p:text>lampara_halogena1.png
lampara_halogena2.png</p:text>
  </p:cm>
  <p:cm authorId="1" dt="2020-12-06T18:45:00.783" idx="126">
    <p:pos x="4410" y="1710"/>
    <p:text>lamparas_descarga1.png
lamparas_descarga2.png</p:text>
  </p:cm>
  <p:cm authorId="1" dt="2020-12-06T18:45:33.781" idx="127">
    <p:pos x="5596" y="1724"/>
    <p:text>lamparas_led1.png
lamparas_led2.png</p:text>
  </p:cm>
</p:cmLst>
</file>

<file path=ppt/comments/comment68.xml><?xml version="1.0" encoding="utf-8"?>
<p:cmLst xmlns:a="http://schemas.openxmlformats.org/drawingml/2006/main" xmlns:r="http://schemas.openxmlformats.org/officeDocument/2006/relationships" xmlns:p="http://schemas.openxmlformats.org/presentationml/2006/main">
  <p:cm authorId="1" dt="2020-12-06T18:43:45.980" idx="123">
    <p:pos x="857" y="2930"/>
    <p:text>Si en la maquetación este texto queda estrecho, usar scroll.</p:text>
  </p:cm>
</p:cmLst>
</file>

<file path=ppt/comments/comment69.xml><?xml version="1.0" encoding="utf-8"?>
<p:cmLst xmlns:a="http://schemas.openxmlformats.org/drawingml/2006/main" xmlns:r="http://schemas.openxmlformats.org/officeDocument/2006/relationships" xmlns:p="http://schemas.openxmlformats.org/presentationml/2006/main">
  <p:cm authorId="1" dt="2020-12-06T19:21:25.837" idx="128">
    <p:pos x="2742" y="2904"/>
    <p:text>Este gif se llama:
Hacer crop al gif como indica la línea
strobe_effect.gif</p:text>
  </p:cm>
  <p:cm authorId="1" dt="2020-12-06T19:32:01.172" idx="129">
    <p:pos x="6273" y="2598"/>
    <p:text>Esta imagen se llama:
media.png</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0-10-27T19:40:18.783" idx="8">
    <p:pos x="3750" y="763"/>
    <p:text>Debajo del tíitulo poner esta linea:
lineatitulos.png</p:text>
  </p:cm>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70.xml><?xml version="1.0" encoding="utf-8"?>
<p:cmLst xmlns:a="http://schemas.openxmlformats.org/drawingml/2006/main" xmlns:r="http://schemas.openxmlformats.org/officeDocument/2006/relationships" xmlns:p="http://schemas.openxmlformats.org/presentationml/2006/main">
  <p:cm authorId="1" dt="2020-12-06T19:55:27.594" idx="130">
    <p:pos x="3294" y="1659"/>
    <p:text>Poner en código no en imagen.</p:text>
  </p:cm>
</p:cmLst>
</file>

<file path=ppt/comments/comment71.xml><?xml version="1.0" encoding="utf-8"?>
<p:cmLst xmlns:a="http://schemas.openxmlformats.org/drawingml/2006/main" xmlns:r="http://schemas.openxmlformats.org/officeDocument/2006/relationships" xmlns:p="http://schemas.openxmlformats.org/presentationml/2006/main">
  <p:cm authorId="1" dt="2020-12-06T20:43:07.908" idx="131">
    <p:pos x="1998" y="3016"/>
    <p:text>Esta imagen se llama:
cuarto_iluminacion.png</p:text>
  </p:cm>
</p:cmLst>
</file>

<file path=ppt/comments/comment72.xml><?xml version="1.0" encoding="utf-8"?>
<p:cmLst xmlns:a="http://schemas.openxmlformats.org/drawingml/2006/main" xmlns:r="http://schemas.openxmlformats.org/officeDocument/2006/relationships" xmlns:p="http://schemas.openxmlformats.org/presentationml/2006/main">
  <p:cm authorId="1" dt="2020-12-06T21:05:24.756" idx="132">
    <p:pos x="4645" y="2987"/>
    <p:text>Esta imagen se llama:
luminaria_tipo_downlight.png</p:text>
  </p:cm>
  <p:cm authorId="1" dt="2020-12-06T21:06:10.750" idx="133">
    <p:pos x="1308" y="835"/>
    <p:text>Esta imagen se llama:
one.png</p:text>
  </p:cm>
</p:cmLst>
</file>

<file path=ppt/comments/comment73.xml><?xml version="1.0" encoding="utf-8"?>
<p:cmLst xmlns:a="http://schemas.openxmlformats.org/drawingml/2006/main" xmlns:r="http://schemas.openxmlformats.org/officeDocument/2006/relationships" xmlns:p="http://schemas.openxmlformats.org/presentationml/2006/main">
  <p:cm authorId="1" dt="2020-12-06T20:43:07.908" idx="131">
    <p:pos x="1998" y="3016"/>
    <p:text>Esta imagen se llama:
cuarto_iluminacion.png</p:text>
  </p:cm>
</p:cmLst>
</file>

<file path=ppt/comments/comment74.xml><?xml version="1.0" encoding="utf-8"?>
<p:cmLst xmlns:a="http://schemas.openxmlformats.org/drawingml/2006/main" xmlns:r="http://schemas.openxmlformats.org/officeDocument/2006/relationships" xmlns:p="http://schemas.openxmlformats.org/presentationml/2006/main">
  <p:cm authorId="1" dt="2020-12-06T21:06:25.551" idx="134">
    <p:pos x="1300" y="835"/>
    <p:text>Esta imagen se llama:
two.png</p:text>
  </p:cm>
  <p:cm authorId="1" dt="2020-12-06T21:21:59.523" idx="135">
    <p:pos x="2043" y="1958"/>
    <p:text>Esta imagen se llama:
coheficiente_utilizacion.png</p:text>
  </p:cm>
  <p:cm authorId="1" dt="2020-12-06T21:38:09.086" idx="136">
    <p:pos x="4055" y="2679"/>
    <p:text>Poner la tabla en código.
Si queda muy larga usar scroll.</p:text>
  </p:cm>
</p:cmLst>
</file>

<file path=ppt/comments/comment75.xml><?xml version="1.0" encoding="utf-8"?>
<p:cmLst xmlns:a="http://schemas.openxmlformats.org/drawingml/2006/main" xmlns:r="http://schemas.openxmlformats.org/officeDocument/2006/relationships" xmlns:p="http://schemas.openxmlformats.org/presentationml/2006/main">
  <p:cm authorId="1" dt="2020-12-06T20:43:07.908" idx="131">
    <p:pos x="1998" y="3016"/>
    <p:text>Esta imagen se llama:
cuarto_iluminacion.png</p:text>
  </p:cm>
</p:cmLst>
</file>

<file path=ppt/comments/comment76.xml><?xml version="1.0" encoding="utf-8"?>
<p:cmLst xmlns:a="http://schemas.openxmlformats.org/drawingml/2006/main" xmlns:r="http://schemas.openxmlformats.org/officeDocument/2006/relationships" xmlns:p="http://schemas.openxmlformats.org/presentationml/2006/main">
  <p:cm authorId="1" dt="2020-12-12T12:13:35.320" idx="152">
    <p:pos x="2620" y="3122"/>
    <p:text>Esta imagen se llama:
luminaria-techo.png</p:text>
  </p:cm>
</p:cmLst>
</file>

<file path=ppt/comments/comment77.xml><?xml version="1.0" encoding="utf-8"?>
<p:cmLst xmlns:a="http://schemas.openxmlformats.org/drawingml/2006/main" xmlns:r="http://schemas.openxmlformats.org/officeDocument/2006/relationships" xmlns:p="http://schemas.openxmlformats.org/presentationml/2006/main">
  <p:cm authorId="1" dt="2020-12-22T20:18:43.117" idx="180">
    <p:pos x="5749" y="1798"/>
    <p:text>Esta imagen se llama:
alumbrado_publico.png</p:text>
  </p:cm>
</p:cmLst>
</file>

<file path=ppt/comments/comment78.xml><?xml version="1.0" encoding="utf-8"?>
<p:cmLst xmlns:a="http://schemas.openxmlformats.org/drawingml/2006/main" xmlns:r="http://schemas.openxmlformats.org/officeDocument/2006/relationships" xmlns:p="http://schemas.openxmlformats.org/presentationml/2006/main">
  <p:cm authorId="1" dt="2020-12-08T12:49:18.466" idx="139">
    <p:pos x="4144" y="1574"/>
    <p:text>Esta imagen se llamará:
interruptor_sencillo.png</p:text>
  </p:cm>
  <p:cm authorId="1" dt="2020-12-08T12:49:55.362" idx="140">
    <p:pos x="4639" y="2816"/>
    <p:text>Esta imagen se llamará:
interruptor_doble.png</p:text>
  </p:cm>
</p:cmLst>
</file>

<file path=ppt/comments/comment79.xml><?xml version="1.0" encoding="utf-8"?>
<p:cmLst xmlns:a="http://schemas.openxmlformats.org/drawingml/2006/main" xmlns:r="http://schemas.openxmlformats.org/officeDocument/2006/relationships" xmlns:p="http://schemas.openxmlformats.org/presentationml/2006/main">
  <p:cm authorId="1" dt="2020-12-22T20:18:43.117" idx="180">
    <p:pos x="5749" y="1798"/>
    <p:text>Esta imagen se llama:
alumbrado_publico.png</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80.xml><?xml version="1.0" encoding="utf-8"?>
<p:cmLst xmlns:a="http://schemas.openxmlformats.org/drawingml/2006/main" xmlns:r="http://schemas.openxmlformats.org/officeDocument/2006/relationships" xmlns:p="http://schemas.openxmlformats.org/presentationml/2006/main">
  <p:cm authorId="1" dt="2020-12-08T13:14:20.677" idx="142">
    <p:pos x="4000" y="2127"/>
    <p:text>Esta imagen se llamará:
postes_no_metalicos.png</p:text>
  </p:cm>
</p:cmLst>
</file>

<file path=ppt/comments/comment81.xml><?xml version="1.0" encoding="utf-8"?>
<p:cmLst xmlns:a="http://schemas.openxmlformats.org/drawingml/2006/main" xmlns:r="http://schemas.openxmlformats.org/officeDocument/2006/relationships" xmlns:p="http://schemas.openxmlformats.org/presentationml/2006/main">
  <p:cm authorId="1" dt="2020-12-14T21:56:16.463" idx="158">
    <p:pos x="2400" y="1840"/>
    <p:text>postes_no_metalicos2.png</p:text>
  </p:cm>
  <p:cm authorId="1" dt="2020-12-14T21:56:35.360" idx="159">
    <p:pos x="5048" y="1962"/>
    <p:text>postes_red_area.png</p:text>
  </p:cm>
</p:cmLst>
</file>

<file path=ppt/comments/comment82.xml><?xml version="1.0" encoding="utf-8"?>
<p:cmLst xmlns:a="http://schemas.openxmlformats.org/drawingml/2006/main" xmlns:r="http://schemas.openxmlformats.org/officeDocument/2006/relationships" xmlns:p="http://schemas.openxmlformats.org/presentationml/2006/main">
  <p:cm authorId="1" dt="2020-12-09T22:02:16.386" idx="143">
    <p:pos x="7217" y="917"/>
    <p:text>Esta imagen se llama: oreja.png</p:text>
  </p:cm>
  <p:cm authorId="1" dt="2020-12-09T22:02:41.607" idx="144">
    <p:pos x="4637" y="970"/>
    <p:text>Este gif se llama: 
standing_wave.gif</p:text>
  </p:cm>
</p:cmLst>
</file>

<file path=ppt/comments/comment83.xml><?xml version="1.0" encoding="utf-8"?>
<p:cmLst xmlns:a="http://schemas.openxmlformats.org/drawingml/2006/main" xmlns:r="http://schemas.openxmlformats.org/officeDocument/2006/relationships" xmlns:p="http://schemas.openxmlformats.org/presentationml/2006/main">
  <p:cm authorId="1" dt="2020-12-09T23:01:34.970" idx="146">
    <p:pos x="3963" y="1900"/>
    <p:text>Bloquear la primera fila de la tabla.</p:text>
  </p:cm>
</p:cmLst>
</file>

<file path=ppt/comments/comment84.xml><?xml version="1.0" encoding="utf-8"?>
<p:cmLst xmlns:a="http://schemas.openxmlformats.org/drawingml/2006/main" xmlns:r="http://schemas.openxmlformats.org/officeDocument/2006/relationships" xmlns:p="http://schemas.openxmlformats.org/presentationml/2006/main">
  <p:cm authorId="1" dt="2020-12-10T19:09:42.141" idx="147">
    <p:pos x="1028" y="2726"/>
    <p:text>Esta imagen se llama: 
iluminacion-interior.png</p:text>
  </p:cm>
  <p:cm authorId="1" dt="2020-12-10T19:09:31.060" idx="148">
    <p:pos x="6106" y="2747"/>
    <p:text>esta imagen se llama:
iluminacion-exterior.png</p:text>
  </p:cm>
</p:cmLst>
</file>

<file path=ppt/comments/comment85.xml><?xml version="1.0" encoding="utf-8"?>
<p:cmLst xmlns:a="http://schemas.openxmlformats.org/drawingml/2006/main" xmlns:r="http://schemas.openxmlformats.org/officeDocument/2006/relationships" xmlns:p="http://schemas.openxmlformats.org/presentationml/2006/main">
  <p:cm authorId="1" dt="2020-12-19T21:05:35.973" idx="77">
    <p:pos x="2872" y="489"/>
    <p:text>Esta imagen se llama:
aprendizaje.png</p:text>
  </p:cm>
  <p:cm authorId="1" dt="2020-10-31T17:52:17.920" idx="79">
    <p:pos x="328" y="2002"/>
    <p:text>Ejemplo de interactividad de las preguntas: https://h5p.org/drag-and-drop#example=63159</p:text>
  </p:cm>
  <p:cm authorId="1" dt="2020-10-31T17:53:21.912" idx="80">
    <p:pos x="4597" y="1531"/>
    <p:text>Se encuentran en el orden correcto.</p:text>
  </p:cm>
</p:cmLst>
</file>

<file path=ppt/comments/comment86.xml><?xml version="1.0" encoding="utf-8"?>
<p:cmLst xmlns:a="http://schemas.openxmlformats.org/drawingml/2006/main" xmlns:r="http://schemas.openxmlformats.org/officeDocument/2006/relationships" xmlns:p="http://schemas.openxmlformats.org/presentationml/2006/main">
  <p:cm authorId="1" dt="2020-12-10T20:29:14.977" idx="149">
    <p:pos x="1587" y="1148"/>
    <p:text>Esta imagen se llama:
tendido-cable.gif</p:text>
  </p:cm>
</p:cmLst>
</file>

<file path=ppt/comments/comment87.xml><?xml version="1.0" encoding="utf-8"?>
<p:cmLst xmlns:a="http://schemas.openxmlformats.org/drawingml/2006/main" xmlns:r="http://schemas.openxmlformats.org/officeDocument/2006/relationships" xmlns:p="http://schemas.openxmlformats.org/presentationml/2006/main">
  <p:cm authorId="1" dt="2020-12-10T21:57:33.428" idx="150">
    <p:pos x="2283" y="2102"/>
    <p:text>esta imagen se llama:
estructuras-tension.png</p:text>
  </p:cm>
  <p:cm authorId="1" dt="2020-12-10T21:58:03.089" idx="151">
    <p:pos x="3783" y="2365"/>
    <p:text>Este gif de + se llama:
plus-info.gif</p:text>
  </p:cm>
</p:cmLst>
</file>

<file path=ppt/comments/comment88.xml><?xml version="1.0" encoding="utf-8"?>
<p:cmLst xmlns:a="http://schemas.openxmlformats.org/drawingml/2006/main" xmlns:r="http://schemas.openxmlformats.org/officeDocument/2006/relationships" xmlns:p="http://schemas.openxmlformats.org/presentationml/2006/main">
  <p:cm authorId="1" dt="2020-12-12T13:47:01.828" idx="153">
    <p:pos x="1275" y="1954"/>
    <p:text>esta imagen se llama:
extremos _conductores.png
</p:text>
  </p:cm>
  <p:cm authorId="1" dt="2020-12-12T14:52:38.639" idx="154">
    <p:pos x="3824" y="2798"/>
    <p:text>esta imagen se llama:
terminal_interno_externo.png</p:text>
  </p:cm>
  <p:cm authorId="1" dt="2020-12-14T21:58:10.930" idx="155">
    <p:pos x="6299" y="1574"/>
    <p:text>esta imagen se llama:
camara-inspeccion.png</p:text>
  </p:cm>
</p:cmLst>
</file>

<file path=ppt/comments/comment89.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5:38:01.513" idx="157">
    <p:pos x="5455" y="1668"/>
    <p:text>Esta imagen se llama:
ssttema22_1.png</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20-11-28T21:30:21.287" idx="96">
    <p:pos x="3591" y="1908"/>
    <p:text>Al pasar el mouse por encima de la sección del multímetro se delinea y sale un modal con la información para cada caso. 
La flecha es solo para indicar la sección a los maquetadores, esta no se verá en el curso.</p:text>
  </p:cm>
</p:cmLst>
</file>

<file path=ppt/comments/comment90.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3:13.044" idx="157">
    <p:pos x="5455" y="1668"/>
    <p:text>Esta imagen se llama:
ssttema22_2.png</p:text>
  </p:cm>
</p:cmLst>
</file>

<file path=ppt/comments/comment91.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3:20.246" idx="157">
    <p:pos x="5463" y="1660"/>
    <p:text>Esta imagen se llama:
ssttema22_3.png</p:text>
  </p:cm>
</p:cmLst>
</file>

<file path=ppt/comments/comment92.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3:26.861" idx="157">
    <p:pos x="5455" y="1668"/>
    <p:text>Esta imagen se llama:
ssttema22_4.png</p:text>
  </p:cm>
</p:cmLst>
</file>

<file path=ppt/comments/comment93.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3:36.211" idx="157">
    <p:pos x="5455" y="1668"/>
    <p:text>Esta imagen se llama:
ssttema22_5.png</p:text>
  </p:cm>
</p:cmLst>
</file>

<file path=ppt/comments/comment94.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3:43.837" idx="157">
    <p:pos x="5455" y="1668"/>
    <p:text>Esta imagen se llama:
ssttema22_6.png</p:text>
  </p:cm>
</p:cmLst>
</file>

<file path=ppt/comments/comment95.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3:50.212" idx="157">
    <p:pos x="5455" y="1668"/>
    <p:text>Esta imagen se llama:
ssttema22_7.png</p:text>
  </p:cm>
</p:cmLst>
</file>

<file path=ppt/comments/comment96.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4:01.706" idx="157">
    <p:pos x="5455" y="1668"/>
    <p:text>Esta imagen se llama:
ssttema22_8.png</p:text>
  </p:cm>
</p:cmLst>
</file>

<file path=ppt/comments/comment97.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4:07.216" idx="157">
    <p:pos x="5455" y="1668"/>
    <p:text>Esta imagen se llama:
ssttema22_9.png</p:text>
  </p:cm>
</p:cmLst>
</file>

<file path=ppt/comments/comment98.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4:12.510" idx="157">
    <p:pos x="5455" y="1668"/>
    <p:text>Esta imagen se llama:
ssttema22_10.png</p:text>
  </p:cm>
</p:cmLst>
</file>

<file path=ppt/comments/comment99.xml><?xml version="1.0" encoding="utf-8"?>
<p:cmLst xmlns:a="http://schemas.openxmlformats.org/drawingml/2006/main" xmlns:r="http://schemas.openxmlformats.org/officeDocument/2006/relationships" xmlns:p="http://schemas.openxmlformats.org/presentationml/2006/main">
  <p:cm authorId="1" dt="2020-12-12T15:37:16.842" idx="156">
    <p:pos x="2912" y="1488"/>
    <p:text>Esta imagen se llama:
ssttema22.png</p:text>
  </p:cm>
  <p:cm authorId="1" dt="2020-12-12T16:04:18.118" idx="157">
    <p:pos x="5455" y="1668"/>
    <p:text>Esta imagen se llama:
ssttema22_11.png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V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E23022-4A85-465A-BDD9-CCD4232C2B11}" type="datetimeFigureOut">
              <a:rPr lang="es-VE" smtClean="0"/>
            </a:fld>
            <a:endParaRPr lang="es-VE"/>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VE"/>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V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V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17EE3-812A-422F-97C6-7BD4025C1004}" type="slidenum">
              <a:rPr lang="es-VE" smtClean="0"/>
            </a:fld>
            <a:endParaRPr lang="es-V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fld>
            <a:endParaRPr lang="es-VE"/>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fld>
            <a:endParaRPr lang="es-V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fld>
            <a:endParaRPr lang="es-VE"/>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fld>
            <a:endParaRPr lang="es-VE"/>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fld>
            <a:endParaRPr lang="es-VE"/>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fld>
            <a:endParaRPr lang="es-VE"/>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Marcador de posición de imagen de diapositiva 1"/>
          <p:cNvSpPr/>
          <p:nvPr>
            <p:ph type="sldImg" idx="2"/>
          </p:nvPr>
        </p:nvSpPr>
        <p:spPr/>
      </p:sp>
      <p:sp>
        <p:nvSpPr>
          <p:cNvPr id="3" name="Marcador de posición de texto 2"/>
          <p:cNvSpPr/>
          <p:nvPr>
            <p:ph type="body" idx="3"/>
          </p:nvPr>
        </p:nvSpPr>
        <p:spPr/>
        <p:txBody>
          <a:bodyPr/>
          <a:p>
            <a:endParaRPr lang="es-E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fld>
            <a:endParaRPr lang="es-V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fld>
            <a:endParaRPr lang="es-V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VE"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fld>
            <a:endParaRPr lang="es-V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9" name="Rectángulo 8"/>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texto vertical 2"/>
          <p:cNvSpPr>
            <a:spLocks noGrp="1"/>
          </p:cNvSpPr>
          <p:nvPr>
            <p:ph type="body" orient="vert" idx="1" hasCustomPrompt="1"/>
          </p:nvPr>
        </p:nvSpPr>
        <p:spPr>
          <a:xfrm>
            <a:off x="838200" y="1825625"/>
            <a:ext cx="10515600" cy="4351338"/>
          </a:xfrm>
          <a:prstGeom prst="rect">
            <a:avLst/>
          </a:prstGeom>
        </p:spPr>
        <p:txBody>
          <a:bodyPr vert="eaVert"/>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fld>
            <a:endParaRPr lang="en-U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hasCustomPrompt="1"/>
          </p:nvPr>
        </p:nvSpPr>
        <p:spPr>
          <a:xfrm>
            <a:off x="838200" y="365125"/>
            <a:ext cx="7734300" cy="5811838"/>
          </a:xfrm>
          <a:prstGeom prst="rect">
            <a:avLst/>
          </a:prstGeom>
        </p:spPr>
        <p:txBody>
          <a:bodyPr vert="eaVert"/>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fld>
            <a:endParaRPr lang="en-U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
          </a:p>
        </p:txBody>
      </p:sp>
      <p:sp>
        <p:nvSpPr>
          <p:cNvPr id="4" name="Marcador de fecha 3"/>
          <p:cNvSpPr>
            <a:spLocks noGrp="1"/>
          </p:cNvSpPr>
          <p:nvPr>
            <p:ph type="dt" sz="half" idx="10"/>
          </p:nvPr>
        </p:nvSpPr>
        <p:spPr/>
        <p:txBody>
          <a:bodyPr/>
          <a:lstStyle/>
          <a:p>
            <a:fld id="{8E066A06-1327-4778-89A5-DD063AA7295C}" type="datetimeFigureOut">
              <a:rPr lang="es-ES" smtClean="0"/>
            </a:fld>
            <a:endParaRPr lang="es-ES"/>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20F01D05-6CD5-490B-AB6C-D479BCA20555}" type="slidenum">
              <a:rPr lang="es-ES" smtClean="0"/>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0" y="-1"/>
            <a:ext cx="12188700" cy="6859857"/>
          </a:xfrm>
          <a:prstGeom prst="rect">
            <a:avLst/>
          </a:prstGeom>
        </p:spPr>
      </p:pic>
      <p:sp>
        <p:nvSpPr>
          <p:cNvPr id="23" name="Rectángulo 22"/>
          <p:cNvSpPr/>
          <p:nvPr userDrawn="1"/>
        </p:nvSpPr>
        <p:spPr>
          <a:xfrm>
            <a:off x="6096000" y="309700"/>
            <a:ext cx="5854046"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n 24"/>
          <p:cNvPicPr>
            <a:picLocks noChangeAspect="1"/>
          </p:cNvPicPr>
          <p:nvPr userDrawn="1"/>
        </p:nvPicPr>
        <p:blipFill rotWithShape="1">
          <a:blip r:embed="rId3">
            <a:extLst>
              <a:ext uri="{28A0092B-C50C-407E-A947-70E740481C1C}">
                <a14:useLocalDpi xmlns:a14="http://schemas.microsoft.com/office/drawing/2010/main" val="0"/>
              </a:ext>
            </a:extLst>
          </a:blip>
          <a:srcRect l="47650" r="1957" b="82087"/>
          <a:stretch>
            <a:fillRect/>
          </a:stretch>
        </p:blipFill>
        <p:spPr>
          <a:xfrm>
            <a:off x="5800672" y="0"/>
            <a:ext cx="6146276" cy="1228436"/>
          </a:xfrm>
          <a:prstGeom prst="rect">
            <a:avLst/>
          </a:prstGeom>
        </p:spPr>
      </p:pic>
      <p:sp>
        <p:nvSpPr>
          <p:cNvPr id="27" name="Rectángulo 26"/>
          <p:cNvSpPr/>
          <p:nvPr userDrawn="1"/>
        </p:nvSpPr>
        <p:spPr>
          <a:xfrm>
            <a:off x="7204364" y="3260436"/>
            <a:ext cx="4008581" cy="23737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esquinas redondeadas 2"/>
          <p:cNvSpPr/>
          <p:nvPr userDrawn="1"/>
        </p:nvSpPr>
        <p:spPr>
          <a:xfrm>
            <a:off x="6742545" y="1671782"/>
            <a:ext cx="4996873" cy="1092485"/>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3" name="Marcador de texto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endParaRPr lang="es-ES"/>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fld>
            <a:endParaRPr lang="en-U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contenido 2"/>
          <p:cNvSpPr>
            <a:spLocks noGrp="1"/>
          </p:cNvSpPr>
          <p:nvPr>
            <p:ph sz="half" idx="1" hasCustomPrompt="1"/>
          </p:nvPr>
        </p:nvSpPr>
        <p:spPr>
          <a:xfrm>
            <a:off x="838200" y="1825625"/>
            <a:ext cx="5181600" cy="4351338"/>
          </a:xfrm>
          <a:prstGeom prst="rect">
            <a:avLst/>
          </a:prstGeo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a:p>
        </p:txBody>
      </p:sp>
      <p:sp>
        <p:nvSpPr>
          <p:cNvPr id="4" name="Marcador de contenido 3"/>
          <p:cNvSpPr>
            <a:spLocks noGrp="1"/>
          </p:cNvSpPr>
          <p:nvPr>
            <p:ph sz="half" idx="2" hasCustomPrompt="1"/>
          </p:nvPr>
        </p:nvSpPr>
        <p:spPr>
          <a:xfrm>
            <a:off x="6172200" y="1825625"/>
            <a:ext cx="5181600" cy="4351338"/>
          </a:xfrm>
          <a:prstGeom prst="rect">
            <a:avLst/>
          </a:prstGeo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fld>
            <a:endParaRPr lang="en-US"/>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n-US"/>
          </a:p>
        </p:txBody>
      </p:sp>
      <p:sp>
        <p:nvSpPr>
          <p:cNvPr id="3" name="Marcador de texto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4" name="Marcador de contenido 3"/>
          <p:cNvSpPr>
            <a:spLocks noGrp="1"/>
          </p:cNvSpPr>
          <p:nvPr>
            <p:ph sz="half" idx="2" hasCustomPrompt="1"/>
          </p:nvPr>
        </p:nvSpPr>
        <p:spPr>
          <a:xfrm>
            <a:off x="839788" y="2505075"/>
            <a:ext cx="5157787" cy="3684588"/>
          </a:xfrm>
          <a:prstGeom prst="rect">
            <a:avLst/>
          </a:prstGeo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a:p>
        </p:txBody>
      </p:sp>
      <p:sp>
        <p:nvSpPr>
          <p:cNvPr id="5" name="Marcador de texto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endParaRPr lang="es-ES"/>
          </a:p>
        </p:txBody>
      </p:sp>
      <p:sp>
        <p:nvSpPr>
          <p:cNvPr id="6" name="Marcador de contenido 5"/>
          <p:cNvSpPr>
            <a:spLocks noGrp="1"/>
          </p:cNvSpPr>
          <p:nvPr>
            <p:ph sz="quarter" idx="4" hasCustomPrompt="1"/>
          </p:nvPr>
        </p:nvSpPr>
        <p:spPr>
          <a:xfrm>
            <a:off x="6172200" y="2505075"/>
            <a:ext cx="5183188" cy="3684588"/>
          </a:xfrm>
          <a:prstGeom prst="rect">
            <a:avLst/>
          </a:prstGeom>
        </p:spPr>
        <p:txBody>
          <a:body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a:p>
        </p:txBody>
      </p:sp>
      <p:sp>
        <p:nvSpPr>
          <p:cNvPr id="7" name="Marcador de fecha 6"/>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fld>
            <a:endParaRPr lang="en-US"/>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Marcador de número de diapositiva 8"/>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fld>
            <a:endParaRPr lang="en-US"/>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Marcador de número de diapositiva 4"/>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fld>
            <a:endParaRPr lang="en-US"/>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n-US"/>
          </a:p>
        </p:txBody>
      </p:sp>
      <p:sp>
        <p:nvSpPr>
          <p:cNvPr id="4" name="Marcador de texto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endParaRPr lang="es-ES"/>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fld>
            <a:endParaRPr lang="en-US"/>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endParaRPr lang="es-ES"/>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fld>
            <a:endParaRPr lang="en-US"/>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699" y="0"/>
            <a:ext cx="12184601" cy="6858000"/>
          </a:xfrm>
          <a:prstGeom prst="rect">
            <a:avLst/>
          </a:prstGeom>
        </p:spPr>
      </p:pic>
      <p:sp>
        <p:nvSpPr>
          <p:cNvPr id="10" name="Rectángulo 9"/>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comments" Target="../comments/comment2.xml"/><Relationship Id="rId8" Type="http://schemas.openxmlformats.org/officeDocument/2006/relationships/notesSlide" Target="../notesSlides/notesSlide1.xml"/><Relationship Id="rId7"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image" Target="../media/image3.png"/></Relationships>
</file>

<file path=ppt/slides/_rels/slide10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10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10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50.png"/><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4.png"/></Relationships>
</file>

<file path=ppt/slides/_rels/slide104.xml.rels><?xml version="1.0" encoding="UTF-8" standalone="yes"?>
<Relationships xmlns="http://schemas.openxmlformats.org/package/2006/relationships"><Relationship Id="rId7" Type="http://schemas.openxmlformats.org/officeDocument/2006/relationships/comments" Target="../comments/comment55.xml"/><Relationship Id="rId6" Type="http://schemas.openxmlformats.org/officeDocument/2006/relationships/notesSlide" Target="../notesSlides/notesSlide84.xml"/><Relationship Id="rId5" Type="http://schemas.openxmlformats.org/officeDocument/2006/relationships/slideLayout" Target="../slideLayouts/slideLayout8.xml"/><Relationship Id="rId4" Type="http://schemas.openxmlformats.org/officeDocument/2006/relationships/image" Target="../media/image69.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105.xml.rels><?xml version="1.0" encoding="UTF-8" standalone="yes"?>
<Relationships xmlns="http://schemas.openxmlformats.org/package/2006/relationships"><Relationship Id="rId8" Type="http://schemas.openxmlformats.org/officeDocument/2006/relationships/comments" Target="../comments/comment56.xml"/><Relationship Id="rId7" Type="http://schemas.openxmlformats.org/officeDocument/2006/relationships/notesSlide" Target="../notesSlides/notesSlide85.xml"/><Relationship Id="rId6"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106.xml.rels><?xml version="1.0" encoding="UTF-8" standalone="yes"?>
<Relationships xmlns="http://schemas.openxmlformats.org/package/2006/relationships"><Relationship Id="rId7" Type="http://schemas.openxmlformats.org/officeDocument/2006/relationships/comments" Target="../comments/comment57.xml"/><Relationship Id="rId6" Type="http://schemas.openxmlformats.org/officeDocument/2006/relationships/notesSlide" Target="../notesSlides/notesSlide86.xml"/><Relationship Id="rId5" Type="http://schemas.openxmlformats.org/officeDocument/2006/relationships/slideLayout" Target="../slideLayouts/slideLayout8.xml"/><Relationship Id="rId4" Type="http://schemas.openxmlformats.org/officeDocument/2006/relationships/image" Target="../media/image69.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107.xml.rels><?xml version="1.0" encoding="UTF-8" standalone="yes"?>
<Relationships xmlns="http://schemas.openxmlformats.org/package/2006/relationships"><Relationship Id="rId8" Type="http://schemas.openxmlformats.org/officeDocument/2006/relationships/comments" Target="../comments/comment58.xml"/><Relationship Id="rId7" Type="http://schemas.openxmlformats.org/officeDocument/2006/relationships/notesSlide" Target="../notesSlides/notesSlide87.xml"/><Relationship Id="rId6" Type="http://schemas.openxmlformats.org/officeDocument/2006/relationships/slideLayout" Target="../slideLayouts/slideLayout8.xml"/><Relationship Id="rId5" Type="http://schemas.openxmlformats.org/officeDocument/2006/relationships/image" Target="../media/image70.png"/><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image" Target="../media/image69.png"/></Relationships>
</file>

<file path=ppt/slides/_rels/slide108.xml.rels><?xml version="1.0" encoding="UTF-8" standalone="yes"?>
<Relationships xmlns="http://schemas.openxmlformats.org/package/2006/relationships"><Relationship Id="rId7" Type="http://schemas.openxmlformats.org/officeDocument/2006/relationships/comments" Target="../comments/comment59.xml"/><Relationship Id="rId6" Type="http://schemas.openxmlformats.org/officeDocument/2006/relationships/notesSlide" Target="../notesSlides/notesSlide88.xml"/><Relationship Id="rId5" Type="http://schemas.openxmlformats.org/officeDocument/2006/relationships/slideLayout" Target="../slideLayouts/slideLayout8.xml"/><Relationship Id="rId4" Type="http://schemas.openxmlformats.org/officeDocument/2006/relationships/image" Target="../media/image69.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109.xml.rels><?xml version="1.0" encoding="UTF-8" standalone="yes"?>
<Relationships xmlns="http://schemas.openxmlformats.org/package/2006/relationships"><Relationship Id="rId7" Type="http://schemas.openxmlformats.org/officeDocument/2006/relationships/comments" Target="../comments/comment60.xml"/><Relationship Id="rId6" Type="http://schemas.openxmlformats.org/officeDocument/2006/relationships/notesSlide" Target="../notesSlides/notesSlide89.xml"/><Relationship Id="rId5" Type="http://schemas.openxmlformats.org/officeDocument/2006/relationships/slideLayout" Target="../slideLayouts/slideLayout8.xml"/><Relationship Id="rId4" Type="http://schemas.openxmlformats.org/officeDocument/2006/relationships/image" Target="../media/image69.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4.xml"/><Relationship Id="rId7" Type="http://schemas.openxmlformats.org/officeDocument/2006/relationships/image" Target="../media/image15.jpeg"/><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4.png"/><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7" Type="http://schemas.openxmlformats.org/officeDocument/2006/relationships/comments" Target="../comments/comment61.xml"/><Relationship Id="rId6" Type="http://schemas.openxmlformats.org/officeDocument/2006/relationships/notesSlide" Target="../notesSlides/notesSlide90.xml"/><Relationship Id="rId5" Type="http://schemas.openxmlformats.org/officeDocument/2006/relationships/slideLayout" Target="../slideLayouts/slideLayout8.xml"/><Relationship Id="rId4" Type="http://schemas.openxmlformats.org/officeDocument/2006/relationships/image" Target="../media/image69.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111.xml.rels><?xml version="1.0" encoding="UTF-8" standalone="yes"?>
<Relationships xmlns="http://schemas.openxmlformats.org/package/2006/relationships"><Relationship Id="rId7" Type="http://schemas.openxmlformats.org/officeDocument/2006/relationships/comments" Target="../comments/comment62.xml"/><Relationship Id="rId6" Type="http://schemas.openxmlformats.org/officeDocument/2006/relationships/notesSlide" Target="../notesSlides/notesSlide91.xml"/><Relationship Id="rId5" Type="http://schemas.openxmlformats.org/officeDocument/2006/relationships/slideLayout" Target="../slideLayouts/slideLayout8.xml"/><Relationship Id="rId4" Type="http://schemas.openxmlformats.org/officeDocument/2006/relationships/image" Target="../media/image69.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8.xml"/><Relationship Id="rId2" Type="http://schemas.openxmlformats.org/officeDocument/2006/relationships/image" Target="../media/image35.png"/><Relationship Id="rId1" Type="http://schemas.openxmlformats.org/officeDocument/2006/relationships/image" Target="../media/image71.png"/></Relationships>
</file>

<file path=ppt/slides/_rels/slide113.xml.rels><?xml version="1.0" encoding="UTF-8" standalone="yes"?>
<Relationships xmlns="http://schemas.openxmlformats.org/package/2006/relationships"><Relationship Id="rId7" Type="http://schemas.openxmlformats.org/officeDocument/2006/relationships/comments" Target="../comments/comment63.xml"/><Relationship Id="rId6" Type="http://schemas.openxmlformats.org/officeDocument/2006/relationships/notesSlide" Target="../notesSlides/notesSlide93.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71.png"/></Relationships>
</file>

<file path=ppt/slides/_rels/slide114.xml.rels><?xml version="1.0" encoding="UTF-8" standalone="yes"?>
<Relationships xmlns="http://schemas.openxmlformats.org/package/2006/relationships"><Relationship Id="rId7" Type="http://schemas.openxmlformats.org/officeDocument/2006/relationships/comments" Target="../comments/comment64.xml"/><Relationship Id="rId6" Type="http://schemas.openxmlformats.org/officeDocument/2006/relationships/notesSlide" Target="../notesSlides/notesSlide94.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71.png"/></Relationships>
</file>

<file path=ppt/slides/_rels/slide115.xml.rels><?xml version="1.0" encoding="UTF-8" standalone="yes"?>
<Relationships xmlns="http://schemas.openxmlformats.org/package/2006/relationships"><Relationship Id="rId7" Type="http://schemas.openxmlformats.org/officeDocument/2006/relationships/comments" Target="../comments/comment65.xml"/><Relationship Id="rId6" Type="http://schemas.openxmlformats.org/officeDocument/2006/relationships/notesSlide" Target="../notesSlides/notesSlide95.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71.png"/></Relationships>
</file>

<file path=ppt/slides/_rels/slide116.xml.rels><?xml version="1.0" encoding="UTF-8" standalone="yes"?>
<Relationships xmlns="http://schemas.openxmlformats.org/package/2006/relationships"><Relationship Id="rId7" Type="http://schemas.openxmlformats.org/officeDocument/2006/relationships/comments" Target="../comments/comment66.xml"/><Relationship Id="rId6" Type="http://schemas.openxmlformats.org/officeDocument/2006/relationships/notesSlide" Target="../notesSlides/notesSlide96.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71.png"/></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71.png"/></Relationships>
</file>

<file path=ppt/slides/_rels/slide118.xml.rels><?xml version="1.0" encoding="UTF-8" standalone="yes"?>
<Relationships xmlns="http://schemas.openxmlformats.org/package/2006/relationships"><Relationship Id="rId6" Type="http://schemas.openxmlformats.org/officeDocument/2006/relationships/notesSlide" Target="../notesSlides/notesSlide98.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71.png"/></Relationships>
</file>

<file path=ppt/slides/_rels/slide119.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71.png"/></Relationships>
</file>

<file path=ppt/slides/_rels/slide12.xml.rels><?xml version="1.0" encoding="UTF-8" standalone="yes"?>
<Relationships xmlns="http://schemas.openxmlformats.org/package/2006/relationships"><Relationship Id="rId8" Type="http://schemas.openxmlformats.org/officeDocument/2006/relationships/comments" Target="../comments/comment3.xml"/><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6" Type="http://schemas.openxmlformats.org/officeDocument/2006/relationships/notesSlide" Target="../notesSlides/notesSlide100.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71.png"/></Relationships>
</file>

<file path=ppt/slides/_rels/slide121.xml.rels><?xml version="1.0" encoding="UTF-8" standalone="yes"?>
<Relationships xmlns="http://schemas.openxmlformats.org/package/2006/relationships"><Relationship Id="rId6" Type="http://schemas.openxmlformats.org/officeDocument/2006/relationships/notesSlide" Target="../notesSlides/notesSlide101.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image" Target="../media/image71.png"/></Relationships>
</file>

<file path=ppt/slides/_rels/slide122.xml.rels><?xml version="1.0" encoding="UTF-8" standalone="yes"?>
<Relationships xmlns="http://schemas.openxmlformats.org/package/2006/relationships"><Relationship Id="rId4" Type="http://schemas.openxmlformats.org/officeDocument/2006/relationships/notesSlide" Target="../notesSlides/notesSlide102.xml"/><Relationship Id="rId3" Type="http://schemas.openxmlformats.org/officeDocument/2006/relationships/slideLayout" Target="../slideLayouts/slideLayout8.xml"/><Relationship Id="rId2" Type="http://schemas.openxmlformats.org/officeDocument/2006/relationships/image" Target="../media/image73.png"/><Relationship Id="rId1" Type="http://schemas.openxmlformats.org/officeDocument/2006/relationships/image" Target="../media/image72.GIF"/></Relationships>
</file>

<file path=ppt/slides/_rels/slide123.xml.rels><?xml version="1.0" encoding="UTF-8" standalone="yes"?>
<Relationships xmlns="http://schemas.openxmlformats.org/package/2006/relationships"><Relationship Id="rId6" Type="http://schemas.openxmlformats.org/officeDocument/2006/relationships/notesSlide" Target="../notesSlides/notesSlide103.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image" Target="../media/image72.GIF"/></Relationships>
</file>

<file path=ppt/slides/_rels/slide124.xml.rels><?xml version="1.0" encoding="UTF-8" standalone="yes"?>
<Relationships xmlns="http://schemas.openxmlformats.org/package/2006/relationships"><Relationship Id="rId6" Type="http://schemas.openxmlformats.org/officeDocument/2006/relationships/notesSlide" Target="../notesSlides/notesSlide104.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image" Target="../media/image72.GIF"/></Relationships>
</file>

<file path=ppt/slides/_rels/slide125.xml.rels><?xml version="1.0" encoding="UTF-8" standalone="yes"?>
<Relationships xmlns="http://schemas.openxmlformats.org/package/2006/relationships"><Relationship Id="rId6" Type="http://schemas.openxmlformats.org/officeDocument/2006/relationships/notesSlide" Target="../notesSlides/notesSlide105.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image" Target="../media/image72.GIF"/></Relationships>
</file>

<file path=ppt/slides/_rels/slide126.xml.rels><?xml version="1.0" encoding="UTF-8" standalone="yes"?>
<Relationships xmlns="http://schemas.openxmlformats.org/package/2006/relationships"><Relationship Id="rId6" Type="http://schemas.openxmlformats.org/officeDocument/2006/relationships/notesSlide" Target="../notesSlides/notesSlide106.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image" Target="../media/image72.GIF"/></Relationships>
</file>

<file path=ppt/slides/_rels/slide127.xml.rels><?xml version="1.0" encoding="UTF-8" standalone="yes"?>
<Relationships xmlns="http://schemas.openxmlformats.org/package/2006/relationships"><Relationship Id="rId6" Type="http://schemas.openxmlformats.org/officeDocument/2006/relationships/notesSlide" Target="../notesSlides/notesSlide107.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image" Target="../media/image72.GIF"/></Relationships>
</file>

<file path=ppt/slides/_rels/slide128.xml.rels><?xml version="1.0" encoding="UTF-8" standalone="yes"?>
<Relationships xmlns="http://schemas.openxmlformats.org/package/2006/relationships"><Relationship Id="rId9" Type="http://schemas.openxmlformats.org/officeDocument/2006/relationships/notesSlide" Target="../notesSlides/notesSlide108.xml"/><Relationship Id="rId8" Type="http://schemas.openxmlformats.org/officeDocument/2006/relationships/slideLayout" Target="../slideLayouts/slideLayout12.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0" Type="http://schemas.openxmlformats.org/officeDocument/2006/relationships/comments" Target="../comments/comment67.xml"/><Relationship Id="rId1" Type="http://schemas.openxmlformats.org/officeDocument/2006/relationships/image" Target="../media/image74.png"/></Relationships>
</file>

<file path=ppt/slides/_rels/slide129.xml.rels><?xml version="1.0" encoding="UTF-8" standalone="yes"?>
<Relationships xmlns="http://schemas.openxmlformats.org/package/2006/relationships"><Relationship Id="rId8" Type="http://schemas.openxmlformats.org/officeDocument/2006/relationships/notesSlide" Target="../notesSlides/notesSlide109.xml"/><Relationship Id="rId7"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9.png"/><Relationship Id="rId1" Type="http://schemas.openxmlformats.org/officeDocument/2006/relationships/image" Target="../media/image74.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3.jpeg"/><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image" Target="../media/image9.png"/></Relationships>
</file>

<file path=ppt/slides/_rels/slide130.xml.rels><?xml version="1.0" encoding="UTF-8" standalone="yes"?>
<Relationships xmlns="http://schemas.openxmlformats.org/package/2006/relationships"><Relationship Id="rId9" Type="http://schemas.openxmlformats.org/officeDocument/2006/relationships/comments" Target="../comments/comment68.xml"/><Relationship Id="rId8" Type="http://schemas.openxmlformats.org/officeDocument/2006/relationships/notesSlide" Target="../notesSlides/notesSlide110.xml"/><Relationship Id="rId7"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74.png"/><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image" Target="../media/image76.png"/></Relationships>
</file>

<file path=ppt/slides/_rels/slide131.xml.rels><?xml version="1.0" encoding="UTF-8" standalone="yes"?>
<Relationships xmlns="http://schemas.openxmlformats.org/package/2006/relationships"><Relationship Id="rId8" Type="http://schemas.openxmlformats.org/officeDocument/2006/relationships/notesSlide" Target="../notesSlides/notesSlide111.xml"/><Relationship Id="rId7"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74.png"/><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image" Target="../media/image76.png"/></Relationships>
</file>

<file path=ppt/slides/_rels/slide132.xml.rels><?xml version="1.0" encoding="UTF-8" standalone="yes"?>
<Relationships xmlns="http://schemas.openxmlformats.org/package/2006/relationships"><Relationship Id="rId7" Type="http://schemas.openxmlformats.org/officeDocument/2006/relationships/comments" Target="../comments/comment69.xml"/><Relationship Id="rId6" Type="http://schemas.openxmlformats.org/officeDocument/2006/relationships/notesSlide" Target="../notesSlides/notesSlide112.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83.png"/><Relationship Id="rId1" Type="http://schemas.openxmlformats.org/officeDocument/2006/relationships/image" Target="../media/image82.GIF"/></Relationships>
</file>

<file path=ppt/slides/_rels/slide13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7.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84.jpeg"/></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7.png"/><Relationship Id="rId2" Type="http://schemas.microsoft.com/office/2007/relationships/hdphoto" Target="../media/hdphoto1.wdp"/><Relationship Id="rId1" Type="http://schemas.openxmlformats.org/officeDocument/2006/relationships/image" Target="../media/image4.png"/></Relationships>
</file>

<file path=ppt/slides/_rels/slide13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7.png"/><Relationship Id="rId2" Type="http://schemas.microsoft.com/office/2007/relationships/hdphoto" Target="../media/hdphoto1.wdp"/><Relationship Id="rId1" Type="http://schemas.openxmlformats.org/officeDocument/2006/relationships/image" Target="../media/image4.png"/></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image" Target="../media/image3.png"/></Relationships>
</file>

<file path=ppt/slides/_rels/slide13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13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13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50.png"/><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4.xml"/><Relationship Id="rId7" Type="http://schemas.openxmlformats.org/officeDocument/2006/relationships/image" Target="../media/image15.jpeg"/><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image" Target="../media/image9.png"/></Relationships>
</file>

<file path=ppt/slides/_rels/slide140.xml.rels><?xml version="1.0" encoding="UTF-8" standalone="yes"?>
<Relationships xmlns="http://schemas.openxmlformats.org/package/2006/relationships"><Relationship Id="rId8" Type="http://schemas.openxmlformats.org/officeDocument/2006/relationships/notesSlide" Target="../notesSlides/notesSlide113.xml"/><Relationship Id="rId7"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78.png"/><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image" Target="../media/image76.png"/></Relationships>
</file>

<file path=ppt/slides/_rels/slide141.xml.rels><?xml version="1.0" encoding="UTF-8" standalone="yes"?>
<Relationships xmlns="http://schemas.openxmlformats.org/package/2006/relationships"><Relationship Id="rId6" Type="http://schemas.openxmlformats.org/officeDocument/2006/relationships/comments" Target="../comments/comment70.xml"/><Relationship Id="rId5" Type="http://schemas.openxmlformats.org/officeDocument/2006/relationships/notesSlide" Target="../notesSlides/notesSlide114.xml"/><Relationship Id="rId4" Type="http://schemas.openxmlformats.org/officeDocument/2006/relationships/slideLayout" Target="../slideLayouts/slideLayout8.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85.png"/></Relationships>
</file>

<file path=ppt/slides/_rels/slide142.xml.rels><?xml version="1.0" encoding="UTF-8" standalone="yes"?>
<Relationships xmlns="http://schemas.openxmlformats.org/package/2006/relationships"><Relationship Id="rId9" Type="http://schemas.openxmlformats.org/officeDocument/2006/relationships/notesSlide" Target="../notesSlides/notesSlide115.xml"/><Relationship Id="rId8" Type="http://schemas.openxmlformats.org/officeDocument/2006/relationships/slideLayout" Target="../slideLayouts/slideLayout8.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30.GIF"/><Relationship Id="rId4" Type="http://schemas.openxmlformats.org/officeDocument/2006/relationships/image" Target="../media/image35.png"/><Relationship Id="rId3" Type="http://schemas.openxmlformats.org/officeDocument/2006/relationships/image" Target="../media/image42.png"/><Relationship Id="rId2" Type="http://schemas.openxmlformats.org/officeDocument/2006/relationships/image" Target="../media/image41.png"/><Relationship Id="rId10" Type="http://schemas.openxmlformats.org/officeDocument/2006/relationships/comments" Target="../comments/comment71.xml"/><Relationship Id="rId1" Type="http://schemas.openxmlformats.org/officeDocument/2006/relationships/image" Target="../media/image86.png"/></Relationships>
</file>

<file path=ppt/slides/_rels/slide143.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87.png"/><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30.GIF"/><Relationship Id="rId4" Type="http://schemas.openxmlformats.org/officeDocument/2006/relationships/image" Target="../media/image35.png"/><Relationship Id="rId3" Type="http://schemas.openxmlformats.org/officeDocument/2006/relationships/image" Target="../media/image42.png"/><Relationship Id="rId2" Type="http://schemas.openxmlformats.org/officeDocument/2006/relationships/image" Target="../media/image41.png"/><Relationship Id="rId11" Type="http://schemas.openxmlformats.org/officeDocument/2006/relationships/comments" Target="../comments/comment72.xml"/><Relationship Id="rId10" Type="http://schemas.openxmlformats.org/officeDocument/2006/relationships/notesSlide" Target="../notesSlides/notesSlide116.xml"/><Relationship Id="rId1" Type="http://schemas.openxmlformats.org/officeDocument/2006/relationships/image" Target="../media/image86.png"/></Relationships>
</file>

<file path=ppt/slides/_rels/slide144.xml.rels><?xml version="1.0" encoding="UTF-8" standalone="yes"?>
<Relationships xmlns="http://schemas.openxmlformats.org/package/2006/relationships"><Relationship Id="rId9" Type="http://schemas.openxmlformats.org/officeDocument/2006/relationships/notesSlide" Target="../notesSlides/notesSlide117.xml"/><Relationship Id="rId8" Type="http://schemas.openxmlformats.org/officeDocument/2006/relationships/slideLayout" Target="../slideLayouts/slideLayout8.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30.GIF"/><Relationship Id="rId4" Type="http://schemas.openxmlformats.org/officeDocument/2006/relationships/image" Target="../media/image35.png"/><Relationship Id="rId3" Type="http://schemas.openxmlformats.org/officeDocument/2006/relationships/image" Target="../media/image42.png"/><Relationship Id="rId2" Type="http://schemas.openxmlformats.org/officeDocument/2006/relationships/image" Target="../media/image41.png"/><Relationship Id="rId10" Type="http://schemas.openxmlformats.org/officeDocument/2006/relationships/comments" Target="../comments/comment73.xml"/><Relationship Id="rId1" Type="http://schemas.openxmlformats.org/officeDocument/2006/relationships/image" Target="../media/image86.png"/></Relationships>
</file>

<file path=ppt/slides/_rels/slide145.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88.png"/><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30.GIF"/><Relationship Id="rId4" Type="http://schemas.openxmlformats.org/officeDocument/2006/relationships/image" Target="../media/image35.png"/><Relationship Id="rId3" Type="http://schemas.openxmlformats.org/officeDocument/2006/relationships/image" Target="../media/image42.png"/><Relationship Id="rId2" Type="http://schemas.openxmlformats.org/officeDocument/2006/relationships/image" Target="../media/image41.png"/><Relationship Id="rId11" Type="http://schemas.openxmlformats.org/officeDocument/2006/relationships/comments" Target="../comments/comment74.xml"/><Relationship Id="rId10" Type="http://schemas.openxmlformats.org/officeDocument/2006/relationships/notesSlide" Target="../notesSlides/notesSlide118.xml"/><Relationship Id="rId1" Type="http://schemas.openxmlformats.org/officeDocument/2006/relationships/image" Target="../media/image86.png"/></Relationships>
</file>

<file path=ppt/slides/_rels/slide146.xml.rels><?xml version="1.0" encoding="UTF-8" standalone="yes"?>
<Relationships xmlns="http://schemas.openxmlformats.org/package/2006/relationships"><Relationship Id="rId9" Type="http://schemas.openxmlformats.org/officeDocument/2006/relationships/notesSlide" Target="../notesSlides/notesSlide119.xml"/><Relationship Id="rId8" Type="http://schemas.openxmlformats.org/officeDocument/2006/relationships/slideLayout" Target="../slideLayouts/slideLayout8.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30.GIF"/><Relationship Id="rId4" Type="http://schemas.openxmlformats.org/officeDocument/2006/relationships/image" Target="../media/image35.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86.png"/></Relationships>
</file>

<file path=ppt/slides/_rels/slide147.xml.rels><?xml version="1.0" encoding="UTF-8" standalone="yes"?>
<Relationships xmlns="http://schemas.openxmlformats.org/package/2006/relationships"><Relationship Id="rId9" Type="http://schemas.openxmlformats.org/officeDocument/2006/relationships/notesSlide" Target="../notesSlides/notesSlide120.xml"/><Relationship Id="rId8" Type="http://schemas.openxmlformats.org/officeDocument/2006/relationships/slideLayout" Target="../slideLayouts/slideLayout8.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30.GIF"/><Relationship Id="rId4" Type="http://schemas.openxmlformats.org/officeDocument/2006/relationships/image" Target="../media/image35.png"/><Relationship Id="rId3" Type="http://schemas.openxmlformats.org/officeDocument/2006/relationships/image" Target="../media/image42.png"/><Relationship Id="rId2" Type="http://schemas.openxmlformats.org/officeDocument/2006/relationships/image" Target="../media/image41.png"/><Relationship Id="rId10" Type="http://schemas.openxmlformats.org/officeDocument/2006/relationships/comments" Target="../comments/comment75.xml"/><Relationship Id="rId1" Type="http://schemas.openxmlformats.org/officeDocument/2006/relationships/image" Target="../media/image86.png"/></Relationships>
</file>

<file path=ppt/slides/_rels/slide148.xml.rels><?xml version="1.0" encoding="UTF-8" standalone="yes"?>
<Relationships xmlns="http://schemas.openxmlformats.org/package/2006/relationships"><Relationship Id="rId6" Type="http://schemas.openxmlformats.org/officeDocument/2006/relationships/notesSlide" Target="../notesSlides/notesSlide121.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image" Target="../media/image35.png"/></Relationships>
</file>

<file path=ppt/slides/_rels/slide149.xml.rels><?xml version="1.0" encoding="UTF-8" standalone="yes"?>
<Relationships xmlns="http://schemas.openxmlformats.org/package/2006/relationships"><Relationship Id="rId7" Type="http://schemas.openxmlformats.org/officeDocument/2006/relationships/comments" Target="../comments/comment76.xml"/><Relationship Id="rId6" Type="http://schemas.openxmlformats.org/officeDocument/2006/relationships/notesSlide" Target="../notesSlides/notesSlide122.xml"/><Relationship Id="rId5" Type="http://schemas.openxmlformats.org/officeDocument/2006/relationships/slideLayout" Target="../slideLayouts/slideLayout8.xml"/><Relationship Id="rId4" Type="http://schemas.openxmlformats.org/officeDocument/2006/relationships/image" Target="../media/image89.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4.xml"/><Relationship Id="rId7" Type="http://schemas.openxmlformats.org/officeDocument/2006/relationships/image" Target="../media/image18.jpeg"/><Relationship Id="rId6" Type="http://schemas.openxmlformats.org/officeDocument/2006/relationships/image" Target="../media/image17.jpeg"/><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13.jpeg"/><Relationship Id="rId2" Type="http://schemas.openxmlformats.org/officeDocument/2006/relationships/image" Target="../media/image11.png"/><Relationship Id="rId10" Type="http://schemas.openxmlformats.org/officeDocument/2006/relationships/comments" Target="../comments/comment4.xml"/><Relationship Id="rId1" Type="http://schemas.openxmlformats.org/officeDocument/2006/relationships/image" Target="../media/image9.png"/></Relationships>
</file>

<file path=ppt/slides/_rels/slide150.xml.rels><?xml version="1.0" encoding="UTF-8" standalone="yes"?>
<Relationships xmlns="http://schemas.openxmlformats.org/package/2006/relationships"><Relationship Id="rId6" Type="http://schemas.openxmlformats.org/officeDocument/2006/relationships/comments" Target="../comments/comment77.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image" Target="../media/image90.png"/></Relationships>
</file>

<file path=ppt/slides/_rels/slide151.xml.rels><?xml version="1.0" encoding="UTF-8" standalone="yes"?>
<Relationships xmlns="http://schemas.openxmlformats.org/package/2006/relationships"><Relationship Id="rId6" Type="http://schemas.openxmlformats.org/officeDocument/2006/relationships/comments" Target="../comments/comment78.xml"/><Relationship Id="rId5" Type="http://schemas.openxmlformats.org/officeDocument/2006/relationships/slideLayout" Target="../slideLayouts/slideLayout8.xml"/><Relationship Id="rId4" Type="http://schemas.openxmlformats.org/officeDocument/2006/relationships/image" Target="../media/image9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92.png"/></Relationships>
</file>

<file path=ppt/slides/_rels/slide152.xml.rels><?xml version="1.0" encoding="UTF-8" standalone="yes"?>
<Relationships xmlns="http://schemas.openxmlformats.org/package/2006/relationships"><Relationship Id="rId6" Type="http://schemas.openxmlformats.org/officeDocument/2006/relationships/comments" Target="../comments/comment79.xml"/><Relationship Id="rId5" Type="http://schemas.openxmlformats.org/officeDocument/2006/relationships/slideLayout" Target="../slideLayouts/slideLayout8.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image" Target="../media/image90.png"/></Relationships>
</file>

<file path=ppt/slides/_rels/slide153.xml.rels><?xml version="1.0" encoding="UTF-8" standalone="yes"?>
<Relationships xmlns="http://schemas.openxmlformats.org/package/2006/relationships"><Relationship Id="rId3" Type="http://schemas.openxmlformats.org/officeDocument/2006/relationships/comments" Target="../comments/comment80.xml"/><Relationship Id="rId2" Type="http://schemas.openxmlformats.org/officeDocument/2006/relationships/slideLayout" Target="../slideLayouts/slideLayout8.xml"/><Relationship Id="rId1" Type="http://schemas.openxmlformats.org/officeDocument/2006/relationships/image" Target="../media/image94.png"/></Relationships>
</file>

<file path=ppt/slides/_rels/slide154.xml.rels><?xml version="1.0" encoding="UTF-8" standalone="yes"?>
<Relationships xmlns="http://schemas.openxmlformats.org/package/2006/relationships"><Relationship Id="rId5" Type="http://schemas.openxmlformats.org/officeDocument/2006/relationships/comments" Target="../comments/comment81.xml"/><Relationship Id="rId4" Type="http://schemas.openxmlformats.org/officeDocument/2006/relationships/notesSlide" Target="../notesSlides/notesSlide123.xml"/><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image" Target="../media/image95.png"/></Relationships>
</file>

<file path=ppt/slides/_rels/slide155.xml.rels><?xml version="1.0" encoding="UTF-8" standalone="yes"?>
<Relationships xmlns="http://schemas.openxmlformats.org/package/2006/relationships"><Relationship Id="rId7" Type="http://schemas.openxmlformats.org/officeDocument/2006/relationships/comments" Target="../comments/comment82.xml"/><Relationship Id="rId6"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0.GIF"/><Relationship Id="rId2" Type="http://schemas.openxmlformats.org/officeDocument/2006/relationships/image" Target="../media/image97.png"/><Relationship Id="rId1" Type="http://schemas.openxmlformats.org/officeDocument/2006/relationships/image" Target="../media/image96.GIF"/></Relationships>
</file>

<file path=ppt/slides/_rels/slide156.xml.rels><?xml version="1.0" encoding="UTF-8" standalone="yes"?>
<Relationships xmlns="http://schemas.openxmlformats.org/package/2006/relationships"><Relationship Id="rId7" Type="http://schemas.openxmlformats.org/officeDocument/2006/relationships/comments" Target="../comments/comment83.xml"/><Relationship Id="rId6"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0.GIF"/><Relationship Id="rId2" Type="http://schemas.openxmlformats.org/officeDocument/2006/relationships/image" Target="../media/image97.png"/><Relationship Id="rId1" Type="http://schemas.openxmlformats.org/officeDocument/2006/relationships/image" Target="../media/image96.GIF"/></Relationships>
</file>

<file path=ppt/slides/_rels/slide157.xml.rels><?xml version="1.0" encoding="UTF-8" standalone="yes"?>
<Relationships xmlns="http://schemas.openxmlformats.org/package/2006/relationships"><Relationship Id="rId6" Type="http://schemas.openxmlformats.org/officeDocument/2006/relationships/comments" Target="../comments/comment84.xml"/><Relationship Id="rId5" Type="http://schemas.openxmlformats.org/officeDocument/2006/relationships/slideLayout" Target="../slideLayouts/slideLayout4.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99.png"/><Relationship Id="rId1" Type="http://schemas.openxmlformats.org/officeDocument/2006/relationships/image" Target="../media/image98.png"/></Relationships>
</file>

<file path=ppt/slides/_rels/slide158.xml.rels><?xml version="1.0" encoding="UTF-8" standalone="yes"?>
<Relationships xmlns="http://schemas.openxmlformats.org/package/2006/relationships"><Relationship Id="rId4" Type="http://schemas.openxmlformats.org/officeDocument/2006/relationships/comments" Target="../comments/comment85.xml"/><Relationship Id="rId3" Type="http://schemas.openxmlformats.org/officeDocument/2006/relationships/notesSlide" Target="../notesSlides/notesSlide124.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15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3.jpeg"/><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image" Target="../media/image9.png"/></Relationships>
</file>

<file path=ppt/slides/_rels/slide16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16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16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50.png"/><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4.png"/></Relationships>
</file>

<file path=ppt/slides/_rels/slide163.xml.rels><?xml version="1.0" encoding="UTF-8" standalone="yes"?>
<Relationships xmlns="http://schemas.openxmlformats.org/package/2006/relationships"><Relationship Id="rId5" Type="http://schemas.openxmlformats.org/officeDocument/2006/relationships/comments" Target="../comments/comment86.xml"/><Relationship Id="rId4" Type="http://schemas.openxmlformats.org/officeDocument/2006/relationships/slideLayout" Target="../slideLayouts/slideLayout4.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00.GIF"/></Relationships>
</file>

<file path=ppt/slides/_rels/slide16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02.jpeg"/><Relationship Id="rId1" Type="http://schemas.openxmlformats.org/officeDocument/2006/relationships/image" Target="../media/image101.png"/></Relationships>
</file>

<file path=ppt/slides/_rels/slide165.xml.rels><?xml version="1.0" encoding="UTF-8" standalone="yes"?>
<Relationships xmlns="http://schemas.openxmlformats.org/package/2006/relationships"><Relationship Id="rId6" Type="http://schemas.openxmlformats.org/officeDocument/2006/relationships/notesSlide" Target="../notesSlides/notesSlide125.xml"/><Relationship Id="rId5" Type="http://schemas.openxmlformats.org/officeDocument/2006/relationships/slideLayout" Target="../slideLayouts/slideLayout4.xml"/><Relationship Id="rId4" Type="http://schemas.openxmlformats.org/officeDocument/2006/relationships/image" Target="../media/image103.jpe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01.png"/></Relationships>
</file>

<file path=ppt/slides/_rels/slide166.xml.rels><?xml version="1.0" encoding="UTF-8" standalone="yes"?>
<Relationships xmlns="http://schemas.openxmlformats.org/package/2006/relationships"><Relationship Id="rId6" Type="http://schemas.openxmlformats.org/officeDocument/2006/relationships/notesSlide" Target="../notesSlides/notesSlide126.xml"/><Relationship Id="rId5" Type="http://schemas.openxmlformats.org/officeDocument/2006/relationships/slideLayout" Target="../slideLayouts/slideLayout4.xml"/><Relationship Id="rId4" Type="http://schemas.openxmlformats.org/officeDocument/2006/relationships/image" Target="../media/image104.jpe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01.png"/></Relationships>
</file>

<file path=ppt/slides/_rels/slide167.xml.rels><?xml version="1.0" encoding="UTF-8" standalone="yes"?>
<Relationships xmlns="http://schemas.openxmlformats.org/package/2006/relationships"><Relationship Id="rId6" Type="http://schemas.openxmlformats.org/officeDocument/2006/relationships/notesSlide" Target="../notesSlides/notesSlide127.xml"/><Relationship Id="rId5" Type="http://schemas.openxmlformats.org/officeDocument/2006/relationships/slideLayout" Target="../slideLayouts/slideLayout4.xml"/><Relationship Id="rId4" Type="http://schemas.openxmlformats.org/officeDocument/2006/relationships/image" Target="../media/image105.jpe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01.png"/></Relationships>
</file>

<file path=ppt/slides/_rels/slide168.xml.rels><?xml version="1.0" encoding="UTF-8" standalone="yes"?>
<Relationships xmlns="http://schemas.openxmlformats.org/package/2006/relationships"><Relationship Id="rId6" Type="http://schemas.openxmlformats.org/officeDocument/2006/relationships/notesSlide" Target="../notesSlides/notesSlide128.xml"/><Relationship Id="rId5" Type="http://schemas.openxmlformats.org/officeDocument/2006/relationships/slideLayout" Target="../slideLayouts/slideLayout4.xml"/><Relationship Id="rId4" Type="http://schemas.openxmlformats.org/officeDocument/2006/relationships/image" Target="../media/image106.jpe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01.png"/></Relationships>
</file>

<file path=ppt/slides/_rels/slide169.xml.rels><?xml version="1.0" encoding="UTF-8" standalone="yes"?>
<Relationships xmlns="http://schemas.openxmlformats.org/package/2006/relationships"><Relationship Id="rId8" Type="http://schemas.openxmlformats.org/officeDocument/2006/relationships/comments" Target="../comments/comment87.xml"/><Relationship Id="rId7" Type="http://schemas.openxmlformats.org/officeDocument/2006/relationships/notesSlide" Target="../notesSlides/notesSlide129.xml"/><Relationship Id="rId6"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image" Target="../media/image107.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4.xml"/><Relationship Id="rId7" Type="http://schemas.openxmlformats.org/officeDocument/2006/relationships/image" Target="../media/image15.jpeg"/><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image" Target="../media/image9.png"/></Relationships>
</file>

<file path=ppt/slides/_rels/slide170.xml.rels><?xml version="1.0" encoding="UTF-8" standalone="yes"?>
<Relationships xmlns="http://schemas.openxmlformats.org/package/2006/relationships"><Relationship Id="rId8" Type="http://schemas.openxmlformats.org/officeDocument/2006/relationships/notesSlide" Target="../notesSlides/notesSlide130.xml"/><Relationship Id="rId7" Type="http://schemas.openxmlformats.org/officeDocument/2006/relationships/slideLayout" Target="../slideLayouts/slideLayout4.xml"/><Relationship Id="rId6" Type="http://schemas.openxmlformats.org/officeDocument/2006/relationships/image" Target="../media/image46.png"/><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image" Target="../media/image107.png"/></Relationships>
</file>

<file path=ppt/slides/_rels/slide171.xml.rels><?xml version="1.0" encoding="UTF-8" standalone="yes"?>
<Relationships xmlns="http://schemas.openxmlformats.org/package/2006/relationships"><Relationship Id="rId8" Type="http://schemas.openxmlformats.org/officeDocument/2006/relationships/notesSlide" Target="../notesSlides/notesSlide131.xml"/><Relationship Id="rId7" Type="http://schemas.openxmlformats.org/officeDocument/2006/relationships/slideLayout" Target="../slideLayouts/slideLayout4.xml"/><Relationship Id="rId6" Type="http://schemas.openxmlformats.org/officeDocument/2006/relationships/image" Target="../media/image46.png"/><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image" Target="../media/image107.png"/></Relationships>
</file>

<file path=ppt/slides/_rels/slide17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image" Target="../media/image108.png"/></Relationships>
</file>

<file path=ppt/slides/_rels/slide17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image" Target="../media/image108.png"/></Relationships>
</file>

<file path=ppt/slides/_rels/slide17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image" Target="../media/image108.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hdphoto1.wdp"/><Relationship Id="rId1" Type="http://schemas.openxmlformats.org/officeDocument/2006/relationships/image" Target="../media/image4.png"/></Relationships>
</file>

<file path=ppt/slides/_rels/slide176.xml.rels><?xml version="1.0" encoding="UTF-8" standalone="yes"?>
<Relationships xmlns="http://schemas.openxmlformats.org/package/2006/relationships"><Relationship Id="rId8" Type="http://schemas.openxmlformats.org/officeDocument/2006/relationships/comments" Target="../comments/comment88.xml"/><Relationship Id="rId7" Type="http://schemas.openxmlformats.org/officeDocument/2006/relationships/notesSlide" Target="../notesSlides/notesSlide132.xml"/><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image" Target="../media/image109.png"/></Relationships>
</file>

<file path=ppt/slides/_rels/slide17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7.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84.jpeg"/></Relationships>
</file>

<file path=ppt/slides/_rels/slide17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7.png"/><Relationship Id="rId2" Type="http://schemas.microsoft.com/office/2007/relationships/hdphoto" Target="../media/hdphoto1.wdp"/><Relationship Id="rId1" Type="http://schemas.openxmlformats.org/officeDocument/2006/relationships/image" Target="../media/image4.png"/></Relationships>
</file>

<file path=ppt/slides/_rels/slide17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7.png"/><Relationship Id="rId2" Type="http://schemas.microsoft.com/office/2007/relationships/hdphoto" Target="../media/hdphoto1.wdp"/><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4.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9.jpeg"/><Relationship Id="rId3" Type="http://schemas.openxmlformats.org/officeDocument/2006/relationships/image" Target="../media/image13.jpeg"/><Relationship Id="rId2" Type="http://schemas.openxmlformats.org/officeDocument/2006/relationships/image" Target="../media/image11.png"/><Relationship Id="rId10" Type="http://schemas.openxmlformats.org/officeDocument/2006/relationships/comments" Target="../comments/comment5.xml"/><Relationship Id="rId1" Type="http://schemas.openxmlformats.org/officeDocument/2006/relationships/image" Target="../media/image9.png"/></Relationships>
</file>

<file path=ppt/slides/_rels/slide18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image" Target="../media/image3.png"/></Relationships>
</file>

<file path=ppt/slides/_rels/slide18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18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18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50.png"/><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4.png"/></Relationships>
</file>

<file path=ppt/slides/_rels/slide184.xml.rels><?xml version="1.0" encoding="UTF-8" standalone="yes"?>
<Relationships xmlns="http://schemas.openxmlformats.org/package/2006/relationships"><Relationship Id="rId7" Type="http://schemas.openxmlformats.org/officeDocument/2006/relationships/comments" Target="../comments/comment89.xml"/><Relationship Id="rId6" Type="http://schemas.openxmlformats.org/officeDocument/2006/relationships/notesSlide" Target="../notesSlides/notesSlide133.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13.png"/><Relationship Id="rId1" Type="http://schemas.openxmlformats.org/officeDocument/2006/relationships/image" Target="../media/image112.png"/></Relationships>
</file>

<file path=ppt/slides/_rels/slide185.xml.rels><?xml version="1.0" encoding="UTF-8" standalone="yes"?>
<Relationships xmlns="http://schemas.openxmlformats.org/package/2006/relationships"><Relationship Id="rId7" Type="http://schemas.openxmlformats.org/officeDocument/2006/relationships/comments" Target="../comments/comment90.xml"/><Relationship Id="rId6" Type="http://schemas.openxmlformats.org/officeDocument/2006/relationships/notesSlide" Target="../notesSlides/notesSlide134.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14.png"/><Relationship Id="rId1" Type="http://schemas.openxmlformats.org/officeDocument/2006/relationships/image" Target="../media/image112.png"/></Relationships>
</file>

<file path=ppt/slides/_rels/slide186.xml.rels><?xml version="1.0" encoding="UTF-8" standalone="yes"?>
<Relationships xmlns="http://schemas.openxmlformats.org/package/2006/relationships"><Relationship Id="rId7" Type="http://schemas.openxmlformats.org/officeDocument/2006/relationships/comments" Target="../comments/comment91.xml"/><Relationship Id="rId6" Type="http://schemas.openxmlformats.org/officeDocument/2006/relationships/notesSlide" Target="../notesSlides/notesSlide135.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15.png"/><Relationship Id="rId1" Type="http://schemas.openxmlformats.org/officeDocument/2006/relationships/image" Target="../media/image112.png"/></Relationships>
</file>

<file path=ppt/slides/_rels/slide187.xml.rels><?xml version="1.0" encoding="UTF-8" standalone="yes"?>
<Relationships xmlns="http://schemas.openxmlformats.org/package/2006/relationships"><Relationship Id="rId7" Type="http://schemas.openxmlformats.org/officeDocument/2006/relationships/comments" Target="../comments/comment92.xml"/><Relationship Id="rId6" Type="http://schemas.openxmlformats.org/officeDocument/2006/relationships/notesSlide" Target="../notesSlides/notesSlide136.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16.png"/><Relationship Id="rId1" Type="http://schemas.openxmlformats.org/officeDocument/2006/relationships/image" Target="../media/image112.png"/></Relationships>
</file>

<file path=ppt/slides/_rels/slide188.xml.rels><?xml version="1.0" encoding="UTF-8" standalone="yes"?>
<Relationships xmlns="http://schemas.openxmlformats.org/package/2006/relationships"><Relationship Id="rId7" Type="http://schemas.openxmlformats.org/officeDocument/2006/relationships/comments" Target="../comments/comment93.xml"/><Relationship Id="rId6" Type="http://schemas.openxmlformats.org/officeDocument/2006/relationships/notesSlide" Target="../notesSlides/notesSlide137.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17.png"/><Relationship Id="rId1" Type="http://schemas.openxmlformats.org/officeDocument/2006/relationships/image" Target="../media/image112.png"/></Relationships>
</file>

<file path=ppt/slides/_rels/slide189.xml.rels><?xml version="1.0" encoding="UTF-8" standalone="yes"?>
<Relationships xmlns="http://schemas.openxmlformats.org/package/2006/relationships"><Relationship Id="rId7" Type="http://schemas.openxmlformats.org/officeDocument/2006/relationships/comments" Target="../comments/comment94.xml"/><Relationship Id="rId6" Type="http://schemas.openxmlformats.org/officeDocument/2006/relationships/notesSlide" Target="../notesSlides/notesSlide138.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18.png"/><Relationship Id="rId1" Type="http://schemas.openxmlformats.org/officeDocument/2006/relationships/image" Target="../media/image112.png"/></Relationships>
</file>

<file path=ppt/slides/_rels/slide19.xml.rels><?xml version="1.0" encoding="UTF-8" standalone="yes"?>
<Relationships xmlns="http://schemas.openxmlformats.org/package/2006/relationships"><Relationship Id="rId5" Type="http://schemas.openxmlformats.org/officeDocument/2006/relationships/comments" Target="../comments/comment6.xml"/><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190.xml.rels><?xml version="1.0" encoding="UTF-8" standalone="yes"?>
<Relationships xmlns="http://schemas.openxmlformats.org/package/2006/relationships"><Relationship Id="rId7" Type="http://schemas.openxmlformats.org/officeDocument/2006/relationships/comments" Target="../comments/comment95.xml"/><Relationship Id="rId6" Type="http://schemas.openxmlformats.org/officeDocument/2006/relationships/notesSlide" Target="../notesSlides/notesSlide139.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19.png"/><Relationship Id="rId1" Type="http://schemas.openxmlformats.org/officeDocument/2006/relationships/image" Target="../media/image112.png"/></Relationships>
</file>

<file path=ppt/slides/_rels/slide191.xml.rels><?xml version="1.0" encoding="UTF-8" standalone="yes"?>
<Relationships xmlns="http://schemas.openxmlformats.org/package/2006/relationships"><Relationship Id="rId7" Type="http://schemas.openxmlformats.org/officeDocument/2006/relationships/comments" Target="../comments/comment96.xml"/><Relationship Id="rId6" Type="http://schemas.openxmlformats.org/officeDocument/2006/relationships/notesSlide" Target="../notesSlides/notesSlide140.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20.png"/><Relationship Id="rId1" Type="http://schemas.openxmlformats.org/officeDocument/2006/relationships/image" Target="../media/image112.png"/></Relationships>
</file>

<file path=ppt/slides/_rels/slide192.xml.rels><?xml version="1.0" encoding="UTF-8" standalone="yes"?>
<Relationships xmlns="http://schemas.openxmlformats.org/package/2006/relationships"><Relationship Id="rId7" Type="http://schemas.openxmlformats.org/officeDocument/2006/relationships/comments" Target="../comments/comment97.xml"/><Relationship Id="rId6" Type="http://schemas.openxmlformats.org/officeDocument/2006/relationships/notesSlide" Target="../notesSlides/notesSlide141.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21.png"/><Relationship Id="rId1" Type="http://schemas.openxmlformats.org/officeDocument/2006/relationships/image" Target="../media/image112.png"/></Relationships>
</file>

<file path=ppt/slides/_rels/slide193.xml.rels><?xml version="1.0" encoding="UTF-8" standalone="yes"?>
<Relationships xmlns="http://schemas.openxmlformats.org/package/2006/relationships"><Relationship Id="rId7" Type="http://schemas.openxmlformats.org/officeDocument/2006/relationships/comments" Target="../comments/comment98.xml"/><Relationship Id="rId6" Type="http://schemas.openxmlformats.org/officeDocument/2006/relationships/notesSlide" Target="../notesSlides/notesSlide142.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22.png"/><Relationship Id="rId1" Type="http://schemas.openxmlformats.org/officeDocument/2006/relationships/image" Target="../media/image112.png"/></Relationships>
</file>

<file path=ppt/slides/_rels/slide194.xml.rels><?xml version="1.0" encoding="UTF-8" standalone="yes"?>
<Relationships xmlns="http://schemas.openxmlformats.org/package/2006/relationships"><Relationship Id="rId7" Type="http://schemas.openxmlformats.org/officeDocument/2006/relationships/comments" Target="../comments/comment99.xml"/><Relationship Id="rId6" Type="http://schemas.openxmlformats.org/officeDocument/2006/relationships/notesSlide" Target="../notesSlides/notesSlide143.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23.png"/><Relationship Id="rId1" Type="http://schemas.openxmlformats.org/officeDocument/2006/relationships/image" Target="../media/image112.png"/></Relationships>
</file>

<file path=ppt/slides/_rels/slide195.xml.rels><?xml version="1.0" encoding="UTF-8" standalone="yes"?>
<Relationships xmlns="http://schemas.openxmlformats.org/package/2006/relationships"><Relationship Id="rId7" Type="http://schemas.openxmlformats.org/officeDocument/2006/relationships/comments" Target="../comments/comment100.xml"/><Relationship Id="rId6" Type="http://schemas.openxmlformats.org/officeDocument/2006/relationships/notesSlide" Target="../notesSlides/notesSlide144.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24.png"/><Relationship Id="rId1" Type="http://schemas.openxmlformats.org/officeDocument/2006/relationships/image" Target="../media/image112.png"/></Relationships>
</file>

<file path=ppt/slides/_rels/slide196.xml.rels><?xml version="1.0" encoding="UTF-8" standalone="yes"?>
<Relationships xmlns="http://schemas.openxmlformats.org/package/2006/relationships"><Relationship Id="rId7" Type="http://schemas.openxmlformats.org/officeDocument/2006/relationships/comments" Target="../comments/comment101.xml"/><Relationship Id="rId6" Type="http://schemas.openxmlformats.org/officeDocument/2006/relationships/notesSlide" Target="../notesSlides/notesSlide145.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25.png"/><Relationship Id="rId1" Type="http://schemas.openxmlformats.org/officeDocument/2006/relationships/image" Target="../media/image112.png"/></Relationships>
</file>

<file path=ppt/slides/_rels/slide19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29.png"/><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30.GIF"/><Relationship Id="rId2" Type="http://schemas.openxmlformats.org/officeDocument/2006/relationships/image" Target="../media/image29.png"/><Relationship Id="rId10" Type="http://schemas.openxmlformats.org/officeDocument/2006/relationships/notesSlide" Target="../notesSlides/notesSlide146.xml"/><Relationship Id="rId1" Type="http://schemas.openxmlformats.org/officeDocument/2006/relationships/image" Target="../media/image126.png"/></Relationships>
</file>

<file path=ppt/slides/_rels/slide198.xml.rels><?xml version="1.0" encoding="UTF-8" standalone="yes"?>
<Relationships xmlns="http://schemas.openxmlformats.org/package/2006/relationships"><Relationship Id="rId8" Type="http://schemas.openxmlformats.org/officeDocument/2006/relationships/notesSlide" Target="../notesSlides/notesSlide147.xml"/><Relationship Id="rId7"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126.png"/><Relationship Id="rId1" Type="http://schemas.openxmlformats.org/officeDocument/2006/relationships/image" Target="../media/image129.png"/></Relationships>
</file>

<file path=ppt/slides/_rels/slide19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29.png"/><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30.GIF"/><Relationship Id="rId2" Type="http://schemas.openxmlformats.org/officeDocument/2006/relationships/image" Target="../media/image29.png"/><Relationship Id="rId10" Type="http://schemas.openxmlformats.org/officeDocument/2006/relationships/notesSlide" Target="../notesSlides/notesSlide148.xml"/><Relationship Id="rId1" Type="http://schemas.openxmlformats.org/officeDocument/2006/relationships/image" Target="../media/image1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5" Type="http://schemas.openxmlformats.org/officeDocument/2006/relationships/comments" Target="../comments/comment7.xml"/><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200.xml.rels><?xml version="1.0" encoding="UTF-8" standalone="yes"?>
<Relationships xmlns="http://schemas.openxmlformats.org/package/2006/relationships"><Relationship Id="rId8" Type="http://schemas.openxmlformats.org/officeDocument/2006/relationships/notesSlide" Target="../notesSlides/notesSlide149.xml"/><Relationship Id="rId7"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126.png"/><Relationship Id="rId1" Type="http://schemas.openxmlformats.org/officeDocument/2006/relationships/image" Target="../media/image129.png"/></Relationships>
</file>

<file path=ppt/slides/_rels/slide20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29.png"/><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30.GIF"/><Relationship Id="rId2" Type="http://schemas.openxmlformats.org/officeDocument/2006/relationships/image" Target="../media/image29.png"/><Relationship Id="rId10" Type="http://schemas.openxmlformats.org/officeDocument/2006/relationships/notesSlide" Target="../notesSlides/notesSlide150.xml"/><Relationship Id="rId1" Type="http://schemas.openxmlformats.org/officeDocument/2006/relationships/image" Target="../media/image126.png"/></Relationships>
</file>

<file path=ppt/slides/_rels/slide202.xml.rels><?xml version="1.0" encoding="UTF-8" standalone="yes"?>
<Relationships xmlns="http://schemas.openxmlformats.org/package/2006/relationships"><Relationship Id="rId8" Type="http://schemas.openxmlformats.org/officeDocument/2006/relationships/notesSlide" Target="../notesSlides/notesSlide151.xml"/><Relationship Id="rId7"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126.png"/><Relationship Id="rId1" Type="http://schemas.openxmlformats.org/officeDocument/2006/relationships/image" Target="../media/image129.png"/></Relationships>
</file>

<file path=ppt/slides/_rels/slide20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30.GIF"/><Relationship Id="rId2" Type="http://schemas.openxmlformats.org/officeDocument/2006/relationships/image" Target="../media/image29.png"/><Relationship Id="rId10" Type="http://schemas.openxmlformats.org/officeDocument/2006/relationships/notesSlide" Target="../notesSlides/notesSlide152.xml"/><Relationship Id="rId1" Type="http://schemas.openxmlformats.org/officeDocument/2006/relationships/image" Target="../media/image126.png"/></Relationships>
</file>

<file path=ppt/slides/_rels/slide204.xml.rels><?xml version="1.0" encoding="UTF-8" standalone="yes"?>
<Relationships xmlns="http://schemas.openxmlformats.org/package/2006/relationships"><Relationship Id="rId9" Type="http://schemas.openxmlformats.org/officeDocument/2006/relationships/notesSlide" Target="../notesSlides/notesSlide153.xml"/><Relationship Id="rId8" Type="http://schemas.openxmlformats.org/officeDocument/2006/relationships/slideLayout" Target="../slideLayouts/slideLayout12.xml"/><Relationship Id="rId7" Type="http://schemas.openxmlformats.org/officeDocument/2006/relationships/image" Target="../media/image130.jpeg"/><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126.png"/><Relationship Id="rId1" Type="http://schemas.openxmlformats.org/officeDocument/2006/relationships/image" Target="../media/image129.png"/></Relationships>
</file>

<file path=ppt/slides/_rels/slide205.xml.rels><?xml version="1.0" encoding="UTF-8" standalone="yes"?>
<Relationships xmlns="http://schemas.openxmlformats.org/package/2006/relationships"><Relationship Id="rId7" Type="http://schemas.openxmlformats.org/officeDocument/2006/relationships/comments" Target="../comments/comment102.xml"/><Relationship Id="rId6" Type="http://schemas.openxmlformats.org/officeDocument/2006/relationships/notesSlide" Target="../notesSlides/notesSlide154.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31.png"/><Relationship Id="rId1" Type="http://schemas.openxmlformats.org/officeDocument/2006/relationships/image" Target="../media/image112.png"/></Relationships>
</file>

<file path=ppt/slides/_rels/slide206.xml.rels><?xml version="1.0" encoding="UTF-8" standalone="yes"?>
<Relationships xmlns="http://schemas.openxmlformats.org/package/2006/relationships"><Relationship Id="rId7" Type="http://schemas.openxmlformats.org/officeDocument/2006/relationships/comments" Target="../comments/comment103.xml"/><Relationship Id="rId6" Type="http://schemas.openxmlformats.org/officeDocument/2006/relationships/notesSlide" Target="../notesSlides/notesSlide155.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32.png"/><Relationship Id="rId1" Type="http://schemas.openxmlformats.org/officeDocument/2006/relationships/image" Target="../media/image112.png"/></Relationships>
</file>

<file path=ppt/slides/_rels/slide207.xml.rels><?xml version="1.0" encoding="UTF-8" standalone="yes"?>
<Relationships xmlns="http://schemas.openxmlformats.org/package/2006/relationships"><Relationship Id="rId7" Type="http://schemas.openxmlformats.org/officeDocument/2006/relationships/comments" Target="../comments/comment104.xml"/><Relationship Id="rId6" Type="http://schemas.openxmlformats.org/officeDocument/2006/relationships/notesSlide" Target="../notesSlides/notesSlide156.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33.png"/><Relationship Id="rId1" Type="http://schemas.openxmlformats.org/officeDocument/2006/relationships/image" Target="../media/image112.png"/></Relationships>
</file>

<file path=ppt/slides/_rels/slide208.xml.rels><?xml version="1.0" encoding="UTF-8" standalone="yes"?>
<Relationships xmlns="http://schemas.openxmlformats.org/package/2006/relationships"><Relationship Id="rId7" Type="http://schemas.openxmlformats.org/officeDocument/2006/relationships/comments" Target="../comments/comment105.xml"/><Relationship Id="rId6" Type="http://schemas.openxmlformats.org/officeDocument/2006/relationships/notesSlide" Target="../notesSlides/notesSlide157.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34.png"/><Relationship Id="rId1" Type="http://schemas.openxmlformats.org/officeDocument/2006/relationships/image" Target="../media/image112.png"/></Relationships>
</file>

<file path=ppt/slides/_rels/slide209.xml.rels><?xml version="1.0" encoding="UTF-8" standalone="yes"?>
<Relationships xmlns="http://schemas.openxmlformats.org/package/2006/relationships"><Relationship Id="rId7" Type="http://schemas.openxmlformats.org/officeDocument/2006/relationships/comments" Target="../comments/comment106.xml"/><Relationship Id="rId6" Type="http://schemas.openxmlformats.org/officeDocument/2006/relationships/notesSlide" Target="../notesSlides/notesSlide158.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35.png"/><Relationship Id="rId1" Type="http://schemas.openxmlformats.org/officeDocument/2006/relationships/image" Target="../media/image112.png"/></Relationships>
</file>

<file path=ppt/slides/_rels/slide21.xml.rels><?xml version="1.0" encoding="UTF-8" standalone="yes"?>
<Relationships xmlns="http://schemas.openxmlformats.org/package/2006/relationships"><Relationship Id="rId5" Type="http://schemas.openxmlformats.org/officeDocument/2006/relationships/comments" Target="../comments/comment8.xml"/><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210.xml.rels><?xml version="1.0" encoding="UTF-8" standalone="yes"?>
<Relationships xmlns="http://schemas.openxmlformats.org/package/2006/relationships"><Relationship Id="rId7" Type="http://schemas.openxmlformats.org/officeDocument/2006/relationships/comments" Target="../comments/comment107.xml"/><Relationship Id="rId6" Type="http://schemas.openxmlformats.org/officeDocument/2006/relationships/notesSlide" Target="../notesSlides/notesSlide159.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36.png"/><Relationship Id="rId1" Type="http://schemas.openxmlformats.org/officeDocument/2006/relationships/image" Target="../media/image112.png"/></Relationships>
</file>

<file path=ppt/slides/_rels/slide211.xml.rels><?xml version="1.0" encoding="UTF-8" standalone="yes"?>
<Relationships xmlns="http://schemas.openxmlformats.org/package/2006/relationships"><Relationship Id="rId7" Type="http://schemas.openxmlformats.org/officeDocument/2006/relationships/comments" Target="../comments/comment108.xml"/><Relationship Id="rId6" Type="http://schemas.openxmlformats.org/officeDocument/2006/relationships/notesSlide" Target="../notesSlides/notesSlide160.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37.png"/><Relationship Id="rId1" Type="http://schemas.openxmlformats.org/officeDocument/2006/relationships/image" Target="../media/image112.png"/></Relationships>
</file>

<file path=ppt/slides/_rels/slide212.xml.rels><?xml version="1.0" encoding="UTF-8" standalone="yes"?>
<Relationships xmlns="http://schemas.openxmlformats.org/package/2006/relationships"><Relationship Id="rId7" Type="http://schemas.openxmlformats.org/officeDocument/2006/relationships/comments" Target="../comments/comment109.xml"/><Relationship Id="rId6" Type="http://schemas.openxmlformats.org/officeDocument/2006/relationships/notesSlide" Target="../notesSlides/notesSlide161.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38.png"/><Relationship Id="rId1" Type="http://schemas.openxmlformats.org/officeDocument/2006/relationships/image" Target="../media/image112.png"/></Relationships>
</file>

<file path=ppt/slides/_rels/slide213.xml.rels><?xml version="1.0" encoding="UTF-8" standalone="yes"?>
<Relationships xmlns="http://schemas.openxmlformats.org/package/2006/relationships"><Relationship Id="rId7" Type="http://schemas.openxmlformats.org/officeDocument/2006/relationships/comments" Target="../comments/comment110.xml"/><Relationship Id="rId6" Type="http://schemas.openxmlformats.org/officeDocument/2006/relationships/notesSlide" Target="../notesSlides/notesSlide162.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39.png"/><Relationship Id="rId1" Type="http://schemas.openxmlformats.org/officeDocument/2006/relationships/image" Target="../media/image112.png"/></Relationships>
</file>

<file path=ppt/slides/_rels/slide214.xml.rels><?xml version="1.0" encoding="UTF-8" standalone="yes"?>
<Relationships xmlns="http://schemas.openxmlformats.org/package/2006/relationships"><Relationship Id="rId7" Type="http://schemas.openxmlformats.org/officeDocument/2006/relationships/comments" Target="../comments/comment111.xml"/><Relationship Id="rId6" Type="http://schemas.openxmlformats.org/officeDocument/2006/relationships/notesSlide" Target="../notesSlides/notesSlide163.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40.png"/><Relationship Id="rId1" Type="http://schemas.openxmlformats.org/officeDocument/2006/relationships/image" Target="../media/image112.png"/></Relationships>
</file>

<file path=ppt/slides/_rels/slide215.xml.rels><?xml version="1.0" encoding="UTF-8" standalone="yes"?>
<Relationships xmlns="http://schemas.openxmlformats.org/package/2006/relationships"><Relationship Id="rId7" Type="http://schemas.openxmlformats.org/officeDocument/2006/relationships/comments" Target="../comments/comment112.xml"/><Relationship Id="rId6" Type="http://schemas.openxmlformats.org/officeDocument/2006/relationships/notesSlide" Target="../notesSlides/notesSlide164.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41.png"/><Relationship Id="rId1" Type="http://schemas.openxmlformats.org/officeDocument/2006/relationships/image" Target="../media/image112.png"/></Relationships>
</file>

<file path=ppt/slides/_rels/slide216.xml.rels><?xml version="1.0" encoding="UTF-8" standalone="yes"?>
<Relationships xmlns="http://schemas.openxmlformats.org/package/2006/relationships"><Relationship Id="rId7" Type="http://schemas.openxmlformats.org/officeDocument/2006/relationships/comments" Target="../comments/comment113.xml"/><Relationship Id="rId6" Type="http://schemas.openxmlformats.org/officeDocument/2006/relationships/notesSlide" Target="../notesSlides/notesSlide165.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42.png"/><Relationship Id="rId1" Type="http://schemas.openxmlformats.org/officeDocument/2006/relationships/image" Target="../media/image112.png"/></Relationships>
</file>

<file path=ppt/slides/_rels/slide217.xml.rels><?xml version="1.0" encoding="UTF-8" standalone="yes"?>
<Relationships xmlns="http://schemas.openxmlformats.org/package/2006/relationships"><Relationship Id="rId7" Type="http://schemas.openxmlformats.org/officeDocument/2006/relationships/comments" Target="../comments/comment114.xml"/><Relationship Id="rId6" Type="http://schemas.openxmlformats.org/officeDocument/2006/relationships/notesSlide" Target="../notesSlides/notesSlide166.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43.png"/><Relationship Id="rId1" Type="http://schemas.openxmlformats.org/officeDocument/2006/relationships/image" Target="../media/image112.png"/></Relationships>
</file>

<file path=ppt/slides/_rels/slide218.xml.rels><?xml version="1.0" encoding="UTF-8" standalone="yes"?>
<Relationships xmlns="http://schemas.openxmlformats.org/package/2006/relationships"><Relationship Id="rId7" Type="http://schemas.openxmlformats.org/officeDocument/2006/relationships/comments" Target="../comments/comment115.xml"/><Relationship Id="rId6" Type="http://schemas.openxmlformats.org/officeDocument/2006/relationships/notesSlide" Target="../notesSlides/notesSlide167.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44.png"/><Relationship Id="rId1" Type="http://schemas.openxmlformats.org/officeDocument/2006/relationships/image" Target="../media/image112.png"/></Relationships>
</file>

<file path=ppt/slides/_rels/slide219.xml.rels><?xml version="1.0" encoding="UTF-8" standalone="yes"?>
<Relationships xmlns="http://schemas.openxmlformats.org/package/2006/relationships"><Relationship Id="rId7" Type="http://schemas.openxmlformats.org/officeDocument/2006/relationships/comments" Target="../comments/comment116.xml"/><Relationship Id="rId6" Type="http://schemas.openxmlformats.org/officeDocument/2006/relationships/notesSlide" Target="../notesSlides/notesSlide168.xml"/><Relationship Id="rId5" Type="http://schemas.openxmlformats.org/officeDocument/2006/relationships/slideLayout" Target="../slideLayouts/slideLayout12.xml"/><Relationship Id="rId4" Type="http://schemas.openxmlformats.org/officeDocument/2006/relationships/image" Target="../media/image146.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45.png"/></Relationships>
</file>

<file path=ppt/slides/_rels/slide22.xml.rels><?xml version="1.0" encoding="UTF-8" standalone="yes"?>
<Relationships xmlns="http://schemas.openxmlformats.org/package/2006/relationships"><Relationship Id="rId5" Type="http://schemas.openxmlformats.org/officeDocument/2006/relationships/comments" Target="../comments/comment9.xml"/><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220.xml.rels><?xml version="1.0" encoding="UTF-8" standalone="yes"?>
<Relationships xmlns="http://schemas.openxmlformats.org/package/2006/relationships"><Relationship Id="rId9" Type="http://schemas.openxmlformats.org/officeDocument/2006/relationships/comments" Target="../comments/comment117.xml"/><Relationship Id="rId8" Type="http://schemas.openxmlformats.org/officeDocument/2006/relationships/notesSlide" Target="../notesSlides/notesSlide169.xml"/><Relationship Id="rId7" Type="http://schemas.openxmlformats.org/officeDocument/2006/relationships/slideLayout" Target="../slideLayouts/slideLayout1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45.png"/></Relationships>
</file>

<file path=ppt/slides/_rels/slide221.xml.rels><?xml version="1.0" encoding="UTF-8" standalone="yes"?>
<Relationships xmlns="http://schemas.openxmlformats.org/package/2006/relationships"><Relationship Id="rId7" Type="http://schemas.openxmlformats.org/officeDocument/2006/relationships/comments" Target="../comments/comment118.xml"/><Relationship Id="rId6" Type="http://schemas.openxmlformats.org/officeDocument/2006/relationships/notesSlide" Target="../notesSlides/notesSlide170.xml"/><Relationship Id="rId5" Type="http://schemas.openxmlformats.org/officeDocument/2006/relationships/slideLayout" Target="../slideLayouts/slideLayout12.xml"/><Relationship Id="rId4" Type="http://schemas.openxmlformats.org/officeDocument/2006/relationships/image" Target="../media/image150.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45.png"/></Relationships>
</file>

<file path=ppt/slides/_rels/slide222.xml.rels><?xml version="1.0" encoding="UTF-8" standalone="yes"?>
<Relationships xmlns="http://schemas.openxmlformats.org/package/2006/relationships"><Relationship Id="rId7" Type="http://schemas.openxmlformats.org/officeDocument/2006/relationships/comments" Target="../comments/comment119.xml"/><Relationship Id="rId6" Type="http://schemas.openxmlformats.org/officeDocument/2006/relationships/notesSlide" Target="../notesSlides/notesSlide171.xml"/><Relationship Id="rId5" Type="http://schemas.openxmlformats.org/officeDocument/2006/relationships/slideLayout" Target="../slideLayouts/slideLayout12.xml"/><Relationship Id="rId4" Type="http://schemas.openxmlformats.org/officeDocument/2006/relationships/image" Target="../media/image151.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45.png"/></Relationships>
</file>

<file path=ppt/slides/_rels/slide223.xml.rels><?xml version="1.0" encoding="UTF-8" standalone="yes"?>
<Relationships xmlns="http://schemas.openxmlformats.org/package/2006/relationships"><Relationship Id="rId8" Type="http://schemas.openxmlformats.org/officeDocument/2006/relationships/comments" Target="../comments/comment120.xml"/><Relationship Id="rId7" Type="http://schemas.openxmlformats.org/officeDocument/2006/relationships/notesSlide" Target="../notesSlides/notesSlide172.xml"/><Relationship Id="rId6" Type="http://schemas.openxmlformats.org/officeDocument/2006/relationships/slideLayout" Target="../slideLayouts/slideLayout12.xml"/><Relationship Id="rId5" Type="http://schemas.openxmlformats.org/officeDocument/2006/relationships/image" Target="../media/image152.png"/><Relationship Id="rId4" Type="http://schemas.openxmlformats.org/officeDocument/2006/relationships/image" Target="../media/image151.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45.png"/></Relationships>
</file>

<file path=ppt/slides/_rels/slide224.xml.rels><?xml version="1.0" encoding="UTF-8" standalone="yes"?>
<Relationships xmlns="http://schemas.openxmlformats.org/package/2006/relationships"><Relationship Id="rId7" Type="http://schemas.openxmlformats.org/officeDocument/2006/relationships/comments" Target="../comments/comment121.xml"/><Relationship Id="rId6" Type="http://schemas.openxmlformats.org/officeDocument/2006/relationships/notesSlide" Target="../notesSlides/notesSlide173.xml"/><Relationship Id="rId5" Type="http://schemas.openxmlformats.org/officeDocument/2006/relationships/slideLayout" Target="../slideLayouts/slideLayout12.xml"/><Relationship Id="rId4" Type="http://schemas.openxmlformats.org/officeDocument/2006/relationships/image" Target="../media/image153.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145.png"/></Relationships>
</file>

<file path=ppt/slides/_rels/slide225.xml.rels><?xml version="1.0" encoding="UTF-8" standalone="yes"?>
<Relationships xmlns="http://schemas.openxmlformats.org/package/2006/relationships"><Relationship Id="rId7" Type="http://schemas.openxmlformats.org/officeDocument/2006/relationships/comments" Target="../comments/comment122.xml"/><Relationship Id="rId6" Type="http://schemas.openxmlformats.org/officeDocument/2006/relationships/notesSlide" Target="../notesSlides/notesSlide174.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26.xml.rels><?xml version="1.0" encoding="UTF-8" standalone="yes"?>
<Relationships xmlns="http://schemas.openxmlformats.org/package/2006/relationships"><Relationship Id="rId6" Type="http://schemas.openxmlformats.org/officeDocument/2006/relationships/notesSlide" Target="../notesSlides/notesSlide175.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27.xml.rels><?xml version="1.0" encoding="UTF-8" standalone="yes"?>
<Relationships xmlns="http://schemas.openxmlformats.org/package/2006/relationships"><Relationship Id="rId6" Type="http://schemas.openxmlformats.org/officeDocument/2006/relationships/notesSlide" Target="../notesSlides/notesSlide176.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28.xml.rels><?xml version="1.0" encoding="UTF-8" standalone="yes"?>
<Relationships xmlns="http://schemas.openxmlformats.org/package/2006/relationships"><Relationship Id="rId6" Type="http://schemas.openxmlformats.org/officeDocument/2006/relationships/notesSlide" Target="../notesSlides/notesSlide177.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29.xml.rels><?xml version="1.0" encoding="UTF-8" standalone="yes"?>
<Relationships xmlns="http://schemas.openxmlformats.org/package/2006/relationships"><Relationship Id="rId6" Type="http://schemas.openxmlformats.org/officeDocument/2006/relationships/notesSlide" Target="../notesSlides/notesSlide178.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3.xml.rels><?xml version="1.0" encoding="UTF-8" standalone="yes"?>
<Relationships xmlns="http://schemas.openxmlformats.org/package/2006/relationships"><Relationship Id="rId5" Type="http://schemas.openxmlformats.org/officeDocument/2006/relationships/comments" Target="../comments/comment10.xml"/><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230.xml.rels><?xml version="1.0" encoding="UTF-8" standalone="yes"?>
<Relationships xmlns="http://schemas.openxmlformats.org/package/2006/relationships"><Relationship Id="rId6" Type="http://schemas.openxmlformats.org/officeDocument/2006/relationships/notesSlide" Target="../notesSlides/notesSlide179.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31.xml.rels><?xml version="1.0" encoding="UTF-8" standalone="yes"?>
<Relationships xmlns="http://schemas.openxmlformats.org/package/2006/relationships"><Relationship Id="rId6" Type="http://schemas.openxmlformats.org/officeDocument/2006/relationships/notesSlide" Target="../notesSlides/notesSlide180.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32.xml.rels><?xml version="1.0" encoding="UTF-8" standalone="yes"?>
<Relationships xmlns="http://schemas.openxmlformats.org/package/2006/relationships"><Relationship Id="rId6" Type="http://schemas.openxmlformats.org/officeDocument/2006/relationships/notesSlide" Target="../notesSlides/notesSlide181.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33.xml.rels><?xml version="1.0" encoding="UTF-8" standalone="yes"?>
<Relationships xmlns="http://schemas.openxmlformats.org/package/2006/relationships"><Relationship Id="rId6" Type="http://schemas.openxmlformats.org/officeDocument/2006/relationships/notesSlide" Target="../notesSlides/notesSlide182.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34.xml.rels><?xml version="1.0" encoding="UTF-8" standalone="yes"?>
<Relationships xmlns="http://schemas.openxmlformats.org/package/2006/relationships"><Relationship Id="rId6" Type="http://schemas.openxmlformats.org/officeDocument/2006/relationships/notesSlide" Target="../notesSlides/notesSlide183.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35.xml.rels><?xml version="1.0" encoding="UTF-8" standalone="yes"?>
<Relationships xmlns="http://schemas.openxmlformats.org/package/2006/relationships"><Relationship Id="rId6" Type="http://schemas.openxmlformats.org/officeDocument/2006/relationships/notesSlide" Target="../notesSlides/notesSlide184.xml"/><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155.GIF"/><Relationship Id="rId1" Type="http://schemas.openxmlformats.org/officeDocument/2006/relationships/image" Target="../media/image154.png"/></Relationships>
</file>

<file path=ppt/slides/_rels/slide23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161.jpeg"/><Relationship Id="rId5" Type="http://schemas.openxmlformats.org/officeDocument/2006/relationships/image" Target="../media/image160.jpeg"/><Relationship Id="rId4" Type="http://schemas.openxmlformats.org/officeDocument/2006/relationships/image" Target="../media/image159.jpeg"/><Relationship Id="rId3" Type="http://schemas.openxmlformats.org/officeDocument/2006/relationships/image" Target="../media/image158.jpeg"/><Relationship Id="rId2" Type="http://schemas.openxmlformats.org/officeDocument/2006/relationships/image" Target="../media/image157.png"/><Relationship Id="rId11" Type="http://schemas.openxmlformats.org/officeDocument/2006/relationships/comments" Target="../comments/comment123.xml"/><Relationship Id="rId10" Type="http://schemas.openxmlformats.org/officeDocument/2006/relationships/notesSlide" Target="../notesSlides/notesSlide185.xml"/><Relationship Id="rId1" Type="http://schemas.openxmlformats.org/officeDocument/2006/relationships/image" Target="../media/image156.png"/></Relationships>
</file>

<file path=ppt/slides/_rels/slide237.xml.rels><?xml version="1.0" encoding="UTF-8" standalone="yes"?>
<Relationships xmlns="http://schemas.openxmlformats.org/package/2006/relationships"><Relationship Id="rId8" Type="http://schemas.openxmlformats.org/officeDocument/2006/relationships/comments" Target="../comments/comment124.xml"/><Relationship Id="rId7" Type="http://schemas.openxmlformats.org/officeDocument/2006/relationships/notesSlide" Target="../notesSlides/notesSlide186.xml"/><Relationship Id="rId6" Type="http://schemas.openxmlformats.org/officeDocument/2006/relationships/slideLayout" Target="../slideLayouts/slideLayout12.xml"/><Relationship Id="rId5" Type="http://schemas.openxmlformats.org/officeDocument/2006/relationships/image" Target="../media/image165.png"/><Relationship Id="rId4" Type="http://schemas.openxmlformats.org/officeDocument/2006/relationships/image" Target="../media/image164.jpeg"/><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image" Target="../media/image156.png"/></Relationships>
</file>

<file path=ppt/slides/_rels/slide24.xml.rels><?xml version="1.0" encoding="UTF-8" standalone="yes"?>
<Relationships xmlns="http://schemas.openxmlformats.org/package/2006/relationships"><Relationship Id="rId5" Type="http://schemas.openxmlformats.org/officeDocument/2006/relationships/comments" Target="../comments/comment11.xml"/><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5" Type="http://schemas.openxmlformats.org/officeDocument/2006/relationships/comments" Target="../comments/comment12.xml"/><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5" Type="http://schemas.openxmlformats.org/officeDocument/2006/relationships/comments" Target="../comments/comment13.xml"/><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5" Type="http://schemas.openxmlformats.org/officeDocument/2006/relationships/comments" Target="../comments/comment14.xml"/><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5" Type="http://schemas.openxmlformats.org/officeDocument/2006/relationships/comments" Target="../comments/comment15.xml"/><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5" Type="http://schemas.openxmlformats.org/officeDocument/2006/relationships/comments" Target="../comments/comment16.xml"/><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5" Type="http://schemas.openxmlformats.org/officeDocument/2006/relationships/comments" Target="../comments/comment17.xml"/><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5" Type="http://schemas.openxmlformats.org/officeDocument/2006/relationships/comments" Target="../comments/comment18.xml"/><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microsoft.com/office/2007/relationships/hdphoto" Target="../media/hdphoto1.wdp"/><Relationship Id="rId2" Type="http://schemas.openxmlformats.org/officeDocument/2006/relationships/image" Target="../media/image4.png"/><Relationship Id="rId11" Type="http://schemas.openxmlformats.org/officeDocument/2006/relationships/comments" Target="../comments/comment19.xml"/><Relationship Id="rId10" Type="http://schemas.openxmlformats.org/officeDocument/2006/relationships/notesSlide" Target="../notesSlides/notesSlide23.xml"/><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microsoft.com/office/2007/relationships/hdphoto" Target="../media/hdphoto1.wdp"/><Relationship Id="rId2" Type="http://schemas.openxmlformats.org/officeDocument/2006/relationships/image" Target="../media/image4.png"/><Relationship Id="rId11" Type="http://schemas.openxmlformats.org/officeDocument/2006/relationships/comments" Target="../comments/comment20.xml"/><Relationship Id="rId10" Type="http://schemas.openxmlformats.org/officeDocument/2006/relationships/notesSlide" Target="../notesSlides/notesSlide25.xml"/><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microsoft.com/office/2007/relationships/hdphoto" Target="../media/hdphoto1.wdp"/><Relationship Id="rId2" Type="http://schemas.openxmlformats.org/officeDocument/2006/relationships/image" Target="../media/image4.png"/><Relationship Id="rId11" Type="http://schemas.openxmlformats.org/officeDocument/2006/relationships/comments" Target="../comments/comment21.xml"/><Relationship Id="rId10" Type="http://schemas.openxmlformats.org/officeDocument/2006/relationships/notesSlide" Target="../notesSlides/notesSlide27.xml"/><Relationship Id="rId1" Type="http://schemas.openxmlformats.org/officeDocument/2006/relationships/image" Target="../media/image9.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9.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microsoft.com/office/2007/relationships/hdphoto" Target="../media/hdphoto1.wdp"/><Relationship Id="rId2" Type="http://schemas.openxmlformats.org/officeDocument/2006/relationships/image" Target="../media/image4.png"/><Relationship Id="rId11" Type="http://schemas.openxmlformats.org/officeDocument/2006/relationships/comments" Target="../comments/comment22.xml"/><Relationship Id="rId10" Type="http://schemas.openxmlformats.org/officeDocument/2006/relationships/notesSlide" Target="../notesSlides/notesSlide29.xml"/><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microsoft.com/office/2007/relationships/hdphoto" Target="../media/hdphoto1.wdp"/><Relationship Id="rId2" Type="http://schemas.openxmlformats.org/officeDocument/2006/relationships/image" Target="../media/image4.png"/><Relationship Id="rId11" Type="http://schemas.openxmlformats.org/officeDocument/2006/relationships/comments" Target="../comments/comment23.xml"/><Relationship Id="rId10" Type="http://schemas.openxmlformats.org/officeDocument/2006/relationships/notesSlide" Target="../notesSlides/notesSlide31.xml"/><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6" Type="http://schemas.openxmlformats.org/officeDocument/2006/relationships/comments" Target="../comments/comment24.xml"/><Relationship Id="rId5" Type="http://schemas.openxmlformats.org/officeDocument/2006/relationships/notesSlide" Target="../notesSlides/notesSlide32.xml"/><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image" Target="../media/image9.png"/></Relationships>
</file>

<file path=ppt/slides/_rels/slide42.xml.rels><?xml version="1.0" encoding="UTF-8" standalone="yes"?>
<Relationships xmlns="http://schemas.openxmlformats.org/package/2006/relationships"><Relationship Id="rId9" Type="http://schemas.openxmlformats.org/officeDocument/2006/relationships/comments" Target="../comments/comment25.xml"/><Relationship Id="rId8" Type="http://schemas.openxmlformats.org/officeDocument/2006/relationships/notesSlide" Target="../notesSlides/notesSlide33.xml"/><Relationship Id="rId7"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9.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9.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9.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9.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9.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9.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hdphoto1.wdp"/><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9.png"/></Relationships>
</file>

<file path=ppt/slides/_rels/slide51.xml.rels><?xml version="1.0" encoding="UTF-8" standalone="yes"?>
<Relationships xmlns="http://schemas.openxmlformats.org/package/2006/relationships"><Relationship Id="rId4" Type="http://schemas.openxmlformats.org/officeDocument/2006/relationships/comments" Target="../comments/comment26.xml"/><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52.xml.rels><?xml version="1.0" encoding="UTF-8" standalone="yes"?>
<Relationships xmlns="http://schemas.openxmlformats.org/package/2006/relationships"><Relationship Id="rId9" Type="http://schemas.openxmlformats.org/officeDocument/2006/relationships/comments" Target="../comments/comment27.xml"/><Relationship Id="rId8" Type="http://schemas.openxmlformats.org/officeDocument/2006/relationships/notesSlide" Target="../notesSlides/notesSlide43.xml"/><Relationship Id="rId7"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9.png"/></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2.png"/><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30.GIF"/><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9.png"/><Relationship Id="rId11" Type="http://schemas.openxmlformats.org/officeDocument/2006/relationships/comments" Target="../comments/comment28.xml"/><Relationship Id="rId10" Type="http://schemas.openxmlformats.org/officeDocument/2006/relationships/notesSlide" Target="../notesSlides/notesSlide44.xml"/><Relationship Id="rId1" Type="http://schemas.openxmlformats.org/officeDocument/2006/relationships/image" Target="../media/image31.png"/></Relationships>
</file>

<file path=ppt/slides/_rels/slide54.xml.rels><?xml version="1.0" encoding="UTF-8" standalone="yes"?>
<Relationships xmlns="http://schemas.openxmlformats.org/package/2006/relationships"><Relationship Id="rId9" Type="http://schemas.openxmlformats.org/officeDocument/2006/relationships/comments" Target="../comments/comment29.xml"/><Relationship Id="rId8" Type="http://schemas.openxmlformats.org/officeDocument/2006/relationships/notesSlide" Target="../notesSlides/notesSlide45.xml"/><Relationship Id="rId7"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9.pn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slideLayout" Target="../slideLayouts/slideLayout1.xml"/><Relationship Id="rId7" Type="http://schemas.openxmlformats.org/officeDocument/2006/relationships/image" Target="../media/image33.png"/><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28.png"/><Relationship Id="rId10" Type="http://schemas.openxmlformats.org/officeDocument/2006/relationships/comments" Target="../comments/comment30.xml"/><Relationship Id="rId1" Type="http://schemas.openxmlformats.org/officeDocument/2006/relationships/image" Target="../media/image9.png"/></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47.xml"/><Relationship Id="rId8" Type="http://schemas.openxmlformats.org/officeDocument/2006/relationships/slideLayout" Target="../slideLayouts/slideLayout1.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9.png"/></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48.xml"/><Relationship Id="rId8" Type="http://schemas.openxmlformats.org/officeDocument/2006/relationships/slideLayout" Target="../slideLayouts/slideLayout1.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9.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png"/><Relationship Id="rId7" Type="http://schemas.openxmlformats.org/officeDocument/2006/relationships/image" Target="../media/image39.png"/><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8.png"/><Relationship Id="rId3" Type="http://schemas.openxmlformats.org/officeDocument/2006/relationships/image" Target="../media/image35.png"/><Relationship Id="rId2" Type="http://schemas.openxmlformats.org/officeDocument/2006/relationships/image" Target="../media/image9.png"/><Relationship Id="rId11" Type="http://schemas.openxmlformats.org/officeDocument/2006/relationships/comments" Target="../comments/comment31.xml"/><Relationship Id="rId10" Type="http://schemas.openxmlformats.org/officeDocument/2006/relationships/notesSlide" Target="../notesSlides/notesSlide49.xml"/><Relationship Id="rId1" Type="http://schemas.openxmlformats.org/officeDocument/2006/relationships/image" Target="../media/image37.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5.png"/><Relationship Id="rId3" Type="http://schemas.openxmlformats.org/officeDocument/2006/relationships/image" Target="../media/image9.png"/><Relationship Id="rId2" Type="http://schemas.openxmlformats.org/officeDocument/2006/relationships/image" Target="../media/image31.png"/><Relationship Id="rId11" Type="http://schemas.openxmlformats.org/officeDocument/2006/relationships/comments" Target="../comments/comment32.xml"/><Relationship Id="rId10" Type="http://schemas.openxmlformats.org/officeDocument/2006/relationships/notesSlide" Target="../notesSlides/notesSlide50.xml"/><Relationship Id="rId1" Type="http://schemas.openxmlformats.org/officeDocument/2006/relationships/image" Target="../media/image37.png"/></Relationships>
</file>

<file path=ppt/slides/_rels/slide6.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5.png"/><Relationship Id="rId3" Type="http://schemas.openxmlformats.org/officeDocument/2006/relationships/image" Target="../media/image9.png"/><Relationship Id="rId2" Type="http://schemas.openxmlformats.org/officeDocument/2006/relationships/image" Target="../media/image31.png"/><Relationship Id="rId11" Type="http://schemas.openxmlformats.org/officeDocument/2006/relationships/comments" Target="../comments/comment33.xml"/><Relationship Id="rId10" Type="http://schemas.openxmlformats.org/officeDocument/2006/relationships/notesSlide" Target="../notesSlides/notesSlide51.xml"/><Relationship Id="rId1" Type="http://schemas.openxmlformats.org/officeDocument/2006/relationships/image" Target="../media/image37.pn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5.png"/><Relationship Id="rId3" Type="http://schemas.openxmlformats.org/officeDocument/2006/relationships/image" Target="../media/image9.png"/><Relationship Id="rId2" Type="http://schemas.openxmlformats.org/officeDocument/2006/relationships/image" Target="../media/image31.png"/><Relationship Id="rId11" Type="http://schemas.openxmlformats.org/officeDocument/2006/relationships/comments" Target="../comments/comment34.xml"/><Relationship Id="rId10" Type="http://schemas.openxmlformats.org/officeDocument/2006/relationships/notesSlide" Target="../notesSlides/notesSlide52.xml"/><Relationship Id="rId1" Type="http://schemas.openxmlformats.org/officeDocument/2006/relationships/image" Target="../media/image37.pn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5.png"/><Relationship Id="rId3" Type="http://schemas.openxmlformats.org/officeDocument/2006/relationships/image" Target="../media/image9.png"/><Relationship Id="rId2" Type="http://schemas.openxmlformats.org/officeDocument/2006/relationships/image" Target="../media/image31.png"/><Relationship Id="rId11" Type="http://schemas.openxmlformats.org/officeDocument/2006/relationships/comments" Target="../comments/comment35.xml"/><Relationship Id="rId10" Type="http://schemas.openxmlformats.org/officeDocument/2006/relationships/notesSlide" Target="../notesSlides/notesSlide53.xml"/><Relationship Id="rId1" Type="http://schemas.openxmlformats.org/officeDocument/2006/relationships/image" Target="../media/image37.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5.png"/><Relationship Id="rId3" Type="http://schemas.openxmlformats.org/officeDocument/2006/relationships/image" Target="../media/image9.png"/><Relationship Id="rId2" Type="http://schemas.openxmlformats.org/officeDocument/2006/relationships/image" Target="../media/image31.png"/><Relationship Id="rId11" Type="http://schemas.openxmlformats.org/officeDocument/2006/relationships/comments" Target="../comments/comment36.xml"/><Relationship Id="rId10" Type="http://schemas.openxmlformats.org/officeDocument/2006/relationships/notesSlide" Target="../notesSlides/notesSlide54.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9" Type="http://schemas.openxmlformats.org/officeDocument/2006/relationships/image" Target="../media/image40.png"/><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5.png"/><Relationship Id="rId3" Type="http://schemas.openxmlformats.org/officeDocument/2006/relationships/image" Target="../media/image9.png"/><Relationship Id="rId2" Type="http://schemas.openxmlformats.org/officeDocument/2006/relationships/image" Target="../media/image31.png"/><Relationship Id="rId11" Type="http://schemas.openxmlformats.org/officeDocument/2006/relationships/notesSlide" Target="../notesSlides/notesSlide55.xml"/><Relationship Id="rId10" Type="http://schemas.openxmlformats.org/officeDocument/2006/relationships/slideLayout" Target="../slideLayouts/slideLayout1.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56.xml"/><Relationship Id="rId8" Type="http://schemas.openxmlformats.org/officeDocument/2006/relationships/slideLayout" Target="../slideLayouts/slideLayout1.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39.png"/><Relationship Id="rId3" Type="http://schemas.openxmlformats.org/officeDocument/2006/relationships/image" Target="../media/image35.png"/><Relationship Id="rId2" Type="http://schemas.openxmlformats.org/officeDocument/2006/relationships/image" Target="../media/image9.png"/><Relationship Id="rId10" Type="http://schemas.openxmlformats.org/officeDocument/2006/relationships/comments" Target="../comments/comment37.xml"/><Relationship Id="rId1" Type="http://schemas.openxmlformats.org/officeDocument/2006/relationships/image" Target="../media/image37.png"/></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5.png"/><Relationship Id="rId3" Type="http://schemas.openxmlformats.org/officeDocument/2006/relationships/image" Target="../media/image9.png"/><Relationship Id="rId2" Type="http://schemas.openxmlformats.org/officeDocument/2006/relationships/image" Target="../media/image31.png"/><Relationship Id="rId10" Type="http://schemas.openxmlformats.org/officeDocument/2006/relationships/notesSlide" Target="../notesSlides/notesSlide57.xml"/><Relationship Id="rId1" Type="http://schemas.openxmlformats.org/officeDocument/2006/relationships/image" Target="../media/image37.png"/></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58.xml"/><Relationship Id="rId8" Type="http://schemas.openxmlformats.org/officeDocument/2006/relationships/slideLayout" Target="../slideLayouts/slideLayout1.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image" Target="../media/image37.png"/></Relationships>
</file>

<file path=ppt/slides/_rels/slide68.xml.rels><?xml version="1.0" encoding="UTF-8" standalone="yes"?>
<Relationships xmlns="http://schemas.openxmlformats.org/package/2006/relationships"><Relationship Id="rId9" Type="http://schemas.openxmlformats.org/officeDocument/2006/relationships/image" Target="../media/image35.png"/><Relationship Id="rId8" Type="http://schemas.microsoft.com/office/2007/relationships/hdphoto" Target="../media/hdphoto1.wdp"/><Relationship Id="rId7" Type="http://schemas.openxmlformats.org/officeDocument/2006/relationships/image" Target="../media/image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9.png"/><Relationship Id="rId2" Type="http://schemas.openxmlformats.org/officeDocument/2006/relationships/image" Target="../media/image31.png"/><Relationship Id="rId11" Type="http://schemas.openxmlformats.org/officeDocument/2006/relationships/notesSlide" Target="../notesSlides/notesSlide59.xml"/><Relationship Id="rId10" Type="http://schemas.openxmlformats.org/officeDocument/2006/relationships/slideLayout" Target="../slideLayouts/slideLayout1.xml"/><Relationship Id="rId1" Type="http://schemas.openxmlformats.org/officeDocument/2006/relationships/image" Target="../media/image37.png"/></Relationships>
</file>

<file path=ppt/slides/_rels/slide69.xml.rels><?xml version="1.0" encoding="UTF-8" standalone="yes"?>
<Relationships xmlns="http://schemas.openxmlformats.org/package/2006/relationships"><Relationship Id="rId9" Type="http://schemas.openxmlformats.org/officeDocument/2006/relationships/notesSlide" Target="../notesSlides/notesSlide60.xml"/><Relationship Id="rId8" Type="http://schemas.openxmlformats.org/officeDocument/2006/relationships/slideLayout" Target="../slideLayouts/slideLayout1.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9.png"/><Relationship Id="rId10" Type="http://schemas.openxmlformats.org/officeDocument/2006/relationships/comments" Target="../comments/comment38.xml"/><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5.png"/><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9.png"/><Relationship Id="rId10" Type="http://schemas.openxmlformats.org/officeDocument/2006/relationships/notesSlide" Target="../notesSlides/notesSlide61.xml"/><Relationship Id="rId1" Type="http://schemas.openxmlformats.org/officeDocument/2006/relationships/image" Target="../media/image37.png"/></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62.xml"/><Relationship Id="rId8" Type="http://schemas.openxmlformats.org/officeDocument/2006/relationships/slideLayout" Target="../slideLayouts/slideLayout1.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9.png"/><Relationship Id="rId10" Type="http://schemas.openxmlformats.org/officeDocument/2006/relationships/comments" Target="../comments/comment39.xml"/><Relationship Id="rId1" Type="http://schemas.openxmlformats.org/officeDocument/2006/relationships/image" Target="../media/image37.png"/></Relationships>
</file>

<file path=ppt/slides/_rels/slide72.xml.rels><?xml version="1.0" encoding="UTF-8" standalone="yes"?>
<Relationships xmlns="http://schemas.openxmlformats.org/package/2006/relationships"><Relationship Id="rId9" Type="http://schemas.openxmlformats.org/officeDocument/2006/relationships/notesSlide" Target="../notesSlides/notesSlide63.xml"/><Relationship Id="rId8" Type="http://schemas.openxmlformats.org/officeDocument/2006/relationships/slideLayout" Target="../slideLayouts/slideLayout1.xml"/><Relationship Id="rId7" Type="http://schemas.microsoft.com/office/2007/relationships/hdphoto" Target="../media/hdphoto1.wdp"/><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9.png"/><Relationship Id="rId10" Type="http://schemas.openxmlformats.org/officeDocument/2006/relationships/comments" Target="../comments/comment40.xml"/><Relationship Id="rId1" Type="http://schemas.openxmlformats.org/officeDocument/2006/relationships/image" Target="../media/image37.png"/></Relationships>
</file>

<file path=ppt/slides/_rels/slide7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30.GIF"/><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9.png"/><Relationship Id="rId13" Type="http://schemas.openxmlformats.org/officeDocument/2006/relationships/comments" Target="../comments/comment41.xml"/><Relationship Id="rId12" Type="http://schemas.openxmlformats.org/officeDocument/2006/relationships/notesSlide" Target="../notesSlides/notesSlide64.xml"/><Relationship Id="rId11" Type="http://schemas.openxmlformats.org/officeDocument/2006/relationships/slideLayout" Target="../slideLayouts/slideLayout1.xml"/><Relationship Id="rId10" Type="http://schemas.microsoft.com/office/2007/relationships/hdphoto" Target="../media/hdphoto1.wdp"/><Relationship Id="rId1" Type="http://schemas.openxmlformats.org/officeDocument/2006/relationships/image" Target="../media/image37.png"/></Relationships>
</file>

<file path=ppt/slides/_rels/slide74.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30.GIF"/><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9.png"/><Relationship Id="rId13" Type="http://schemas.openxmlformats.org/officeDocument/2006/relationships/comments" Target="../comments/comment42.xml"/><Relationship Id="rId12" Type="http://schemas.openxmlformats.org/officeDocument/2006/relationships/notesSlide" Target="../notesSlides/notesSlide65.xml"/><Relationship Id="rId11" Type="http://schemas.openxmlformats.org/officeDocument/2006/relationships/slideLayout" Target="../slideLayouts/slideLayout1.xml"/><Relationship Id="rId10" Type="http://schemas.microsoft.com/office/2007/relationships/hdphoto" Target="../media/hdphoto1.wdp"/><Relationship Id="rId1" Type="http://schemas.openxmlformats.org/officeDocument/2006/relationships/image" Target="../media/image37.png"/></Relationships>
</file>

<file path=ppt/slides/_rels/slide7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30.GIF"/><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9.png"/><Relationship Id="rId13" Type="http://schemas.openxmlformats.org/officeDocument/2006/relationships/comments" Target="../comments/comment43.xml"/><Relationship Id="rId12" Type="http://schemas.openxmlformats.org/officeDocument/2006/relationships/notesSlide" Target="../notesSlides/notesSlide66.xml"/><Relationship Id="rId11" Type="http://schemas.openxmlformats.org/officeDocument/2006/relationships/slideLayout" Target="../slideLayouts/slideLayout1.xml"/><Relationship Id="rId10" Type="http://schemas.microsoft.com/office/2007/relationships/hdphoto" Target="../media/hdphoto1.wdp"/><Relationship Id="rId1" Type="http://schemas.openxmlformats.org/officeDocument/2006/relationships/image" Target="../media/image37.png"/></Relationships>
</file>

<file path=ppt/slides/_rels/slide76.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30.GIF"/><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9.png"/><Relationship Id="rId2" Type="http://schemas.openxmlformats.org/officeDocument/2006/relationships/image" Target="../media/image31.png"/><Relationship Id="rId14" Type="http://schemas.openxmlformats.org/officeDocument/2006/relationships/comments" Target="../comments/comment44.xml"/><Relationship Id="rId13" Type="http://schemas.openxmlformats.org/officeDocument/2006/relationships/notesSlide" Target="../notesSlides/notesSlide67.xml"/><Relationship Id="rId12" Type="http://schemas.openxmlformats.org/officeDocument/2006/relationships/slideLayout" Target="../slideLayouts/slideLayout1.xml"/><Relationship Id="rId11" Type="http://schemas.microsoft.com/office/2007/relationships/hdphoto" Target="../media/hdphoto1.wdp"/><Relationship Id="rId10" Type="http://schemas.openxmlformats.org/officeDocument/2006/relationships/image" Target="../media/image4.png"/><Relationship Id="rId1" Type="http://schemas.openxmlformats.org/officeDocument/2006/relationships/image" Target="../media/image37.png"/></Relationships>
</file>

<file path=ppt/slides/_rels/slide7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30.GIF"/><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9.png"/><Relationship Id="rId13" Type="http://schemas.openxmlformats.org/officeDocument/2006/relationships/comments" Target="../comments/comment45.xml"/><Relationship Id="rId12" Type="http://schemas.openxmlformats.org/officeDocument/2006/relationships/notesSlide" Target="../notesSlides/notesSlide68.xml"/><Relationship Id="rId11" Type="http://schemas.openxmlformats.org/officeDocument/2006/relationships/slideLayout" Target="../slideLayouts/slideLayout1.xml"/><Relationship Id="rId10" Type="http://schemas.microsoft.com/office/2007/relationships/hdphoto" Target="../media/hdphoto1.wdp"/><Relationship Id="rId1" Type="http://schemas.openxmlformats.org/officeDocument/2006/relationships/image" Target="../media/image37.png"/></Relationships>
</file>

<file path=ppt/slides/_rels/slide78.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30.GIF"/><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9.png"/><Relationship Id="rId2" Type="http://schemas.openxmlformats.org/officeDocument/2006/relationships/image" Target="../media/image31.png"/><Relationship Id="rId14" Type="http://schemas.openxmlformats.org/officeDocument/2006/relationships/comments" Target="../comments/comment46.xml"/><Relationship Id="rId13" Type="http://schemas.openxmlformats.org/officeDocument/2006/relationships/notesSlide" Target="../notesSlides/notesSlide69.xml"/><Relationship Id="rId12" Type="http://schemas.openxmlformats.org/officeDocument/2006/relationships/slideLayout" Target="../slideLayouts/slideLayout1.xml"/><Relationship Id="rId11" Type="http://schemas.microsoft.com/office/2007/relationships/hdphoto" Target="../media/hdphoto1.wdp"/><Relationship Id="rId10" Type="http://schemas.openxmlformats.org/officeDocument/2006/relationships/image" Target="../media/image4.png"/><Relationship Id="rId1" Type="http://schemas.openxmlformats.org/officeDocument/2006/relationships/image" Target="../media/image37.png"/></Relationships>
</file>

<file path=ppt/slides/_rels/slide79.xml.rels><?xml version="1.0" encoding="UTF-8" standalone="yes"?>
<Relationships xmlns="http://schemas.openxmlformats.org/package/2006/relationships"><Relationship Id="rId9" Type="http://schemas.openxmlformats.org/officeDocument/2006/relationships/comments" Target="../comments/comment47.xml"/><Relationship Id="rId8" Type="http://schemas.openxmlformats.org/officeDocument/2006/relationships/notesSlide" Target="../notesSlides/notesSlide70.xml"/><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35.png"/><Relationship Id="rId4" Type="http://schemas.openxmlformats.org/officeDocument/2006/relationships/image" Target="../media/image46.png"/><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9" Type="http://schemas.openxmlformats.org/officeDocument/2006/relationships/comments" Target="../comments/comment48.xml"/><Relationship Id="rId8" Type="http://schemas.openxmlformats.org/officeDocument/2006/relationships/notesSlide" Target="../notesSlides/notesSlide71.xml"/><Relationship Id="rId7"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35.png"/><Relationship Id="rId4" Type="http://schemas.openxmlformats.org/officeDocument/2006/relationships/image" Target="../media/image46.png"/><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image" Target="../media/image37.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image" Target="../media/image8.png"/></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50.png"/><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4.png"/></Relationships>
</file>

<file path=ppt/slides/_rels/slide85.xml.rels><?xml version="1.0" encoding="UTF-8" standalone="yes"?>
<Relationships xmlns="http://schemas.openxmlformats.org/package/2006/relationships"><Relationship Id="rId9" Type="http://schemas.openxmlformats.org/officeDocument/2006/relationships/notesSlide" Target="../notesSlides/notesSlide72.xml"/><Relationship Id="rId8" Type="http://schemas.openxmlformats.org/officeDocument/2006/relationships/slideLayout" Target="../slideLayouts/slideLayout4.xml"/><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9.png"/><Relationship Id="rId10" Type="http://schemas.openxmlformats.org/officeDocument/2006/relationships/comments" Target="../comments/comment49.xml"/><Relationship Id="rId1" Type="http://schemas.openxmlformats.org/officeDocument/2006/relationships/image" Target="../media/image51.GIF"/></Relationships>
</file>

<file path=ppt/slides/_rels/slide86.xml.rels><?xml version="1.0" encoding="UTF-8" standalone="yes"?>
<Relationships xmlns="http://schemas.openxmlformats.org/package/2006/relationships"><Relationship Id="rId9" Type="http://schemas.openxmlformats.org/officeDocument/2006/relationships/notesSlide" Target="../notesSlides/notesSlide73.xml"/><Relationship Id="rId8" Type="http://schemas.openxmlformats.org/officeDocument/2006/relationships/slideLayout" Target="../slideLayouts/slideLayout4.xml"/><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image" Target="../media/image51.GIF"/></Relationships>
</file>

<file path=ppt/slides/_rels/slide87.xml.rels><?xml version="1.0" encoding="UTF-8" standalone="yes"?>
<Relationships xmlns="http://schemas.openxmlformats.org/package/2006/relationships"><Relationship Id="rId9" Type="http://schemas.openxmlformats.org/officeDocument/2006/relationships/notesSlide" Target="../notesSlides/notesSlide74.xml"/><Relationship Id="rId8" Type="http://schemas.openxmlformats.org/officeDocument/2006/relationships/slideLayout" Target="../slideLayouts/slideLayout4.xml"/><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image" Target="../media/image51.GIF"/></Relationships>
</file>

<file path=ppt/slides/_rels/slide88.xml.rels><?xml version="1.0" encoding="UTF-8" standalone="yes"?>
<Relationships xmlns="http://schemas.openxmlformats.org/package/2006/relationships"><Relationship Id="rId9" Type="http://schemas.openxmlformats.org/officeDocument/2006/relationships/notesSlide" Target="../notesSlides/notesSlide75.xml"/><Relationship Id="rId8" Type="http://schemas.openxmlformats.org/officeDocument/2006/relationships/slideLayout" Target="../slideLayouts/slideLayout4.xml"/><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image" Target="../media/image51.GIF"/></Relationships>
</file>

<file path=ppt/slides/_rels/slide89.xml.rels><?xml version="1.0" encoding="UTF-8" standalone="yes"?>
<Relationships xmlns="http://schemas.openxmlformats.org/package/2006/relationships"><Relationship Id="rId9" Type="http://schemas.openxmlformats.org/officeDocument/2006/relationships/notesSlide" Target="../notesSlides/notesSlide76.xml"/><Relationship Id="rId8" Type="http://schemas.openxmlformats.org/officeDocument/2006/relationships/slideLayout" Target="../slideLayouts/slideLayout4.xml"/><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image" Target="../media/image51.GIF"/></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77.xml"/><Relationship Id="rId7"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51.GIF"/></Relationships>
</file>

<file path=ppt/slides/_rels/slide9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0.GIF"/><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2" Type="http://schemas.openxmlformats.org/officeDocument/2006/relationships/notesSlide" Target="../notesSlides/notesSlide78.xml"/><Relationship Id="rId11" Type="http://schemas.openxmlformats.org/officeDocument/2006/relationships/slideLayout" Target="../slideLayouts/slideLayout8.xml"/><Relationship Id="rId10" Type="http://schemas.microsoft.com/office/2007/relationships/hdphoto" Target="../media/hdphoto1.wdp"/><Relationship Id="rId1" Type="http://schemas.openxmlformats.org/officeDocument/2006/relationships/image" Target="../media/image55.png"/></Relationships>
</file>

<file path=ppt/slides/_rels/slide9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0.GIF"/><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3" Type="http://schemas.openxmlformats.org/officeDocument/2006/relationships/notesSlide" Target="../notesSlides/notesSlide79.xml"/><Relationship Id="rId12" Type="http://schemas.openxmlformats.org/officeDocument/2006/relationships/slideLayout" Target="../slideLayouts/slideLayout8.xml"/><Relationship Id="rId11" Type="http://schemas.openxmlformats.org/officeDocument/2006/relationships/image" Target="../media/image46.png"/><Relationship Id="rId10" Type="http://schemas.microsoft.com/office/2007/relationships/hdphoto" Target="../media/hdphoto1.wdp"/><Relationship Id="rId1" Type="http://schemas.openxmlformats.org/officeDocument/2006/relationships/image" Target="../media/image56.png"/></Relationships>
</file>

<file path=ppt/slides/_rels/slide93.xml.rels><?xml version="1.0" encoding="UTF-8" standalone="yes"?>
<Relationships xmlns="http://schemas.openxmlformats.org/package/2006/relationships"><Relationship Id="rId8" Type="http://schemas.openxmlformats.org/officeDocument/2006/relationships/comments" Target="../comments/comment50.xml"/><Relationship Id="rId7" Type="http://schemas.openxmlformats.org/officeDocument/2006/relationships/notesSlide" Target="../notesSlides/notesSlide80.xml"/><Relationship Id="rId6"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64.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94.xml.rels><?xml version="1.0" encoding="UTF-8" standalone="yes"?>
<Relationships xmlns="http://schemas.openxmlformats.org/package/2006/relationships"><Relationship Id="rId7" Type="http://schemas.openxmlformats.org/officeDocument/2006/relationships/comments" Target="../comments/comment51.xml"/><Relationship Id="rId6" Type="http://schemas.openxmlformats.org/officeDocument/2006/relationships/notesSlide" Target="../notesSlides/notesSlide81.xml"/><Relationship Id="rId5" Type="http://schemas.openxmlformats.org/officeDocument/2006/relationships/slideLayout" Target="../slideLayouts/slideLayout8.xml"/><Relationship Id="rId4" Type="http://schemas.openxmlformats.org/officeDocument/2006/relationships/image" Target="../media/image65.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95.xml.rels><?xml version="1.0" encoding="UTF-8" standalone="yes"?>
<Relationships xmlns="http://schemas.openxmlformats.org/package/2006/relationships"><Relationship Id="rId7" Type="http://schemas.openxmlformats.org/officeDocument/2006/relationships/comments" Target="../comments/comment52.xml"/><Relationship Id="rId6" Type="http://schemas.openxmlformats.org/officeDocument/2006/relationships/notesSlide" Target="../notesSlides/notesSlide82.xml"/><Relationship Id="rId5" Type="http://schemas.openxmlformats.org/officeDocument/2006/relationships/slideLayout" Target="../slideLayouts/slideLayout8.xml"/><Relationship Id="rId4" Type="http://schemas.openxmlformats.org/officeDocument/2006/relationships/image" Target="../media/image66.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3.png"/></Relationships>
</file>

<file path=ppt/slides/_rels/slide96.xml.rels><?xml version="1.0" encoding="UTF-8" standalone="yes"?>
<Relationships xmlns="http://schemas.openxmlformats.org/package/2006/relationships"><Relationship Id="rId8" Type="http://schemas.openxmlformats.org/officeDocument/2006/relationships/comments" Target="../comments/comment53.xml"/><Relationship Id="rId7" Type="http://schemas.openxmlformats.org/officeDocument/2006/relationships/notesSlide" Target="../notesSlides/notesSlide83.xml"/><Relationship Id="rId6"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4.png"/><Relationship Id="rId3" Type="http://schemas.openxmlformats.org/officeDocument/2006/relationships/image" Target="../media/image63.png"/><Relationship Id="rId2" Type="http://schemas.openxmlformats.org/officeDocument/2006/relationships/image" Target="../media/image46.png"/><Relationship Id="rId1" Type="http://schemas.openxmlformats.org/officeDocument/2006/relationships/image" Target="../media/image48.png"/></Relationships>
</file>

<file path=ppt/slides/_rels/slide97.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7.png"/><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image" Target="../media/image67.png"/></Relationships>
</file>

<file path=ppt/slides/_rels/slide98.xml.rels><?xml version="1.0" encoding="UTF-8" standalone="yes"?>
<Relationships xmlns="http://schemas.openxmlformats.org/package/2006/relationships"><Relationship Id="rId7" Type="http://schemas.openxmlformats.org/officeDocument/2006/relationships/comments" Target="../comments/comment54.xml"/><Relationship Id="rId6"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67.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8.png"/></Relationships>
</file>

<file path=ppt/slides/_rels/slide9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67.png"/><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2" name="Rectángulo redondeado 1"/>
          <p:cNvSpPr/>
          <p:nvPr/>
        </p:nvSpPr>
        <p:spPr>
          <a:xfrm>
            <a:off x="6619165" y="2855253"/>
            <a:ext cx="5130436" cy="3006594"/>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3" name="Rectángulo redondeado 1"/>
          <p:cNvSpPr/>
          <p:nvPr/>
        </p:nvSpPr>
        <p:spPr>
          <a:xfrm>
            <a:off x="6619165" y="1465606"/>
            <a:ext cx="5130435" cy="1224809"/>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b="1" dirty="0">
                <a:latin typeface="Open Sans" panose="020B0606030504020204" pitchFamily="34" charset="0"/>
              </a:rPr>
              <a:t>ESQUEMAS DE CONEXIÓN</a:t>
            </a:r>
            <a:endParaRPr lang="es-ES" b="1" dirty="0">
              <a:latin typeface="Open Sans" panose="020B0606030504020204" pitchFamily="34" charset="0"/>
            </a:endParaRPr>
          </a:p>
          <a:p>
            <a:pPr algn="ctr"/>
            <a:r>
              <a:rPr lang="es-ES" b="1" dirty="0">
                <a:latin typeface="Open Sans" panose="020B0606030504020204" pitchFamily="34" charset="0"/>
              </a:rPr>
              <a:t>U</a:t>
            </a:r>
            <a:r>
              <a:rPr lang="es-CO" altLang="es-ES" b="1" dirty="0">
                <a:latin typeface="Open Sans" panose="020B0606030504020204" pitchFamily="34" charset="0"/>
              </a:rPr>
              <a:t>nidad</a:t>
            </a:r>
            <a:r>
              <a:rPr lang="es-ES" b="1" dirty="0">
                <a:latin typeface="Open Sans" panose="020B0606030504020204" pitchFamily="34" charset="0"/>
              </a:rPr>
              <a:t> </a:t>
            </a:r>
            <a:r>
              <a:rPr lang="es-CO" altLang="es-ES" b="1" dirty="0">
                <a:latin typeface="Open Sans" panose="020B0606030504020204" pitchFamily="34" charset="0"/>
              </a:rPr>
              <a:t>7</a:t>
            </a:r>
            <a:endParaRPr lang="es-CO" altLang="es-ES" b="1" dirty="0">
              <a:latin typeface="Open Sans" panose="020B0606030504020204" pitchFamily="34" charset="0"/>
            </a:endParaRPr>
          </a:p>
        </p:txBody>
      </p:sp>
      <p:sp>
        <p:nvSpPr>
          <p:cNvPr id="14" name="CuadroTexto 13"/>
          <p:cNvSpPr txBox="1"/>
          <p:nvPr/>
        </p:nvSpPr>
        <p:spPr>
          <a:xfrm>
            <a:off x="6975860" y="3149986"/>
            <a:ext cx="4515553" cy="2030095"/>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pitchFamily="34" charset="0"/>
              </a:rPr>
              <a:t>Bienvenidos a la unidad de contenido </a:t>
            </a:r>
            <a:endParaRPr lang="es-ES" sz="1400" b="1" dirty="0">
              <a:solidFill>
                <a:srgbClr val="1A3255"/>
              </a:solidFill>
              <a:latin typeface="Open Sans" panose="020B0606030504020204" pitchFamily="34" charset="0"/>
            </a:endParaRPr>
          </a:p>
          <a:p>
            <a:pPr algn="ctr"/>
            <a:r>
              <a:rPr lang="es-CO" altLang="es-ES" sz="1400" dirty="0">
                <a:solidFill>
                  <a:srgbClr val="1A3255"/>
                </a:solidFill>
                <a:latin typeface="Open Sans" panose="020B0606030504020204" pitchFamily="34" charset="0"/>
              </a:rPr>
              <a:t>E</a:t>
            </a:r>
            <a:r>
              <a:rPr lang="es-CO" sz="1400" dirty="0">
                <a:solidFill>
                  <a:srgbClr val="1A3255"/>
                </a:solidFill>
                <a:latin typeface="Open Sans" panose="020B0606030504020204" pitchFamily="34" charset="0"/>
              </a:rPr>
              <a:t>squemas de Conexión</a:t>
            </a:r>
            <a:endParaRPr lang="es-CO" sz="1400" dirty="0">
              <a:solidFill>
                <a:srgbClr val="1A3255"/>
              </a:solidFill>
              <a:latin typeface="Open Sans" panose="020B0606030504020204" pitchFamily="34" charset="0"/>
            </a:endParaRPr>
          </a:p>
          <a:p>
            <a:pPr algn="ctr"/>
            <a:endParaRPr lang="es-ES" sz="1400" dirty="0">
              <a:solidFill>
                <a:srgbClr val="1A3255"/>
              </a:solidFill>
              <a:latin typeface="Open Sans" panose="020B0606030504020204" pitchFamily="34" charset="0"/>
            </a:endParaRPr>
          </a:p>
          <a:p>
            <a:pPr algn="just"/>
            <a:r>
              <a:rPr lang="es-ES" sz="1400" dirty="0">
                <a:solidFill>
                  <a:srgbClr val="1A3255"/>
                </a:solidFill>
                <a:latin typeface="Open Sans" panose="020B0606030504020204" pitchFamily="34" charset="0"/>
              </a:rPr>
              <a:t>Esta unidad cuenta con </a:t>
            </a:r>
            <a:r>
              <a:rPr lang="es-CO" altLang="es-ES" sz="1400" dirty="0">
                <a:solidFill>
                  <a:srgbClr val="1A3255"/>
                </a:solidFill>
                <a:latin typeface="Open Sans" panose="020B0606030504020204" pitchFamily="34" charset="0"/>
              </a:rPr>
              <a:t>6</a:t>
            </a:r>
            <a:r>
              <a:rPr lang="es-ES" sz="1400" dirty="0">
                <a:solidFill>
                  <a:srgbClr val="1A3255"/>
                </a:solidFill>
                <a:latin typeface="Open Sans" panose="020B0606030504020204" pitchFamily="34" charset="0"/>
              </a:rPr>
              <a:t> actividades de aprendizaje las cuales te permitirán lograr el objetivo establecido. Haz clic en el botón siguiente para conocer el objetivo de esta unidad, el contenido temático y la metodología que manejaremos.</a:t>
            </a:r>
            <a:endParaRPr lang="es-ES" sz="1400" dirty="0">
              <a:solidFill>
                <a:srgbClr val="1A3255"/>
              </a:solidFill>
              <a:latin typeface="Open Sans" panose="020B0606030504020204" pitchFamily="34" charset="0"/>
            </a:endParaRPr>
          </a:p>
          <a:p>
            <a:endParaRPr lang="es-ES" sz="1400" dirty="0">
              <a:solidFill>
                <a:srgbClr val="1A3255"/>
              </a:solidFill>
              <a:latin typeface="Open Sans" panose="020B0606030504020204" pitchFamily="34" charset="0"/>
            </a:endParaRPr>
          </a:p>
        </p:txBody>
      </p:sp>
      <p:pic>
        <p:nvPicPr>
          <p:cNvPr id="3" name="Imagen 2"/>
          <p:cNvPicPr>
            <a:picLocks noChangeAspect="1"/>
          </p:cNvPicPr>
          <p:nvPr/>
        </p:nvPicPr>
        <p:blipFill>
          <a:blip r:embed="rId1"/>
          <a:stretch>
            <a:fillRect/>
          </a:stretch>
        </p:blipFill>
        <p:spPr>
          <a:xfrm>
            <a:off x="143510" y="1675765"/>
            <a:ext cx="5613400" cy="4303395"/>
          </a:xfrm>
          <a:prstGeom prst="rect">
            <a:avLst/>
          </a:prstGeom>
        </p:spPr>
      </p:pic>
      <p:sp>
        <p:nvSpPr>
          <p:cNvPr id="4" name="Rectángulo 3"/>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42"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76401" y="6296869"/>
            <a:ext cx="585665" cy="5856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55320" y="1125220"/>
            <a:ext cx="6649720" cy="337185"/>
          </a:xfrm>
          <a:prstGeom prst="rect">
            <a:avLst/>
          </a:prstGeom>
        </p:spPr>
        <p:txBody>
          <a:bodyPr wrap="square">
            <a:spAutoFit/>
          </a:bodyPr>
          <a:lstStyle/>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12" name="Cuadro de texto 11"/>
          <p:cNvSpPr txBox="1"/>
          <p:nvPr/>
        </p:nvSpPr>
        <p:spPr>
          <a:xfrm>
            <a:off x="659765" y="1557020"/>
            <a:ext cx="10975975"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Conocer el funcionamiento de los instrumentos de medida y su forma de conexión es de gran importancia ya que es la base fundamental para una buena lectura de las magnitudes que estos brindan y con esta interpretar un circuito eléctrico. A continuación</a:t>
            </a:r>
            <a:r>
              <a:rPr lang="es-CO" sz="1400">
                <a:latin typeface="Open Sans" panose="020B0606030504020204" pitchFamily="34" charset="0"/>
                <a:cs typeface="Open Sans" panose="020B0606030504020204" pitchFamily="34" charset="0"/>
              </a:rPr>
              <a:t>,</a:t>
            </a:r>
            <a:r>
              <a:rPr sz="1400">
                <a:latin typeface="Open Sans" panose="020B0606030504020204" pitchFamily="34" charset="0"/>
                <a:cs typeface="Open Sans" panose="020B0606030504020204" pitchFamily="34" charset="0"/>
              </a:rPr>
              <a:t> como se conectan según la magnitud que se quiere leer: </a:t>
            </a:r>
            <a:endParaRPr sz="1400">
              <a:latin typeface="Open Sans" panose="020B0606030504020204" pitchFamily="34" charset="0"/>
              <a:cs typeface="Open Sans" panose="020B0606030504020204" pitchFamily="34" charset="0"/>
            </a:endParaRPr>
          </a:p>
        </p:txBody>
      </p:sp>
      <p:grpSp>
        <p:nvGrpSpPr>
          <p:cNvPr id="25" name="Grupo 24"/>
          <p:cNvGrpSpPr/>
          <p:nvPr/>
        </p:nvGrpSpPr>
        <p:grpSpPr>
          <a:xfrm>
            <a:off x="8198485" y="2578100"/>
            <a:ext cx="3787140" cy="3422650"/>
            <a:chOff x="12950" y="4060"/>
            <a:chExt cx="5964"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5" name="Cuadro de texto 34"/>
            <p:cNvSpPr txBox="1"/>
            <p:nvPr/>
          </p:nvSpPr>
          <p:spPr>
            <a:xfrm>
              <a:off x="15569" y="6375"/>
              <a:ext cx="2509" cy="628"/>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Resistencia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36" name="Grupo 35"/>
          <p:cNvGrpSpPr/>
          <p:nvPr/>
        </p:nvGrpSpPr>
        <p:grpSpPr>
          <a:xfrm>
            <a:off x="327660" y="2576830"/>
            <a:ext cx="3787775" cy="3422650"/>
            <a:chOff x="516" y="4058"/>
            <a:chExt cx="5965" cy="5390"/>
          </a:xfrm>
        </p:grpSpPr>
        <p:grpSp>
          <p:nvGrpSpPr>
            <p:cNvPr id="30" name="Grupo 29"/>
            <p:cNvGrpSpPr/>
            <p:nvPr/>
          </p:nvGrpSpPr>
          <p:grpSpPr>
            <a:xfrm>
              <a:off x="516" y="4058"/>
              <a:ext cx="5965" cy="5390"/>
              <a:chOff x="1117" y="4059"/>
              <a:chExt cx="5238" cy="2682"/>
            </a:xfrm>
          </p:grpSpPr>
          <p:sp>
            <p:nvSpPr>
              <p:cNvPr id="27" name="Rectángulo redondeado 26"/>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Rectángulo redondeado 13"/>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245" y="6400"/>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Intensidad</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2" name="Imagen 1" descr="C:\Users\ingritd.castrillon\Documents\Carolina Castrillon\Personal\iMaster\Bos Ingenieria\Carpeta 5 Unidad 7 - Esquemas de Conexión\Unidad 7 - Esquemas de Conexión\Requerimiento1 diseño grafico\icono-intensidad.pngicono-intensidad"/>
            <p:cNvPicPr>
              <a:picLocks noChangeAspect="1"/>
            </p:cNvPicPr>
            <p:nvPr/>
          </p:nvPicPr>
          <p:blipFill>
            <a:blip r:embed="rId2"/>
            <a:srcRect/>
            <a:stretch>
              <a:fillRect/>
            </a:stretch>
          </p:blipFill>
          <p:spPr>
            <a:xfrm>
              <a:off x="755" y="5203"/>
              <a:ext cx="1583" cy="2216"/>
            </a:xfrm>
            <a:prstGeom prst="rect">
              <a:avLst/>
            </a:prstGeom>
          </p:spPr>
        </p:pic>
      </p:grpSp>
      <p:grpSp>
        <p:nvGrpSpPr>
          <p:cNvPr id="24" name="Grupo 23"/>
          <p:cNvGrpSpPr/>
          <p:nvPr/>
        </p:nvGrpSpPr>
        <p:grpSpPr>
          <a:xfrm>
            <a:off x="4253865" y="2552065"/>
            <a:ext cx="3787140" cy="3422650"/>
            <a:chOff x="6699" y="4019"/>
            <a:chExt cx="5964"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4" name="Cuadro de texto 33"/>
            <p:cNvSpPr txBox="1"/>
            <p:nvPr/>
          </p:nvSpPr>
          <p:spPr>
            <a:xfrm>
              <a:off x="9303" y="6401"/>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Tensión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6" name="Imagen 5" descr="C:\Users\ingritd.castrillon\Documents\Carolina Castrillon\Personal\iMaster\Bos Ingenieria\Carpeta 5 Unidad 7 - Esquemas de Conexión\Unidad 7 - Esquemas de Conexión\Img\Temporales\resistencia-multimetro.pngresistencia-multimetro"/>
            <p:cNvPicPr>
              <a:picLocks noChangeAspect="1"/>
            </p:cNvPicPr>
            <p:nvPr/>
          </p:nvPicPr>
          <p:blipFill>
            <a:blip r:embed="rId3"/>
            <a:srcRect/>
            <a:stretch>
              <a:fillRect/>
            </a:stretch>
          </p:blipFill>
          <p:spPr>
            <a:xfrm>
              <a:off x="6969" y="6362"/>
              <a:ext cx="1646" cy="707"/>
            </a:xfrm>
            <a:prstGeom prst="rect">
              <a:avLst/>
            </a:prstGeom>
          </p:spPr>
        </p:pic>
      </p:grpSp>
      <p:pic>
        <p:nvPicPr>
          <p:cNvPr id="9"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686341" y="5115134"/>
            <a:ext cx="585665" cy="585665"/>
          </a:xfrm>
          <a:prstGeom prst="rect">
            <a:avLst/>
          </a:prstGeom>
        </p:spPr>
      </p:pic>
      <p:pic>
        <p:nvPicPr>
          <p:cNvPr id="10" name="Imagen 9" descr="C:\Users\ingritd.castrillon\Documents\Carolina Castrillon\Personal\iMaster\Bos Ingenieria\Carpeta 5 Unidad 7 - Esquemas de Conexión\Unidad 7 - Esquemas de Conexión\Requerimiento1 diseño grafico\simbolo-resistencia.pngsimbolo-resistencia"/>
          <p:cNvPicPr>
            <a:picLocks noChangeAspect="1"/>
          </p:cNvPicPr>
          <p:nvPr/>
        </p:nvPicPr>
        <p:blipFill>
          <a:blip r:embed="rId6"/>
          <a:srcRect/>
          <a:stretch>
            <a:fillRect/>
          </a:stretch>
        </p:blipFill>
        <p:spPr>
          <a:xfrm>
            <a:off x="8223885" y="3468370"/>
            <a:ext cx="1412875" cy="1547495"/>
          </a:xfrm>
          <a:prstGeom prst="rect">
            <a:avLst/>
          </a:prstGeom>
        </p:spPr>
      </p:pic>
      <p:sp>
        <p:nvSpPr>
          <p:cNvPr id="13" name="Rectángulo 12"/>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El comportamiento de estas tarjetas es el mostrado en el video: </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TARJETAS INTERACTIVAS.mp4</a:t>
            </a:r>
            <a:endParaRPr lang="es-CO" altLang="es-ES" sz="1000" dirty="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2" name="Rectángulo redondeado 1"/>
          <p:cNvSpPr/>
          <p:nvPr/>
        </p:nvSpPr>
        <p:spPr>
          <a:xfrm>
            <a:off x="6619240" y="2426335"/>
            <a:ext cx="5130165" cy="3032760"/>
          </a:xfrm>
          <a:prstGeom prst="roundRect">
            <a:avLst/>
          </a:prstGeom>
          <a:solidFill>
            <a:schemeClr val="bg1"/>
          </a:solidFill>
          <a:ln w="412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3" name="Rectángulo redondeado 1"/>
          <p:cNvSpPr/>
          <p:nvPr/>
        </p:nvSpPr>
        <p:spPr>
          <a:xfrm>
            <a:off x="6619240" y="1465580"/>
            <a:ext cx="5130165" cy="6521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latin typeface="Open Sans" panose="020B0606030504020204" pitchFamily="34" charset="0"/>
              </a:rPr>
              <a:t>ACTIVIDAD DE APRENDIZAJE 3</a:t>
            </a:r>
            <a:endParaRPr lang="es-CO" b="1" dirty="0">
              <a:latin typeface="Open Sans" panose="020B0606030504020204" pitchFamily="34" charset="0"/>
            </a:endParaRPr>
          </a:p>
        </p:txBody>
      </p:sp>
      <p:sp>
        <p:nvSpPr>
          <p:cNvPr id="14" name="CuadroTexto 13"/>
          <p:cNvSpPr txBox="1"/>
          <p:nvPr/>
        </p:nvSpPr>
        <p:spPr>
          <a:xfrm>
            <a:off x="6975860" y="3243331"/>
            <a:ext cx="4515553" cy="1168400"/>
          </a:xfrm>
          <a:prstGeom prst="rect">
            <a:avLst/>
          </a:prstGeom>
          <a:noFill/>
          <a:ln>
            <a:noFill/>
          </a:ln>
        </p:spPr>
        <p:txBody>
          <a:bodyPr wrap="square" rtlCol="0">
            <a:spAutoFit/>
          </a:bodyPr>
          <a:lstStyle/>
          <a:p>
            <a:pPr algn="l"/>
            <a:r>
              <a:rPr lang="es-CO" altLang="es-ES" sz="1400" dirty="0">
                <a:solidFill>
                  <a:srgbClr val="1A3255"/>
                </a:solidFill>
                <a:latin typeface="Open Sans" panose="020B0606030504020204" pitchFamily="34" charset="0"/>
              </a:rPr>
              <a:t>Bienvenido a la actividad de aprendizaje N° 3 “Flujo luminoso y fuentes de luz ”. </a:t>
            </a:r>
            <a:endParaRPr lang="es-CO" altLang="es-ES" sz="1400" dirty="0">
              <a:solidFill>
                <a:srgbClr val="1A3255"/>
              </a:solidFill>
              <a:latin typeface="Open Sans" panose="020B0606030504020204" pitchFamily="34" charset="0"/>
            </a:endParaRPr>
          </a:p>
          <a:p>
            <a:pPr algn="l"/>
            <a:endParaRPr lang="es-CO" altLang="es-ES" sz="1400" dirty="0">
              <a:solidFill>
                <a:srgbClr val="1A3255"/>
              </a:solidFill>
              <a:latin typeface="Open Sans" panose="020B0606030504020204" pitchFamily="34" charset="0"/>
            </a:endParaRPr>
          </a:p>
          <a:p>
            <a:pPr algn="l"/>
            <a:r>
              <a:rPr sz="1400" dirty="0">
                <a:solidFill>
                  <a:srgbClr val="1A3255"/>
                </a:solidFill>
                <a:latin typeface="Open Sans" panose="020B0606030504020204" pitchFamily="34" charset="0"/>
              </a:rPr>
              <a:t>A continuación, se presenta la situación a resolver dentro de esta actividad. </a:t>
            </a:r>
            <a:endParaRPr sz="1400" dirty="0">
              <a:solidFill>
                <a:srgbClr val="1A3255"/>
              </a:solidFill>
              <a:latin typeface="Open Sans" panose="020B0606030504020204" pitchFamily="34" charset="0"/>
            </a:endParaRPr>
          </a:p>
        </p:txBody>
      </p:sp>
      <p:pic>
        <p:nvPicPr>
          <p:cNvPr id="3" name="Imagen 2"/>
          <p:cNvPicPr>
            <a:picLocks noChangeAspect="1"/>
          </p:cNvPicPr>
          <p:nvPr/>
        </p:nvPicPr>
        <p:blipFill>
          <a:blip r:embed="rId1"/>
          <a:stretch>
            <a:fillRect/>
          </a:stretch>
        </p:blipFill>
        <p:spPr>
          <a:xfrm>
            <a:off x="143510" y="1675765"/>
            <a:ext cx="5613400" cy="4303395"/>
          </a:xfrm>
          <a:prstGeom prst="rect">
            <a:avLst/>
          </a:prstGeom>
        </p:spPr>
      </p:pic>
      <p:sp>
        <p:nvSpPr>
          <p:cNvPr id="4" name="Rectángulo 3"/>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7" name="Imagen 6" descr="btn_siguiente"/>
          <p:cNvPicPr>
            <a:picLocks noChangeAspect="1"/>
          </p:cNvPicPr>
          <p:nvPr/>
        </p:nvPicPr>
        <p:blipFill>
          <a:blip r:embed="rId2"/>
          <a:stretch>
            <a:fillRect/>
          </a:stretch>
        </p:blipFill>
        <p:spPr>
          <a:xfrm>
            <a:off x="9512935" y="5944235"/>
            <a:ext cx="1221740" cy="414020"/>
          </a:xfrm>
          <a:prstGeom prst="rect">
            <a:avLst/>
          </a:prstGeom>
        </p:spPr>
      </p:pic>
      <p:pic>
        <p:nvPicPr>
          <p:cNvPr id="42"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49496" y="5954604"/>
            <a:ext cx="585665" cy="58566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657133"/>
            <a:ext cx="5130436" cy="3006594"/>
          </a:xfrm>
          <a:prstGeom prst="roundRect">
            <a:avLst/>
          </a:prstGeom>
          <a:solidFill>
            <a:schemeClr val="bg1"/>
          </a:solid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21094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3</a:t>
            </a:r>
            <a:endParaRPr lang="es-CO" altLang="es-ES" b="1" dirty="0">
              <a:latin typeface="Open Sans" panose="020B0606030504020204" pitchFamily="34" charset="0"/>
            </a:endParaRPr>
          </a:p>
        </p:txBody>
      </p:sp>
      <p:sp>
        <p:nvSpPr>
          <p:cNvPr id="2" name="Bocadillo: rectángulo con esquinas redondeadas 1"/>
          <p:cNvSpPr/>
          <p:nvPr/>
        </p:nvSpPr>
        <p:spPr>
          <a:xfrm>
            <a:off x="6816638" y="291838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442464"/>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 </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03157" y="3037045"/>
            <a:ext cx="4362450" cy="953135"/>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a:t>
            </a:r>
            <a:endParaRPr lang="es-ES" sz="1400" b="1" dirty="0">
              <a:solidFill>
                <a:srgbClr val="1A3255"/>
              </a:solidFill>
              <a:latin typeface="Open Sans" panose="020B0606030504020204" pitchFamily="34" charset="0"/>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a:t>
            </a:r>
            <a:r>
              <a:rPr lang="es-CO" alt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tercera</a:t>
            </a:r>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 actividad de esta unidad, donde </a:t>
            </a:r>
            <a:r>
              <a:rPr lang="es-CO" alt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conocerás el flujo luminoso y las fuentes de luz.</a:t>
            </a:r>
            <a:endParaRPr lang="es-CO" alt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4" name="Imagen 3"/>
          <p:cNvPicPr>
            <a:picLocks noChangeAspect="1"/>
          </p:cNvPicPr>
          <p:nvPr/>
        </p:nvPicPr>
        <p:blipFill>
          <a:blip r:embed="rId1"/>
          <a:stretch>
            <a:fillRect/>
          </a:stretch>
        </p:blipFill>
        <p:spPr>
          <a:xfrm>
            <a:off x="1238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7" name="Imagen 6"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240" y="1949450"/>
            <a:ext cx="5130165" cy="3912235"/>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125855"/>
            <a:ext cx="5130165" cy="669290"/>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3</a:t>
            </a:r>
            <a:endParaRPr lang="es-CO" altLang="es-ES" b="1" dirty="0">
              <a:latin typeface="Open Sans" panose="020B0606030504020204" pitchFamily="34" charset="0"/>
            </a:endParaRPr>
          </a:p>
        </p:txBody>
      </p:sp>
      <p:sp>
        <p:nvSpPr>
          <p:cNvPr id="10" name="Bocadillo: rectángulo con esquinas redondeadas 9"/>
          <p:cNvSpPr/>
          <p:nvPr/>
        </p:nvSpPr>
        <p:spPr>
          <a:xfrm>
            <a:off x="6816725" y="2321560"/>
            <a:ext cx="4735195" cy="1995805"/>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 </a:t>
            </a:r>
            <a:r>
              <a:rPr lang="es-CO" sz="1350" dirty="0">
                <a:solidFill>
                  <a:srgbClr val="1A3255"/>
                </a:solidFill>
                <a:latin typeface="Open Sans" panose="020B0606030504020204" pitchFamily="34" charset="0"/>
                <a:sym typeface="+mn-ea"/>
              </a:rPr>
              <a:t>Deberás identificar el coeficiente de depreciación o conservación; determinar el cálculo del flujo luminoso y el número de puntos de luz; interpretar los elementos de los cuales depende el flujo luminoso y los números de puntos de luz; identificar las diferentes clases de fuente de luz y clases de luminarias; comprender efecto estroboscópico, interferencias radioeléctricas.</a:t>
            </a:r>
            <a:endParaRPr lang="es-CO" sz="1350" dirty="0">
              <a:solidFill>
                <a:srgbClr val="1A3255"/>
              </a:solidFill>
              <a:latin typeface="Open Sans" panose="020B0606030504020204" pitchFamily="34" charset="0"/>
              <a:sym typeface="+mn-ea"/>
            </a:endParaRPr>
          </a:p>
        </p:txBody>
      </p:sp>
      <p:sp>
        <p:nvSpPr>
          <p:cNvPr id="11" name="Bocadillo: rectángulo con esquinas redondeadas 10"/>
          <p:cNvSpPr/>
          <p:nvPr/>
        </p:nvSpPr>
        <p:spPr>
          <a:xfrm>
            <a:off x="6816638" y="4508124"/>
            <a:ext cx="4735488" cy="83583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Estudiante: </a:t>
            </a:r>
            <a:endPar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Comprendo lo que debo realizar profesor, ¿Cuál es la información que necesito para resolver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agen 3"/>
          <p:cNvPicPr>
            <a:picLocks noChangeAspect="1"/>
          </p:cNvPicPr>
          <p:nvPr/>
        </p:nvPicPr>
        <p:blipFill>
          <a:blip r:embed="rId1"/>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2" name="Imagen 1"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550453"/>
            <a:ext cx="5130436" cy="3006594"/>
          </a:xfrm>
          <a:prstGeom prst="roundRect">
            <a:avLst/>
          </a:prstGeom>
          <a:solidFill>
            <a:schemeClr val="bg1"/>
          </a:solidFill>
          <a:ln w="539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351915"/>
            <a:ext cx="5130165" cy="62039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3</a:t>
            </a:r>
            <a:endParaRPr lang="es-CO" altLang="es-ES" b="1" dirty="0">
              <a:latin typeface="Open Sans" panose="020B0606030504020204" pitchFamily="34" charset="0"/>
            </a:endParaRPr>
          </a:p>
        </p:txBody>
      </p:sp>
      <p:sp>
        <p:nvSpPr>
          <p:cNvPr id="9" name="Bocadillo: rectángulo con esquinas redondeadas 8"/>
          <p:cNvSpPr/>
          <p:nvPr/>
        </p:nvSpPr>
        <p:spPr>
          <a:xfrm>
            <a:off x="6816638" y="281170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a:t>
            </a:r>
            <a:r>
              <a:rPr lang="es-ES" sz="1400" dirty="0">
                <a:solidFill>
                  <a:srgbClr val="1A3255"/>
                </a:solidFill>
                <a:latin typeface="Open Sans" panose="020B0606030504020204" pitchFamily="34" charset="0"/>
                <a:sym typeface="+mn-ea"/>
              </a:rPr>
              <a:t> La información necesaria para resolver la actividad, la encontrarás en el contendido disponible a continuación. Recuerda descargar y desarrollar la actividad de aprendizaje.</a:t>
            </a:r>
            <a:endParaRPr lang="es-ES" sz="1400" dirty="0">
              <a:solidFill>
                <a:srgbClr val="1A3255"/>
              </a:solidFill>
              <a:latin typeface="Open Sans" panose="020B0606030504020204" pitchFamily="34" charset="0"/>
            </a:endParaRPr>
          </a:p>
        </p:txBody>
      </p:sp>
      <p:sp>
        <p:nvSpPr>
          <p:cNvPr id="10" name="Bocadillo: rectángulo con esquinas redondeadas 9"/>
          <p:cNvSpPr/>
          <p:nvPr/>
        </p:nvSpPr>
        <p:spPr>
          <a:xfrm>
            <a:off x="6816725" y="4335780"/>
            <a:ext cx="4735195" cy="74168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sym typeface="+mn-ea"/>
              </a:rPr>
              <a:t>¡Está bien profesor, revisaré la información y resolveré la actividad!</a:t>
            </a:r>
            <a:endParaRPr lang="es-CO" dirty="0"/>
          </a:p>
        </p:txBody>
      </p:sp>
      <p:pic>
        <p:nvPicPr>
          <p:cNvPr id="34"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65119"/>
            <a:ext cx="585665" cy="585665"/>
          </a:xfrm>
          <a:prstGeom prst="rect">
            <a:avLst/>
          </a:prstGeom>
        </p:spPr>
      </p:pic>
      <p:pic>
        <p:nvPicPr>
          <p:cNvPr id="4" name="Imagen 3"/>
          <p:cNvPicPr>
            <a:picLocks noChangeAspect="1"/>
          </p:cNvPicPr>
          <p:nvPr/>
        </p:nvPicPr>
        <p:blipFill>
          <a:blip r:embed="rId3"/>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4"/>
          <a:stretch>
            <a:fillRect/>
          </a:stretch>
        </p:blipFill>
        <p:spPr>
          <a:xfrm>
            <a:off x="8166735" y="5649595"/>
            <a:ext cx="1163955" cy="403860"/>
          </a:xfrm>
          <a:prstGeom prst="rect">
            <a:avLst/>
          </a:prstGeom>
        </p:spPr>
      </p:pic>
      <p:pic>
        <p:nvPicPr>
          <p:cNvPr id="2" name="Imagen 1" descr="btn_siguiente"/>
          <p:cNvPicPr>
            <a:picLocks noChangeAspect="1"/>
          </p:cNvPicPr>
          <p:nvPr/>
        </p:nvPicPr>
        <p:blipFill>
          <a:blip r:embed="rId5"/>
          <a:stretch>
            <a:fillRect/>
          </a:stretch>
        </p:blipFill>
        <p:spPr>
          <a:xfrm>
            <a:off x="9512935" y="5639435"/>
            <a:ext cx="1221740" cy="414020"/>
          </a:xfrm>
          <a:prstGeom prst="rect">
            <a:avLst/>
          </a:prstGeom>
        </p:spPr>
      </p:pic>
      <p:pic>
        <p:nvPicPr>
          <p:cNvPr id="42"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639644"/>
            <a:ext cx="585665" cy="58566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 de texto 12"/>
          <p:cNvSpPr txBox="1"/>
          <p:nvPr/>
        </p:nvSpPr>
        <p:spPr>
          <a:xfrm>
            <a:off x="363220" y="6996430"/>
            <a:ext cx="111658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a:t>
            </a:r>
            <a:r>
              <a:rPr lang="es-ES" altLang="en-US" sz="1400" b="1">
                <a:latin typeface="Open Sans" panose="020B0606030504020204" pitchFamily="34" charset="0"/>
                <a:cs typeface="Open Sans" panose="020B0606030504020204" pitchFamily="34" charset="0"/>
              </a:rPr>
              <a:t> Sociedad de Ingenieros de Iluminación de Norteamérica </a:t>
            </a:r>
            <a:r>
              <a:rPr lang="es-ES" altLang="en-US" sz="1400">
                <a:latin typeface="Open Sans" panose="020B0606030504020204" pitchFamily="34" charset="0"/>
                <a:cs typeface="Open Sans" panose="020B0606030504020204" pitchFamily="34" charset="0"/>
              </a:rPr>
              <a:t>- </a:t>
            </a:r>
            <a:r>
              <a:rPr lang="es-ES" altLang="en-US" sz="1400" b="1">
                <a:latin typeface="Open Sans" panose="020B0606030504020204" pitchFamily="34" charset="0"/>
                <a:cs typeface="Open Sans" panose="020B0606030504020204" pitchFamily="34" charset="0"/>
              </a:rPr>
              <a:t>IESNA</a:t>
            </a:r>
            <a:r>
              <a:rPr lang="es-ES" altLang="en-US" sz="1400">
                <a:latin typeface="Open Sans" panose="020B0606030504020204" pitchFamily="34" charset="0"/>
                <a:cs typeface="Open Sans" panose="020B0606030504020204" pitchFamily="34" charset="0"/>
              </a:rPr>
              <a:t>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4" name="Rectángulo redondeado 13"/>
          <p:cNvSpPr/>
          <p:nvPr/>
        </p:nvSpPr>
        <p:spPr>
          <a:xfrm>
            <a:off x="5052060" y="1575435"/>
            <a:ext cx="6477000" cy="143065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605155" y="1056005"/>
            <a:ext cx="626681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9: </a:t>
            </a:r>
            <a:r>
              <a:rPr sz="1600" b="1">
                <a:solidFill>
                  <a:srgbClr val="2C538E"/>
                </a:solidFill>
                <a:latin typeface="Open Sans" panose="020B0606030504020204" pitchFamily="34" charset="0"/>
                <a:cs typeface="Open Sans" panose="020B0606030504020204" pitchFamily="34" charset="0"/>
              </a:rPr>
              <a:t> Coeficiente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Depreciación o Conservación</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5165090" y="1710055"/>
            <a:ext cx="464820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“Es la relación de la iluminancia promedio en el plano de trabajo después de un periodo determinado de uso de una instalación, y la iluminancia promedio obtenida al empezar a funcionar la misma como nueva”. </a:t>
            </a:r>
            <a:endParaRPr lang="es-ES" altLang="en-US" sz="1400">
              <a:latin typeface="Open Sans" panose="020B0606030504020204" pitchFamily="34" charset="0"/>
              <a:cs typeface="Open Sans" panose="020B0606030504020204" pitchFamily="34" charset="0"/>
              <a:sym typeface="+mn-ea"/>
            </a:endParaRPr>
          </a:p>
        </p:txBody>
      </p:sp>
      <p:sp>
        <p:nvSpPr>
          <p:cNvPr id="4" name="Cuadro de texto 3"/>
          <p:cNvSpPr txBox="1"/>
          <p:nvPr/>
        </p:nvSpPr>
        <p:spPr>
          <a:xfrm>
            <a:off x="527685" y="1699260"/>
            <a:ext cx="4524375"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También llamado factor de mantenimiento, está relacionado con el grado de suciedad ambiental y de la frecuencia de la limpieza del local, de acuerdo con el Reglamento Técnico de Instalaciones Eléctricas- </a:t>
            </a:r>
            <a:r>
              <a:rPr lang="es-ES" altLang="en-US" sz="1400" i="1">
                <a:latin typeface="Open Sans" panose="020B0606030504020204" pitchFamily="34" charset="0"/>
                <a:cs typeface="Open Sans" panose="020B0606030504020204" pitchFamily="34" charset="0"/>
                <a:sym typeface="+mn-ea"/>
              </a:rPr>
              <a:t>RETIE sección 430.5.1</a:t>
            </a:r>
            <a:r>
              <a:rPr lang="es-ES" altLang="en-US" sz="1400">
                <a:latin typeface="Open Sans" panose="020B0606030504020204" pitchFamily="34" charset="0"/>
                <a:cs typeface="Open Sans" panose="020B0606030504020204" pitchFamily="34" charset="0"/>
                <a:sym typeface="+mn-ea"/>
              </a:rPr>
              <a:t>: </a:t>
            </a:r>
            <a:endParaRPr lang="es-ES" altLang="en-US" sz="1400">
              <a:latin typeface="Open Sans" panose="020B0606030504020204" pitchFamily="34" charset="0"/>
              <a:cs typeface="Open Sans" panose="020B0606030504020204" pitchFamily="34" charset="0"/>
              <a:sym typeface="+mn-ea"/>
            </a:endParaRPr>
          </a:p>
        </p:txBody>
      </p:sp>
      <p:sp>
        <p:nvSpPr>
          <p:cNvPr id="20" name="Rectángulo redondeado 19"/>
          <p:cNvSpPr/>
          <p:nvPr/>
        </p:nvSpPr>
        <p:spPr>
          <a:xfrm>
            <a:off x="2320290" y="7586345"/>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3081655" y="7736205"/>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8" name="Imagen 17" descr="innovation"/>
          <p:cNvPicPr>
            <a:picLocks noChangeAspect="1"/>
          </p:cNvPicPr>
          <p:nvPr/>
        </p:nvPicPr>
        <p:blipFill>
          <a:blip r:embed="rId1">
            <a:grayscl/>
          </a:blip>
          <a:stretch>
            <a:fillRect/>
          </a:stretch>
        </p:blipFill>
        <p:spPr>
          <a:xfrm>
            <a:off x="2421890" y="7691755"/>
            <a:ext cx="722630" cy="722630"/>
          </a:xfrm>
          <a:prstGeom prst="rect">
            <a:avLst/>
          </a:prstGeom>
        </p:spPr>
      </p:pic>
      <p:sp>
        <p:nvSpPr>
          <p:cNvPr id="17" name="Rectángulo redondeado 16"/>
          <p:cNvSpPr/>
          <p:nvPr/>
        </p:nvSpPr>
        <p:spPr>
          <a:xfrm>
            <a:off x="6600190" y="7586980"/>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Cuadro de texto 11"/>
          <p:cNvSpPr txBox="1"/>
          <p:nvPr/>
        </p:nvSpPr>
        <p:spPr>
          <a:xfrm>
            <a:off x="7322820" y="7729855"/>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6" name="Imagen 15" descr="innovation"/>
          <p:cNvPicPr>
            <a:picLocks noChangeAspect="1"/>
          </p:cNvPicPr>
          <p:nvPr/>
        </p:nvPicPr>
        <p:blipFill>
          <a:blip r:embed="rId1">
            <a:grayscl/>
          </a:blip>
          <a:stretch>
            <a:fillRect/>
          </a:stretch>
        </p:blipFill>
        <p:spPr>
          <a:xfrm>
            <a:off x="6600190" y="7691755"/>
            <a:ext cx="722630" cy="722630"/>
          </a:xfrm>
          <a:prstGeom prst="rect">
            <a:avLst/>
          </a:prstGeom>
        </p:spPr>
      </p:pic>
      <p:pic>
        <p:nvPicPr>
          <p:cNvPr id="27"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86871" y="8249494"/>
            <a:ext cx="585665" cy="585665"/>
          </a:xfrm>
          <a:prstGeom prst="rect">
            <a:avLst/>
          </a:prstGeom>
        </p:spPr>
      </p:pic>
      <p:sp>
        <p:nvSpPr>
          <p:cNvPr id="30" name="Cuadro de texto 29"/>
          <p:cNvSpPr txBox="1"/>
          <p:nvPr/>
        </p:nvSpPr>
        <p:spPr>
          <a:xfrm>
            <a:off x="2992120" y="9149080"/>
            <a:ext cx="2762885" cy="306705"/>
          </a:xfrm>
          <a:prstGeom prst="rect">
            <a:avLst/>
          </a:prstGeom>
          <a:noFill/>
        </p:spPr>
        <p:txBody>
          <a:bodyPr wrap="square" rtlCol="0">
            <a:spAutoFit/>
          </a:bodyPr>
          <a:p>
            <a:pPr algn="ctr"/>
            <a:r>
              <a:rPr lang="es-ES" altLang="en-US" sz="1400">
                <a:solidFill>
                  <a:srgbClr val="FF0000"/>
                </a:solidFill>
                <a:latin typeface="Open Sans" panose="020B0606030504020204" pitchFamily="34" charset="0"/>
                <a:cs typeface="Open Sans" panose="020B0606030504020204" pitchFamily="34" charset="0"/>
              </a:rPr>
              <a:t>Este se encuentra dado por:</a:t>
            </a:r>
            <a:endParaRPr lang="es-ES" altLang="en-US" sz="1400">
              <a:solidFill>
                <a:srgbClr val="FF0000"/>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5854700" y="9133840"/>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8" name="Imagen 7" descr="ley"/>
          <p:cNvPicPr>
            <a:picLocks noChangeAspect="1"/>
          </p:cNvPicPr>
          <p:nvPr/>
        </p:nvPicPr>
        <p:blipFill>
          <a:blip r:embed="rId4"/>
          <a:stretch>
            <a:fillRect/>
          </a:stretch>
        </p:blipFill>
        <p:spPr>
          <a:xfrm>
            <a:off x="9645015" y="1370330"/>
            <a:ext cx="1993265" cy="1762125"/>
          </a:xfrm>
          <a:prstGeom prst="rect">
            <a:avLst/>
          </a:prstGeom>
        </p:spPr>
      </p:pic>
      <p:sp>
        <p:nvSpPr>
          <p:cNvPr id="9" name="Cuadro de texto 8"/>
          <p:cNvSpPr txBox="1"/>
          <p:nvPr/>
        </p:nvSpPr>
        <p:spPr>
          <a:xfrm>
            <a:off x="527685" y="3205480"/>
            <a:ext cx="112420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 Sociedad de Ingenieros de Iluminación de Norteamérica - IESNA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2117090" y="5475605"/>
            <a:ext cx="451294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 anterior se da la siguiente formula:</a:t>
            </a:r>
            <a:endParaRPr lang="es-ES" altLang="en-US"/>
          </a:p>
        </p:txBody>
      </p:sp>
      <p:sp>
        <p:nvSpPr>
          <p:cNvPr id="28" name="Rectángulo redondeado 27"/>
          <p:cNvSpPr/>
          <p:nvPr/>
        </p:nvSpPr>
        <p:spPr>
          <a:xfrm>
            <a:off x="2682240" y="4141470"/>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Cuadro de texto 28"/>
          <p:cNvSpPr txBox="1"/>
          <p:nvPr/>
        </p:nvSpPr>
        <p:spPr>
          <a:xfrm>
            <a:off x="3390265" y="4291330"/>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5" name="Imagen 14" descr="innovation"/>
          <p:cNvPicPr>
            <a:picLocks noChangeAspect="1"/>
          </p:cNvPicPr>
          <p:nvPr/>
        </p:nvPicPr>
        <p:blipFill>
          <a:blip r:embed="rId1">
            <a:grayscl/>
          </a:blip>
          <a:stretch>
            <a:fillRect/>
          </a:stretch>
        </p:blipFill>
        <p:spPr>
          <a:xfrm>
            <a:off x="2720975" y="4284980"/>
            <a:ext cx="722630" cy="722630"/>
          </a:xfrm>
          <a:prstGeom prst="rect">
            <a:avLst/>
          </a:prstGeom>
        </p:spPr>
      </p:pic>
      <p:sp>
        <p:nvSpPr>
          <p:cNvPr id="19" name="Rectángulo redondeado 18"/>
          <p:cNvSpPr/>
          <p:nvPr/>
        </p:nvSpPr>
        <p:spPr>
          <a:xfrm>
            <a:off x="6962140" y="4142105"/>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Cuadro de texto 31"/>
          <p:cNvSpPr txBox="1"/>
          <p:nvPr/>
        </p:nvSpPr>
        <p:spPr>
          <a:xfrm>
            <a:off x="7631430" y="4284980"/>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33" name="Imagen 32" descr="innovation"/>
          <p:cNvPicPr>
            <a:picLocks noChangeAspect="1"/>
          </p:cNvPicPr>
          <p:nvPr/>
        </p:nvPicPr>
        <p:blipFill>
          <a:blip r:embed="rId1">
            <a:grayscl/>
          </a:blip>
          <a:stretch>
            <a:fillRect/>
          </a:stretch>
        </p:blipFill>
        <p:spPr>
          <a:xfrm>
            <a:off x="7002145" y="4246880"/>
            <a:ext cx="722630" cy="722630"/>
          </a:xfrm>
          <a:prstGeom prst="rect">
            <a:avLst/>
          </a:prstGeom>
        </p:spPr>
      </p:pic>
      <p:pic>
        <p:nvPicPr>
          <p:cNvPr id="34"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748821" y="4804619"/>
            <a:ext cx="585665" cy="585665"/>
          </a:xfrm>
          <a:prstGeom prst="rect">
            <a:avLst/>
          </a:prstGeom>
        </p:spPr>
      </p:pic>
      <p:sp>
        <p:nvSpPr>
          <p:cNvPr id="36" name="Cuadro de texto 35"/>
          <p:cNvSpPr txBox="1"/>
          <p:nvPr/>
        </p:nvSpPr>
        <p:spPr>
          <a:xfrm>
            <a:off x="6216650" y="5475605"/>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 de texto 12"/>
          <p:cNvSpPr txBox="1"/>
          <p:nvPr/>
        </p:nvSpPr>
        <p:spPr>
          <a:xfrm>
            <a:off x="363220" y="6996430"/>
            <a:ext cx="111658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a:t>
            </a:r>
            <a:r>
              <a:rPr lang="es-ES" altLang="en-US" sz="1400" b="1">
                <a:latin typeface="Open Sans" panose="020B0606030504020204" pitchFamily="34" charset="0"/>
                <a:cs typeface="Open Sans" panose="020B0606030504020204" pitchFamily="34" charset="0"/>
              </a:rPr>
              <a:t> Sociedad de Ingenieros de Iluminación de Norteamérica </a:t>
            </a:r>
            <a:r>
              <a:rPr lang="es-ES" altLang="en-US" sz="1400">
                <a:latin typeface="Open Sans" panose="020B0606030504020204" pitchFamily="34" charset="0"/>
                <a:cs typeface="Open Sans" panose="020B0606030504020204" pitchFamily="34" charset="0"/>
              </a:rPr>
              <a:t>- </a:t>
            </a:r>
            <a:r>
              <a:rPr lang="es-ES" altLang="en-US" sz="1400" b="1">
                <a:latin typeface="Open Sans" panose="020B0606030504020204" pitchFamily="34" charset="0"/>
                <a:cs typeface="Open Sans" panose="020B0606030504020204" pitchFamily="34" charset="0"/>
              </a:rPr>
              <a:t>IESNA</a:t>
            </a:r>
            <a:r>
              <a:rPr lang="es-ES" altLang="en-US" sz="1400">
                <a:latin typeface="Open Sans" panose="020B0606030504020204" pitchFamily="34" charset="0"/>
                <a:cs typeface="Open Sans" panose="020B0606030504020204" pitchFamily="34" charset="0"/>
              </a:rPr>
              <a:t>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4" name="Rectángulo redondeado 13"/>
          <p:cNvSpPr/>
          <p:nvPr/>
        </p:nvSpPr>
        <p:spPr>
          <a:xfrm>
            <a:off x="5052060" y="1575435"/>
            <a:ext cx="6477000" cy="143065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605155" y="1056005"/>
            <a:ext cx="626681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9: </a:t>
            </a:r>
            <a:r>
              <a:rPr sz="1600" b="1">
                <a:solidFill>
                  <a:srgbClr val="2C538E"/>
                </a:solidFill>
                <a:latin typeface="Open Sans" panose="020B0606030504020204" pitchFamily="34" charset="0"/>
                <a:cs typeface="Open Sans" panose="020B0606030504020204" pitchFamily="34" charset="0"/>
              </a:rPr>
              <a:t> Coeficiente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Depreciación o Conservación</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5165090" y="1710055"/>
            <a:ext cx="464820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“Es la relación de la iluminancia promedio en el plano de trabajo después de un periodo determinado de uso de una instalación, y la iluminancia promedio obtenida al empezar a funcionar la misma como nueva”. </a:t>
            </a:r>
            <a:endParaRPr lang="es-ES" altLang="en-US" sz="1400">
              <a:latin typeface="Open Sans" panose="020B0606030504020204" pitchFamily="34" charset="0"/>
              <a:cs typeface="Open Sans" panose="020B0606030504020204" pitchFamily="34" charset="0"/>
              <a:sym typeface="+mn-ea"/>
            </a:endParaRPr>
          </a:p>
        </p:txBody>
      </p:sp>
      <p:sp>
        <p:nvSpPr>
          <p:cNvPr id="4" name="Cuadro de texto 3"/>
          <p:cNvSpPr txBox="1"/>
          <p:nvPr/>
        </p:nvSpPr>
        <p:spPr>
          <a:xfrm>
            <a:off x="527685" y="1699260"/>
            <a:ext cx="4524375"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También llamado factor de mantenimiento, está relacionado con el grado de suciedad ambiental y de la frecuencia de la limpieza del local, de acuerdo con el Reglamento Técnico de Instalaciones Eléctricas- </a:t>
            </a:r>
            <a:r>
              <a:rPr lang="es-ES" altLang="en-US" sz="1400" i="1">
                <a:latin typeface="Open Sans" panose="020B0606030504020204" pitchFamily="34" charset="0"/>
                <a:cs typeface="Open Sans" panose="020B0606030504020204" pitchFamily="34" charset="0"/>
                <a:sym typeface="+mn-ea"/>
              </a:rPr>
              <a:t>RETIE sección 430.5.1</a:t>
            </a:r>
            <a:r>
              <a:rPr lang="es-ES" altLang="en-US" sz="1400">
                <a:latin typeface="Open Sans" panose="020B0606030504020204" pitchFamily="34" charset="0"/>
                <a:cs typeface="Open Sans" panose="020B0606030504020204" pitchFamily="34" charset="0"/>
                <a:sym typeface="+mn-ea"/>
              </a:rPr>
              <a:t>: </a:t>
            </a:r>
            <a:endParaRPr lang="es-ES" altLang="en-US" sz="1400">
              <a:latin typeface="Open Sans" panose="020B0606030504020204" pitchFamily="34" charset="0"/>
              <a:cs typeface="Open Sans" panose="020B0606030504020204" pitchFamily="34" charset="0"/>
              <a:sym typeface="+mn-ea"/>
            </a:endParaRPr>
          </a:p>
        </p:txBody>
      </p:sp>
      <p:sp>
        <p:nvSpPr>
          <p:cNvPr id="20" name="Rectángulo redondeado 19"/>
          <p:cNvSpPr/>
          <p:nvPr/>
        </p:nvSpPr>
        <p:spPr>
          <a:xfrm>
            <a:off x="2320290" y="7586345"/>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3081655" y="7736205"/>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8" name="Imagen 17" descr="innovation"/>
          <p:cNvPicPr>
            <a:picLocks noChangeAspect="1"/>
          </p:cNvPicPr>
          <p:nvPr/>
        </p:nvPicPr>
        <p:blipFill>
          <a:blip r:embed="rId1">
            <a:grayscl/>
          </a:blip>
          <a:stretch>
            <a:fillRect/>
          </a:stretch>
        </p:blipFill>
        <p:spPr>
          <a:xfrm>
            <a:off x="2421890" y="7691755"/>
            <a:ext cx="722630" cy="722630"/>
          </a:xfrm>
          <a:prstGeom prst="rect">
            <a:avLst/>
          </a:prstGeom>
        </p:spPr>
      </p:pic>
      <p:sp>
        <p:nvSpPr>
          <p:cNvPr id="17" name="Rectángulo redondeado 16"/>
          <p:cNvSpPr/>
          <p:nvPr/>
        </p:nvSpPr>
        <p:spPr>
          <a:xfrm>
            <a:off x="6600190" y="7586980"/>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Cuadro de texto 11"/>
          <p:cNvSpPr txBox="1"/>
          <p:nvPr/>
        </p:nvSpPr>
        <p:spPr>
          <a:xfrm>
            <a:off x="7322820" y="7729855"/>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6" name="Imagen 15" descr="innovation"/>
          <p:cNvPicPr>
            <a:picLocks noChangeAspect="1"/>
          </p:cNvPicPr>
          <p:nvPr/>
        </p:nvPicPr>
        <p:blipFill>
          <a:blip r:embed="rId1">
            <a:grayscl/>
          </a:blip>
          <a:stretch>
            <a:fillRect/>
          </a:stretch>
        </p:blipFill>
        <p:spPr>
          <a:xfrm>
            <a:off x="6600190" y="7691755"/>
            <a:ext cx="722630" cy="722630"/>
          </a:xfrm>
          <a:prstGeom prst="rect">
            <a:avLst/>
          </a:prstGeom>
        </p:spPr>
      </p:pic>
      <p:pic>
        <p:nvPicPr>
          <p:cNvPr id="27"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86871" y="8249494"/>
            <a:ext cx="585665" cy="585665"/>
          </a:xfrm>
          <a:prstGeom prst="rect">
            <a:avLst/>
          </a:prstGeom>
        </p:spPr>
      </p:pic>
      <p:sp>
        <p:nvSpPr>
          <p:cNvPr id="30" name="Cuadro de texto 29"/>
          <p:cNvSpPr txBox="1"/>
          <p:nvPr/>
        </p:nvSpPr>
        <p:spPr>
          <a:xfrm>
            <a:off x="2992120" y="9149080"/>
            <a:ext cx="2762885" cy="306705"/>
          </a:xfrm>
          <a:prstGeom prst="rect">
            <a:avLst/>
          </a:prstGeom>
          <a:noFill/>
        </p:spPr>
        <p:txBody>
          <a:bodyPr wrap="square" rtlCol="0">
            <a:spAutoFit/>
          </a:bodyPr>
          <a:p>
            <a:pPr algn="ctr"/>
            <a:r>
              <a:rPr lang="es-ES" altLang="en-US" sz="1400">
                <a:solidFill>
                  <a:srgbClr val="FF0000"/>
                </a:solidFill>
                <a:latin typeface="Open Sans" panose="020B0606030504020204" pitchFamily="34" charset="0"/>
                <a:cs typeface="Open Sans" panose="020B0606030504020204" pitchFamily="34" charset="0"/>
              </a:rPr>
              <a:t>Este se encuentra dado por:</a:t>
            </a:r>
            <a:endParaRPr lang="es-ES" altLang="en-US" sz="1400">
              <a:solidFill>
                <a:srgbClr val="FF0000"/>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5854700" y="9133840"/>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8" name="Imagen 7" descr="ley"/>
          <p:cNvPicPr>
            <a:picLocks noChangeAspect="1"/>
          </p:cNvPicPr>
          <p:nvPr/>
        </p:nvPicPr>
        <p:blipFill>
          <a:blip r:embed="rId4"/>
          <a:stretch>
            <a:fillRect/>
          </a:stretch>
        </p:blipFill>
        <p:spPr>
          <a:xfrm>
            <a:off x="9645015" y="1370330"/>
            <a:ext cx="1993265" cy="1762125"/>
          </a:xfrm>
          <a:prstGeom prst="rect">
            <a:avLst/>
          </a:prstGeom>
        </p:spPr>
      </p:pic>
      <p:sp>
        <p:nvSpPr>
          <p:cNvPr id="9" name="Cuadro de texto 8"/>
          <p:cNvSpPr txBox="1"/>
          <p:nvPr/>
        </p:nvSpPr>
        <p:spPr>
          <a:xfrm>
            <a:off x="527685" y="3205480"/>
            <a:ext cx="112420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 Sociedad de Ingenieros de Iluminación de Norteamérica - IESNA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2117090" y="5475605"/>
            <a:ext cx="451294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 anterior se da la siguiente formula:</a:t>
            </a:r>
            <a:endParaRPr lang="es-ES" altLang="en-US"/>
          </a:p>
        </p:txBody>
      </p:sp>
      <p:sp>
        <p:nvSpPr>
          <p:cNvPr id="28" name="Rectángulo redondeado 27"/>
          <p:cNvSpPr/>
          <p:nvPr/>
        </p:nvSpPr>
        <p:spPr>
          <a:xfrm>
            <a:off x="2682240" y="4141470"/>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Cuadro de texto 28"/>
          <p:cNvSpPr txBox="1"/>
          <p:nvPr/>
        </p:nvSpPr>
        <p:spPr>
          <a:xfrm>
            <a:off x="3390265" y="4291330"/>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5" name="Imagen 14" descr="innovation"/>
          <p:cNvPicPr>
            <a:picLocks noChangeAspect="1"/>
          </p:cNvPicPr>
          <p:nvPr/>
        </p:nvPicPr>
        <p:blipFill>
          <a:blip r:embed="rId1">
            <a:grayscl/>
          </a:blip>
          <a:stretch>
            <a:fillRect/>
          </a:stretch>
        </p:blipFill>
        <p:spPr>
          <a:xfrm>
            <a:off x="2720975" y="4284980"/>
            <a:ext cx="722630" cy="722630"/>
          </a:xfrm>
          <a:prstGeom prst="rect">
            <a:avLst/>
          </a:prstGeom>
        </p:spPr>
      </p:pic>
      <p:sp>
        <p:nvSpPr>
          <p:cNvPr id="19" name="Rectángulo redondeado 18"/>
          <p:cNvSpPr/>
          <p:nvPr/>
        </p:nvSpPr>
        <p:spPr>
          <a:xfrm>
            <a:off x="6962140" y="4142105"/>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Cuadro de texto 31"/>
          <p:cNvSpPr txBox="1"/>
          <p:nvPr/>
        </p:nvSpPr>
        <p:spPr>
          <a:xfrm>
            <a:off x="7631430" y="4284980"/>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33" name="Imagen 32" descr="innovation"/>
          <p:cNvPicPr>
            <a:picLocks noChangeAspect="1"/>
          </p:cNvPicPr>
          <p:nvPr/>
        </p:nvPicPr>
        <p:blipFill>
          <a:blip r:embed="rId1">
            <a:grayscl/>
          </a:blip>
          <a:stretch>
            <a:fillRect/>
          </a:stretch>
        </p:blipFill>
        <p:spPr>
          <a:xfrm>
            <a:off x="7002145" y="4246880"/>
            <a:ext cx="722630" cy="722630"/>
          </a:xfrm>
          <a:prstGeom prst="rect">
            <a:avLst/>
          </a:prstGeom>
        </p:spPr>
      </p:pic>
      <p:pic>
        <p:nvPicPr>
          <p:cNvPr id="34"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748821" y="4804619"/>
            <a:ext cx="585665" cy="585665"/>
          </a:xfrm>
          <a:prstGeom prst="rect">
            <a:avLst/>
          </a:prstGeom>
        </p:spPr>
      </p:pic>
      <p:sp>
        <p:nvSpPr>
          <p:cNvPr id="36" name="Cuadro de texto 35"/>
          <p:cNvSpPr txBox="1"/>
          <p:nvPr/>
        </p:nvSpPr>
        <p:spPr>
          <a:xfrm>
            <a:off x="6216650" y="5475605"/>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sp>
        <p:nvSpPr>
          <p:cNvPr id="5" name="Rectángulo 4"/>
          <p:cNvSpPr/>
          <p:nvPr/>
        </p:nvSpPr>
        <p:spPr>
          <a:xfrm>
            <a:off x="10160" y="-8890"/>
            <a:ext cx="12202795" cy="685038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5" name="Grupo 34"/>
          <p:cNvGrpSpPr/>
          <p:nvPr/>
        </p:nvGrpSpPr>
        <p:grpSpPr>
          <a:xfrm>
            <a:off x="1734820" y="1393190"/>
            <a:ext cx="6320790" cy="2448560"/>
            <a:chOff x="2732" y="2194"/>
            <a:chExt cx="9954" cy="3856"/>
          </a:xfrm>
        </p:grpSpPr>
        <p:grpSp>
          <p:nvGrpSpPr>
            <p:cNvPr id="21" name="Grupo 20"/>
            <p:cNvGrpSpPr/>
            <p:nvPr/>
          </p:nvGrpSpPr>
          <p:grpSpPr>
            <a:xfrm>
              <a:off x="2732" y="2194"/>
              <a:ext cx="9955" cy="3857"/>
              <a:chOff x="2850" y="2033"/>
              <a:chExt cx="9956" cy="3857"/>
            </a:xfrm>
          </p:grpSpPr>
          <p:grpSp>
            <p:nvGrpSpPr>
              <p:cNvPr id="22" name="Grupo 21"/>
              <p:cNvGrpSpPr/>
              <p:nvPr/>
            </p:nvGrpSpPr>
            <p:grpSpPr>
              <a:xfrm rot="0">
                <a:off x="2850" y="2033"/>
                <a:ext cx="9956" cy="3857"/>
                <a:chOff x="74" y="3340"/>
                <a:chExt cx="7026" cy="10455"/>
              </a:xfrm>
            </p:grpSpPr>
            <p:sp>
              <p:nvSpPr>
                <p:cNvPr id="24" name="Rectángulo redondeado 23"/>
                <p:cNvSpPr/>
                <p:nvPr/>
              </p:nvSpPr>
              <p:spPr>
                <a:xfrm>
                  <a:off x="74" y="3340"/>
                  <a:ext cx="7026" cy="10455"/>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25" name="Óvalo 24"/>
                <p:cNvSpPr/>
                <p:nvPr/>
              </p:nvSpPr>
              <p:spPr>
                <a:xfrm>
                  <a:off x="6567" y="3697"/>
                  <a:ext cx="263" cy="10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6" name="Cuadro de texto 5"/>
              <p:cNvSpPr txBox="1"/>
              <p:nvPr/>
            </p:nvSpPr>
            <p:spPr>
              <a:xfrm>
                <a:off x="4403" y="2713"/>
                <a:ext cx="7881" cy="2519"/>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1. Efectos ambientales, como condiciones atmosféricas (temperatura, humedad).</a:t>
                </a:r>
                <a:endParaRPr lang="es-CO" altLang="es-ES" sz="1400">
                  <a:latin typeface="Open Sans" panose="020B0606030504020204" pitchFamily="34" charset="0"/>
                  <a:cs typeface="Open Sans" panose="020B0606030504020204" pitchFamily="34" charset="0"/>
                </a:endParaRPr>
              </a:p>
              <a:p>
                <a:r>
                  <a:rPr lang="es-CO" altLang="es-ES" sz="1400">
                    <a:latin typeface="Open Sans" panose="020B0606030504020204" pitchFamily="34" charset="0"/>
                    <a:cs typeface="Open Sans" panose="020B0606030504020204" pitchFamily="34" charset="0"/>
                  </a:rPr>
                  <a:t>2. Variaciones abruptas de tensión.</a:t>
                </a:r>
                <a:endParaRPr lang="es-CO" altLang="es-ES" sz="1400">
                  <a:latin typeface="Open Sans" panose="020B0606030504020204" pitchFamily="34" charset="0"/>
                  <a:cs typeface="Open Sans" panose="020B0606030504020204" pitchFamily="34" charset="0"/>
                </a:endParaRPr>
              </a:p>
              <a:p>
                <a:r>
                  <a:rPr lang="es-CO" altLang="es-ES" sz="1400">
                    <a:latin typeface="Open Sans" panose="020B0606030504020204" pitchFamily="34" charset="0"/>
                    <a:cs typeface="Open Sans" panose="020B0606030504020204" pitchFamily="34" charset="0"/>
                  </a:rPr>
                  <a:t>3. Depreciación de la luminaria debido al envejecimiento y a la degradación de sus materiales.</a:t>
                </a:r>
                <a:endParaRPr lang="es-CO" altLang="es-ES" sz="1400">
                  <a:latin typeface="Open Sans" panose="020B0606030504020204" pitchFamily="34" charset="0"/>
                  <a:cs typeface="Open Sans" panose="020B0606030504020204" pitchFamily="34" charset="0"/>
                </a:endParaRPr>
              </a:p>
              <a:p>
                <a:r>
                  <a:rPr lang="es-CO" altLang="es-ES" sz="1400">
                    <a:latin typeface="Open Sans" panose="020B0606030504020204" pitchFamily="34" charset="0"/>
                    <a:cs typeface="Open Sans" panose="020B0606030504020204" pitchFamily="34" charset="0"/>
                  </a:rPr>
                  <a:t>4. Variación de las caracracterísticas de reflexión de la calzada (FR).</a:t>
                </a:r>
                <a:endParaRPr lang="es-CO" altLang="es-ES" sz="1400">
                  <a:latin typeface="Open Sans" panose="020B0606030504020204" pitchFamily="34" charset="0"/>
                  <a:cs typeface="Open Sans" panose="020B0606030504020204" pitchFamily="34" charset="0"/>
                </a:endParaRPr>
              </a:p>
            </p:txBody>
          </p:sp>
        </p:grpSp>
        <p:pic>
          <p:nvPicPr>
            <p:cNvPr id="26" name="Imagen 25" descr="cable_dañado"/>
            <p:cNvPicPr>
              <a:picLocks noChangeAspect="1"/>
            </p:cNvPicPr>
            <p:nvPr/>
          </p:nvPicPr>
          <p:blipFill>
            <a:blip r:embed="rId5"/>
            <a:stretch>
              <a:fillRect/>
            </a:stretch>
          </p:blipFill>
          <p:spPr>
            <a:xfrm>
              <a:off x="2732" y="2194"/>
              <a:ext cx="1748" cy="3857"/>
            </a:xfrm>
            <a:prstGeom prst="rect">
              <a:avLst/>
            </a:prstGeom>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 de texto 12"/>
          <p:cNvSpPr txBox="1"/>
          <p:nvPr/>
        </p:nvSpPr>
        <p:spPr>
          <a:xfrm>
            <a:off x="363220" y="6996430"/>
            <a:ext cx="111658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a:t>
            </a:r>
            <a:r>
              <a:rPr lang="es-ES" altLang="en-US" sz="1400" b="1">
                <a:latin typeface="Open Sans" panose="020B0606030504020204" pitchFamily="34" charset="0"/>
                <a:cs typeface="Open Sans" panose="020B0606030504020204" pitchFamily="34" charset="0"/>
              </a:rPr>
              <a:t> Sociedad de Ingenieros de Iluminación de Norteamérica </a:t>
            </a:r>
            <a:r>
              <a:rPr lang="es-ES" altLang="en-US" sz="1400">
                <a:latin typeface="Open Sans" panose="020B0606030504020204" pitchFamily="34" charset="0"/>
                <a:cs typeface="Open Sans" panose="020B0606030504020204" pitchFamily="34" charset="0"/>
              </a:rPr>
              <a:t>- </a:t>
            </a:r>
            <a:r>
              <a:rPr lang="es-ES" altLang="en-US" sz="1400" b="1">
                <a:latin typeface="Open Sans" panose="020B0606030504020204" pitchFamily="34" charset="0"/>
                <a:cs typeface="Open Sans" panose="020B0606030504020204" pitchFamily="34" charset="0"/>
              </a:rPr>
              <a:t>IESNA</a:t>
            </a:r>
            <a:r>
              <a:rPr lang="es-ES" altLang="en-US" sz="1400">
                <a:latin typeface="Open Sans" panose="020B0606030504020204" pitchFamily="34" charset="0"/>
                <a:cs typeface="Open Sans" panose="020B0606030504020204" pitchFamily="34" charset="0"/>
              </a:rPr>
              <a:t>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4" name="Rectángulo redondeado 13"/>
          <p:cNvSpPr/>
          <p:nvPr/>
        </p:nvSpPr>
        <p:spPr>
          <a:xfrm>
            <a:off x="5052060" y="1575435"/>
            <a:ext cx="6477000" cy="143065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605155" y="1056005"/>
            <a:ext cx="626681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9: </a:t>
            </a:r>
            <a:r>
              <a:rPr sz="1600" b="1">
                <a:solidFill>
                  <a:srgbClr val="2C538E"/>
                </a:solidFill>
                <a:latin typeface="Open Sans" panose="020B0606030504020204" pitchFamily="34" charset="0"/>
                <a:cs typeface="Open Sans" panose="020B0606030504020204" pitchFamily="34" charset="0"/>
              </a:rPr>
              <a:t> Coeficiente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Depreciación o Conservación</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5165090" y="1710055"/>
            <a:ext cx="464820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“Es la relación de la iluminancia promedio en el plano de trabajo después de un periodo determinado de uso de una instalación, y la iluminancia promedio obtenida al empezar a funcionar la misma como nueva”. </a:t>
            </a:r>
            <a:endParaRPr lang="es-ES" altLang="en-US" sz="1400">
              <a:latin typeface="Open Sans" panose="020B0606030504020204" pitchFamily="34" charset="0"/>
              <a:cs typeface="Open Sans" panose="020B0606030504020204" pitchFamily="34" charset="0"/>
              <a:sym typeface="+mn-ea"/>
            </a:endParaRPr>
          </a:p>
        </p:txBody>
      </p:sp>
      <p:sp>
        <p:nvSpPr>
          <p:cNvPr id="4" name="Cuadro de texto 3"/>
          <p:cNvSpPr txBox="1"/>
          <p:nvPr/>
        </p:nvSpPr>
        <p:spPr>
          <a:xfrm>
            <a:off x="527685" y="1699260"/>
            <a:ext cx="4524375"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También llamado factor de mantenimiento, está relacionado con el grado de suciedad ambiental y de la frecuencia de la limpieza del local, de acuerdo con el Reglamento Técnico de Instalaciones Eléctricas- </a:t>
            </a:r>
            <a:r>
              <a:rPr lang="es-ES" altLang="en-US" sz="1400" i="1">
                <a:latin typeface="Open Sans" panose="020B0606030504020204" pitchFamily="34" charset="0"/>
                <a:cs typeface="Open Sans" panose="020B0606030504020204" pitchFamily="34" charset="0"/>
                <a:sym typeface="+mn-ea"/>
              </a:rPr>
              <a:t>RETIE sección 430.5.1</a:t>
            </a:r>
            <a:r>
              <a:rPr lang="es-ES" altLang="en-US" sz="1400">
                <a:latin typeface="Open Sans" panose="020B0606030504020204" pitchFamily="34" charset="0"/>
                <a:cs typeface="Open Sans" panose="020B0606030504020204" pitchFamily="34" charset="0"/>
                <a:sym typeface="+mn-ea"/>
              </a:rPr>
              <a:t>: </a:t>
            </a:r>
            <a:endParaRPr lang="es-ES" altLang="en-US" sz="1400">
              <a:latin typeface="Open Sans" panose="020B0606030504020204" pitchFamily="34" charset="0"/>
              <a:cs typeface="Open Sans" panose="020B0606030504020204" pitchFamily="34" charset="0"/>
              <a:sym typeface="+mn-ea"/>
            </a:endParaRPr>
          </a:p>
        </p:txBody>
      </p:sp>
      <p:sp>
        <p:nvSpPr>
          <p:cNvPr id="20" name="Rectángulo redondeado 19"/>
          <p:cNvSpPr/>
          <p:nvPr/>
        </p:nvSpPr>
        <p:spPr>
          <a:xfrm>
            <a:off x="2320290" y="7586345"/>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3081655" y="7736205"/>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8" name="Imagen 17" descr="innovation"/>
          <p:cNvPicPr>
            <a:picLocks noChangeAspect="1"/>
          </p:cNvPicPr>
          <p:nvPr/>
        </p:nvPicPr>
        <p:blipFill>
          <a:blip r:embed="rId1">
            <a:grayscl/>
          </a:blip>
          <a:stretch>
            <a:fillRect/>
          </a:stretch>
        </p:blipFill>
        <p:spPr>
          <a:xfrm>
            <a:off x="2421890" y="7691755"/>
            <a:ext cx="722630" cy="722630"/>
          </a:xfrm>
          <a:prstGeom prst="rect">
            <a:avLst/>
          </a:prstGeom>
        </p:spPr>
      </p:pic>
      <p:sp>
        <p:nvSpPr>
          <p:cNvPr id="17" name="Rectángulo redondeado 16"/>
          <p:cNvSpPr/>
          <p:nvPr/>
        </p:nvSpPr>
        <p:spPr>
          <a:xfrm>
            <a:off x="6600190" y="7586980"/>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Cuadro de texto 11"/>
          <p:cNvSpPr txBox="1"/>
          <p:nvPr/>
        </p:nvSpPr>
        <p:spPr>
          <a:xfrm>
            <a:off x="7322820" y="7729855"/>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6" name="Imagen 15" descr="innovation"/>
          <p:cNvPicPr>
            <a:picLocks noChangeAspect="1"/>
          </p:cNvPicPr>
          <p:nvPr/>
        </p:nvPicPr>
        <p:blipFill>
          <a:blip r:embed="rId1">
            <a:grayscl/>
          </a:blip>
          <a:stretch>
            <a:fillRect/>
          </a:stretch>
        </p:blipFill>
        <p:spPr>
          <a:xfrm>
            <a:off x="6600190" y="7691755"/>
            <a:ext cx="722630" cy="722630"/>
          </a:xfrm>
          <a:prstGeom prst="rect">
            <a:avLst/>
          </a:prstGeom>
        </p:spPr>
      </p:pic>
      <p:pic>
        <p:nvPicPr>
          <p:cNvPr id="27"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86871" y="8249494"/>
            <a:ext cx="585665" cy="585665"/>
          </a:xfrm>
          <a:prstGeom prst="rect">
            <a:avLst/>
          </a:prstGeom>
        </p:spPr>
      </p:pic>
      <p:sp>
        <p:nvSpPr>
          <p:cNvPr id="30" name="Cuadro de texto 29"/>
          <p:cNvSpPr txBox="1"/>
          <p:nvPr/>
        </p:nvSpPr>
        <p:spPr>
          <a:xfrm>
            <a:off x="2992120" y="9149080"/>
            <a:ext cx="2762885" cy="306705"/>
          </a:xfrm>
          <a:prstGeom prst="rect">
            <a:avLst/>
          </a:prstGeom>
          <a:noFill/>
        </p:spPr>
        <p:txBody>
          <a:bodyPr wrap="square" rtlCol="0">
            <a:spAutoFit/>
          </a:bodyPr>
          <a:p>
            <a:pPr algn="ctr"/>
            <a:r>
              <a:rPr lang="es-ES" altLang="en-US" sz="1400">
                <a:solidFill>
                  <a:srgbClr val="FF0000"/>
                </a:solidFill>
                <a:latin typeface="Open Sans" panose="020B0606030504020204" pitchFamily="34" charset="0"/>
                <a:cs typeface="Open Sans" panose="020B0606030504020204" pitchFamily="34" charset="0"/>
              </a:rPr>
              <a:t>Este se encuentra dado por:</a:t>
            </a:r>
            <a:endParaRPr lang="es-ES" altLang="en-US" sz="1400">
              <a:solidFill>
                <a:srgbClr val="FF0000"/>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5854700" y="9133840"/>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8" name="Imagen 7" descr="ley"/>
          <p:cNvPicPr>
            <a:picLocks noChangeAspect="1"/>
          </p:cNvPicPr>
          <p:nvPr/>
        </p:nvPicPr>
        <p:blipFill>
          <a:blip r:embed="rId4"/>
          <a:stretch>
            <a:fillRect/>
          </a:stretch>
        </p:blipFill>
        <p:spPr>
          <a:xfrm>
            <a:off x="9645015" y="1370330"/>
            <a:ext cx="1993265" cy="1762125"/>
          </a:xfrm>
          <a:prstGeom prst="rect">
            <a:avLst/>
          </a:prstGeom>
        </p:spPr>
      </p:pic>
      <p:sp>
        <p:nvSpPr>
          <p:cNvPr id="9" name="Cuadro de texto 8"/>
          <p:cNvSpPr txBox="1"/>
          <p:nvPr/>
        </p:nvSpPr>
        <p:spPr>
          <a:xfrm>
            <a:off x="527685" y="3205480"/>
            <a:ext cx="112420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 Sociedad de Ingenieros de Iluminación de Norteamérica - IESNA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2117090" y="5475605"/>
            <a:ext cx="451294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 anterior se da la siguiente formula:</a:t>
            </a:r>
            <a:endParaRPr lang="es-ES" altLang="en-US"/>
          </a:p>
        </p:txBody>
      </p:sp>
      <p:sp>
        <p:nvSpPr>
          <p:cNvPr id="28" name="Rectángulo redondeado 27"/>
          <p:cNvSpPr/>
          <p:nvPr/>
        </p:nvSpPr>
        <p:spPr>
          <a:xfrm>
            <a:off x="2682240" y="4141470"/>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Cuadro de texto 28"/>
          <p:cNvSpPr txBox="1"/>
          <p:nvPr/>
        </p:nvSpPr>
        <p:spPr>
          <a:xfrm>
            <a:off x="3390265" y="4291330"/>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5" name="Imagen 14" descr="innovation"/>
          <p:cNvPicPr>
            <a:picLocks noChangeAspect="1"/>
          </p:cNvPicPr>
          <p:nvPr/>
        </p:nvPicPr>
        <p:blipFill>
          <a:blip r:embed="rId1">
            <a:grayscl/>
          </a:blip>
          <a:stretch>
            <a:fillRect/>
          </a:stretch>
        </p:blipFill>
        <p:spPr>
          <a:xfrm>
            <a:off x="2720975" y="4284980"/>
            <a:ext cx="722630" cy="722630"/>
          </a:xfrm>
          <a:prstGeom prst="rect">
            <a:avLst/>
          </a:prstGeom>
        </p:spPr>
      </p:pic>
      <p:sp>
        <p:nvSpPr>
          <p:cNvPr id="19" name="Rectángulo redondeado 18"/>
          <p:cNvSpPr/>
          <p:nvPr/>
        </p:nvSpPr>
        <p:spPr>
          <a:xfrm>
            <a:off x="6962140" y="4142105"/>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Cuadro de texto 31"/>
          <p:cNvSpPr txBox="1"/>
          <p:nvPr/>
        </p:nvSpPr>
        <p:spPr>
          <a:xfrm>
            <a:off x="7631430" y="4284980"/>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33" name="Imagen 32" descr="innovation"/>
          <p:cNvPicPr>
            <a:picLocks noChangeAspect="1"/>
          </p:cNvPicPr>
          <p:nvPr/>
        </p:nvPicPr>
        <p:blipFill>
          <a:blip r:embed="rId1">
            <a:grayscl/>
          </a:blip>
          <a:stretch>
            <a:fillRect/>
          </a:stretch>
        </p:blipFill>
        <p:spPr>
          <a:xfrm>
            <a:off x="7002145" y="4246880"/>
            <a:ext cx="722630" cy="722630"/>
          </a:xfrm>
          <a:prstGeom prst="rect">
            <a:avLst/>
          </a:prstGeom>
        </p:spPr>
      </p:pic>
      <p:pic>
        <p:nvPicPr>
          <p:cNvPr id="34"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963316" y="4768424"/>
            <a:ext cx="585665" cy="585665"/>
          </a:xfrm>
          <a:prstGeom prst="rect">
            <a:avLst/>
          </a:prstGeom>
        </p:spPr>
      </p:pic>
      <p:sp>
        <p:nvSpPr>
          <p:cNvPr id="36" name="Cuadro de texto 35"/>
          <p:cNvSpPr txBox="1"/>
          <p:nvPr/>
        </p:nvSpPr>
        <p:spPr>
          <a:xfrm>
            <a:off x="6216650" y="5475605"/>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3"/>
          <p:cNvSpPr/>
          <p:nvPr/>
        </p:nvSpPr>
        <p:spPr>
          <a:xfrm>
            <a:off x="5052060" y="1575435"/>
            <a:ext cx="6477000" cy="143065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605155" y="1056005"/>
            <a:ext cx="626681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9: </a:t>
            </a:r>
            <a:r>
              <a:rPr sz="1600" b="1">
                <a:solidFill>
                  <a:srgbClr val="2C538E"/>
                </a:solidFill>
                <a:latin typeface="Open Sans" panose="020B0606030504020204" pitchFamily="34" charset="0"/>
                <a:cs typeface="Open Sans" panose="020B0606030504020204" pitchFamily="34" charset="0"/>
              </a:rPr>
              <a:t> Coeficiente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Depreciación o Conservación</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5165090" y="1710055"/>
            <a:ext cx="464820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“Es la relación de la iluminancia promedio en el plano de trabajo después de un periodo determinado de uso de una instalación, y la iluminancia promedio obtenida al empezar a funcionar la misma como nueva”. </a:t>
            </a:r>
            <a:endParaRPr lang="es-ES" altLang="en-US" sz="1400">
              <a:latin typeface="Open Sans" panose="020B0606030504020204" pitchFamily="34" charset="0"/>
              <a:cs typeface="Open Sans" panose="020B0606030504020204" pitchFamily="34" charset="0"/>
              <a:sym typeface="+mn-ea"/>
            </a:endParaRPr>
          </a:p>
        </p:txBody>
      </p:sp>
      <p:sp>
        <p:nvSpPr>
          <p:cNvPr id="4" name="Cuadro de texto 3"/>
          <p:cNvSpPr txBox="1"/>
          <p:nvPr/>
        </p:nvSpPr>
        <p:spPr>
          <a:xfrm>
            <a:off x="527685" y="1699260"/>
            <a:ext cx="4524375"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También llamado factor de mantenimiento, está relacionado con el grado de suciedad ambiental y de la frecuencia de la limpieza del local, de acuerdo con el Reglamento Técnico de Instalaciones Eléctricas- </a:t>
            </a:r>
            <a:r>
              <a:rPr lang="es-ES" altLang="en-US" sz="1400" i="1">
                <a:latin typeface="Open Sans" panose="020B0606030504020204" pitchFamily="34" charset="0"/>
                <a:cs typeface="Open Sans" panose="020B0606030504020204" pitchFamily="34" charset="0"/>
                <a:sym typeface="+mn-ea"/>
              </a:rPr>
              <a:t>RETIE sección 430.5.1</a:t>
            </a:r>
            <a:r>
              <a:rPr lang="es-ES" altLang="en-US" sz="1400">
                <a:latin typeface="Open Sans" panose="020B0606030504020204" pitchFamily="34" charset="0"/>
                <a:cs typeface="Open Sans" panose="020B0606030504020204" pitchFamily="34" charset="0"/>
                <a:sym typeface="+mn-ea"/>
              </a:rPr>
              <a:t>: </a:t>
            </a:r>
            <a:endParaRPr lang="es-ES" altLang="en-US" sz="1400">
              <a:latin typeface="Open Sans" panose="020B0606030504020204" pitchFamily="34" charset="0"/>
              <a:cs typeface="Open Sans" panose="020B0606030504020204" pitchFamily="34" charset="0"/>
              <a:sym typeface="+mn-ea"/>
            </a:endParaRPr>
          </a:p>
        </p:txBody>
      </p:sp>
      <p:pic>
        <p:nvPicPr>
          <p:cNvPr id="8" name="Imagen 7" descr="ley"/>
          <p:cNvPicPr>
            <a:picLocks noChangeAspect="1"/>
          </p:cNvPicPr>
          <p:nvPr/>
        </p:nvPicPr>
        <p:blipFill>
          <a:blip r:embed="rId1"/>
          <a:stretch>
            <a:fillRect/>
          </a:stretch>
        </p:blipFill>
        <p:spPr>
          <a:xfrm>
            <a:off x="9645015" y="1370330"/>
            <a:ext cx="1993265" cy="1762125"/>
          </a:xfrm>
          <a:prstGeom prst="rect">
            <a:avLst/>
          </a:prstGeom>
        </p:spPr>
      </p:pic>
      <p:sp>
        <p:nvSpPr>
          <p:cNvPr id="9" name="Cuadro de texto 8"/>
          <p:cNvSpPr txBox="1"/>
          <p:nvPr/>
        </p:nvSpPr>
        <p:spPr>
          <a:xfrm>
            <a:off x="527685" y="3205480"/>
            <a:ext cx="112420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 Sociedad de Ingenieros de Iluminación de Norteamérica - IESNA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2117090" y="5475605"/>
            <a:ext cx="451294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 anterior se da la siguiente formula:</a:t>
            </a:r>
            <a:endParaRPr lang="es-ES" altLang="en-US"/>
          </a:p>
        </p:txBody>
      </p:sp>
      <p:sp>
        <p:nvSpPr>
          <p:cNvPr id="28" name="Rectángulo redondeado 27"/>
          <p:cNvSpPr/>
          <p:nvPr/>
        </p:nvSpPr>
        <p:spPr>
          <a:xfrm>
            <a:off x="2682240" y="4141470"/>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Cuadro de texto 28"/>
          <p:cNvSpPr txBox="1"/>
          <p:nvPr/>
        </p:nvSpPr>
        <p:spPr>
          <a:xfrm>
            <a:off x="3390265" y="4291330"/>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5" name="Imagen 14" descr="innovation"/>
          <p:cNvPicPr>
            <a:picLocks noChangeAspect="1"/>
          </p:cNvPicPr>
          <p:nvPr/>
        </p:nvPicPr>
        <p:blipFill>
          <a:blip r:embed="rId2">
            <a:grayscl/>
          </a:blip>
          <a:stretch>
            <a:fillRect/>
          </a:stretch>
        </p:blipFill>
        <p:spPr>
          <a:xfrm>
            <a:off x="2720975" y="4284980"/>
            <a:ext cx="722630" cy="722630"/>
          </a:xfrm>
          <a:prstGeom prst="rect">
            <a:avLst/>
          </a:prstGeom>
        </p:spPr>
      </p:pic>
      <p:sp>
        <p:nvSpPr>
          <p:cNvPr id="19" name="Rectángulo redondeado 18"/>
          <p:cNvSpPr/>
          <p:nvPr/>
        </p:nvSpPr>
        <p:spPr>
          <a:xfrm>
            <a:off x="6962140" y="4142105"/>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Cuadro de texto 31"/>
          <p:cNvSpPr txBox="1"/>
          <p:nvPr/>
        </p:nvSpPr>
        <p:spPr>
          <a:xfrm>
            <a:off x="7631430" y="4284980"/>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33" name="Imagen 32" descr="innovation"/>
          <p:cNvPicPr>
            <a:picLocks noChangeAspect="1"/>
          </p:cNvPicPr>
          <p:nvPr/>
        </p:nvPicPr>
        <p:blipFill>
          <a:blip r:embed="rId2">
            <a:grayscl/>
          </a:blip>
          <a:stretch>
            <a:fillRect/>
          </a:stretch>
        </p:blipFill>
        <p:spPr>
          <a:xfrm>
            <a:off x="7002145" y="4246880"/>
            <a:ext cx="722630" cy="722630"/>
          </a:xfrm>
          <a:prstGeom prst="rect">
            <a:avLst/>
          </a:prstGeom>
        </p:spPr>
      </p:pic>
      <p:pic>
        <p:nvPicPr>
          <p:cNvPr id="34"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821076" y="4780489"/>
            <a:ext cx="585665" cy="585665"/>
          </a:xfrm>
          <a:prstGeom prst="rect">
            <a:avLst/>
          </a:prstGeom>
        </p:spPr>
      </p:pic>
      <p:sp>
        <p:nvSpPr>
          <p:cNvPr id="36" name="Cuadro de texto 35"/>
          <p:cNvSpPr txBox="1"/>
          <p:nvPr/>
        </p:nvSpPr>
        <p:spPr>
          <a:xfrm>
            <a:off x="6216650" y="5475605"/>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sp>
        <p:nvSpPr>
          <p:cNvPr id="5" name="Rectángulo 4"/>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5" name="Grupo 34"/>
          <p:cNvGrpSpPr/>
          <p:nvPr/>
        </p:nvGrpSpPr>
        <p:grpSpPr>
          <a:xfrm>
            <a:off x="1734820" y="1393190"/>
            <a:ext cx="8743468" cy="3634740"/>
            <a:chOff x="2732" y="2194"/>
            <a:chExt cx="13769" cy="5724"/>
          </a:xfrm>
        </p:grpSpPr>
        <p:grpSp>
          <p:nvGrpSpPr>
            <p:cNvPr id="21" name="Grupo 20"/>
            <p:cNvGrpSpPr/>
            <p:nvPr/>
          </p:nvGrpSpPr>
          <p:grpSpPr>
            <a:xfrm>
              <a:off x="2732" y="2194"/>
              <a:ext cx="13769" cy="5692"/>
              <a:chOff x="2850" y="2033"/>
              <a:chExt cx="13771" cy="5692"/>
            </a:xfrm>
          </p:grpSpPr>
          <p:grpSp>
            <p:nvGrpSpPr>
              <p:cNvPr id="22" name="Grupo 21"/>
              <p:cNvGrpSpPr/>
              <p:nvPr/>
            </p:nvGrpSpPr>
            <p:grpSpPr>
              <a:xfrm rot="0">
                <a:off x="2850" y="2033"/>
                <a:ext cx="13771" cy="5692"/>
                <a:chOff x="74" y="3340"/>
                <a:chExt cx="9718" cy="15429"/>
              </a:xfrm>
            </p:grpSpPr>
            <p:sp>
              <p:nvSpPr>
                <p:cNvPr id="24" name="Rectángulo redondeado 23"/>
                <p:cNvSpPr/>
                <p:nvPr/>
              </p:nvSpPr>
              <p:spPr>
                <a:xfrm>
                  <a:off x="74" y="3340"/>
                  <a:ext cx="9718" cy="1542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25" name="Óvalo 24"/>
                <p:cNvSpPr/>
                <p:nvPr/>
              </p:nvSpPr>
              <p:spPr>
                <a:xfrm>
                  <a:off x="9128" y="3795"/>
                  <a:ext cx="263" cy="10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6" name="Cuadro de texto 5"/>
              <p:cNvSpPr txBox="1"/>
              <p:nvPr/>
            </p:nvSpPr>
            <p:spPr>
              <a:xfrm>
                <a:off x="4910" y="2749"/>
                <a:ext cx="10662" cy="421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sym typeface="+mn-ea"/>
                  </a:rPr>
                  <a:t>5. Depreciación del flujo luminoso de la bombilla (DLB).</a:t>
                </a:r>
                <a:endParaRPr lang="es-CO" altLang="es-ES" sz="1400">
                  <a:latin typeface="Open Sans" panose="020B0606030504020204" pitchFamily="34" charset="0"/>
                  <a:cs typeface="Open Sans" panose="020B0606030504020204" pitchFamily="34" charset="0"/>
                </a:endParaRPr>
              </a:p>
              <a:p>
                <a:r>
                  <a:rPr lang="es-CO" altLang="es-ES" sz="1400">
                    <a:latin typeface="Open Sans" panose="020B0606030504020204" pitchFamily="34" charset="0"/>
                    <a:cs typeface="Open Sans" panose="020B0606030504020204" pitchFamily="34" charset="0"/>
                    <a:sym typeface="+mn-ea"/>
                  </a:rPr>
                  <a:t>6. Factor de balasto.</a:t>
                </a:r>
                <a:endParaRPr lang="es-CO" altLang="es-ES" sz="1400">
                  <a:latin typeface="Open Sans" panose="020B0606030504020204" pitchFamily="34" charset="0"/>
                  <a:cs typeface="Open Sans" panose="020B0606030504020204" pitchFamily="34" charset="0"/>
                </a:endParaRPr>
              </a:p>
              <a:p>
                <a:r>
                  <a:rPr lang="es-CO" altLang="es-ES" sz="1400">
                    <a:latin typeface="Open Sans" panose="020B0606030504020204" pitchFamily="34" charset="0"/>
                    <a:cs typeface="Open Sans" panose="020B0606030504020204" pitchFamily="34" charset="0"/>
                    <a:sym typeface="+mn-ea"/>
                  </a:rPr>
                  <a:t>7. Reemplazo de las bombillas (R).</a:t>
                </a:r>
                <a:endParaRPr lang="es-CO" altLang="es-ES" sz="1400">
                  <a:latin typeface="Open Sans" panose="020B0606030504020204" pitchFamily="34" charset="0"/>
                  <a:cs typeface="Open Sans" panose="020B0606030504020204" pitchFamily="34" charset="0"/>
                </a:endParaRPr>
              </a:p>
              <a:p>
                <a:r>
                  <a:rPr lang="es-CO" altLang="es-ES" sz="1400">
                    <a:latin typeface="Open Sans" panose="020B0606030504020204" pitchFamily="34" charset="0"/>
                    <a:cs typeface="Open Sans" panose="020B0606030504020204" pitchFamily="34" charset="0"/>
                    <a:sym typeface="+mn-ea"/>
                  </a:rPr>
                  <a:t>8. Depreciación de la luminaria por escuciamiento dentro y fuera del conjunto óptico (FR).</a:t>
                </a:r>
                <a:endParaRPr lang="es-CO" altLang="es-ES" sz="1400">
                  <a:latin typeface="Open Sans" panose="020B0606030504020204" pitchFamily="34" charset="0"/>
                  <a:cs typeface="Open Sans" panose="020B0606030504020204" pitchFamily="34" charset="0"/>
                </a:endParaRPr>
              </a:p>
              <a:p>
                <a:endParaRPr lang="es-CO" altLang="es-ES" sz="1400">
                  <a:latin typeface="Open Sans" panose="020B0606030504020204" pitchFamily="34" charset="0"/>
                  <a:cs typeface="Open Sans" panose="020B0606030504020204" pitchFamily="34" charset="0"/>
                </a:endParaRPr>
              </a:p>
              <a:p>
                <a:pPr marL="267335"/>
                <a:r>
                  <a:rPr lang="es-CO" altLang="es-ES" sz="1400" b="1">
                    <a:latin typeface="Open Sans" panose="020B0606030504020204" pitchFamily="34" charset="0"/>
                    <a:cs typeface="Open Sans" panose="020B0606030504020204" pitchFamily="34" charset="0"/>
                    <a:sym typeface="+mn-ea"/>
                  </a:rPr>
                  <a:t>Ke: </a:t>
                </a:r>
                <a:r>
                  <a:rPr lang="es-CO" altLang="es-ES" sz="1400">
                    <a:latin typeface="Open Sans" panose="020B0606030504020204" pitchFamily="34" charset="0"/>
                    <a:cs typeface="Open Sans" panose="020B0606030504020204" pitchFamily="34" charset="0"/>
                    <a:sym typeface="+mn-ea"/>
                  </a:rPr>
                  <a:t>Factor de depreciación debido a la acumulación de suciedad por fuera de la luminaria.</a:t>
                </a:r>
                <a:endParaRPr lang="es-CO" altLang="es-ES" sz="1400">
                  <a:latin typeface="Open Sans" panose="020B0606030504020204" pitchFamily="34" charset="0"/>
                  <a:cs typeface="Open Sans" panose="020B0606030504020204" pitchFamily="34" charset="0"/>
                </a:endParaRPr>
              </a:p>
              <a:p>
                <a:pPr marL="267335"/>
                <a:r>
                  <a:rPr lang="es-CO" altLang="es-ES" sz="1400" b="1">
                    <a:latin typeface="Open Sans" panose="020B0606030504020204" pitchFamily="34" charset="0"/>
                    <a:cs typeface="Open Sans" panose="020B0606030504020204" pitchFamily="34" charset="0"/>
                    <a:sym typeface="+mn-ea"/>
                  </a:rPr>
                  <a:t>Ki:</a:t>
                </a:r>
                <a:r>
                  <a:rPr lang="es-CO" altLang="es-ES" sz="1400">
                    <a:latin typeface="Open Sans" panose="020B0606030504020204" pitchFamily="34" charset="0"/>
                    <a:cs typeface="Open Sans" panose="020B0606030504020204" pitchFamily="34" charset="0"/>
                    <a:sym typeface="+mn-ea"/>
                  </a:rPr>
                  <a:t> Factor de depreciación interno debido a la acumulación de suciedad dentro de la luminaria.</a:t>
                </a:r>
                <a:endParaRPr lang="es-CO" altLang="es-ES" sz="1400">
                  <a:latin typeface="Open Sans" panose="020B0606030504020204" pitchFamily="34" charset="0"/>
                  <a:cs typeface="Open Sans" panose="020B0606030504020204" pitchFamily="34" charset="0"/>
                </a:endParaRPr>
              </a:p>
              <a:p>
                <a:pPr marL="267335"/>
                <a:r>
                  <a:rPr lang="es-CO" altLang="es-ES" sz="1400" b="1">
                    <a:latin typeface="Open Sans" panose="020B0606030504020204" pitchFamily="34" charset="0"/>
                    <a:cs typeface="Open Sans" panose="020B0606030504020204" pitchFamily="34" charset="0"/>
                    <a:sym typeface="+mn-ea"/>
                  </a:rPr>
                  <a:t>Kp: </a:t>
                </a:r>
                <a:r>
                  <a:rPr lang="es-CO" altLang="es-ES" sz="1400">
                    <a:latin typeface="Open Sans" panose="020B0606030504020204" pitchFamily="34" charset="0"/>
                    <a:cs typeface="Open Sans" panose="020B0606030504020204" pitchFamily="34" charset="0"/>
                    <a:sym typeface="+mn-ea"/>
                  </a:rPr>
                  <a:t>Factor de depreciación permanente debido al envejecimiento y a la degradación del material en el conjunto óptico.</a:t>
                </a:r>
                <a:endParaRPr lang="es-CO" altLang="es-ES" sz="1400">
                  <a:latin typeface="Open Sans" panose="020B0606030504020204" pitchFamily="34" charset="0"/>
                  <a:cs typeface="Open Sans" panose="020B0606030504020204" pitchFamily="34" charset="0"/>
                </a:endParaRPr>
              </a:p>
            </p:txBody>
          </p:sp>
        </p:grpSp>
        <p:pic>
          <p:nvPicPr>
            <p:cNvPr id="26" name="Imagen 25" descr="cable_dañado"/>
            <p:cNvPicPr>
              <a:picLocks noChangeAspect="1"/>
            </p:cNvPicPr>
            <p:nvPr/>
          </p:nvPicPr>
          <p:blipFill>
            <a:blip r:embed="rId5"/>
            <a:stretch>
              <a:fillRect/>
            </a:stretch>
          </p:blipFill>
          <p:spPr>
            <a:xfrm>
              <a:off x="2732" y="2194"/>
              <a:ext cx="2594" cy="5724"/>
            </a:xfrm>
            <a:prstGeom prst="rect">
              <a:avLst/>
            </a:prstGeom>
          </p:spPr>
        </p:pic>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 de texto 12"/>
          <p:cNvSpPr txBox="1"/>
          <p:nvPr/>
        </p:nvSpPr>
        <p:spPr>
          <a:xfrm>
            <a:off x="363220" y="6996430"/>
            <a:ext cx="111658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a:t>
            </a:r>
            <a:r>
              <a:rPr lang="es-ES" altLang="en-US" sz="1400" b="1">
                <a:latin typeface="Open Sans" panose="020B0606030504020204" pitchFamily="34" charset="0"/>
                <a:cs typeface="Open Sans" panose="020B0606030504020204" pitchFamily="34" charset="0"/>
              </a:rPr>
              <a:t> Sociedad de Ingenieros de Iluminación de Norteamérica </a:t>
            </a:r>
            <a:r>
              <a:rPr lang="es-ES" altLang="en-US" sz="1400">
                <a:latin typeface="Open Sans" panose="020B0606030504020204" pitchFamily="34" charset="0"/>
                <a:cs typeface="Open Sans" panose="020B0606030504020204" pitchFamily="34" charset="0"/>
              </a:rPr>
              <a:t>- </a:t>
            </a:r>
            <a:r>
              <a:rPr lang="es-ES" altLang="en-US" sz="1400" b="1">
                <a:latin typeface="Open Sans" panose="020B0606030504020204" pitchFamily="34" charset="0"/>
                <a:cs typeface="Open Sans" panose="020B0606030504020204" pitchFamily="34" charset="0"/>
              </a:rPr>
              <a:t>IESNA</a:t>
            </a:r>
            <a:r>
              <a:rPr lang="es-ES" altLang="en-US" sz="1400">
                <a:latin typeface="Open Sans" panose="020B0606030504020204" pitchFamily="34" charset="0"/>
                <a:cs typeface="Open Sans" panose="020B0606030504020204" pitchFamily="34" charset="0"/>
              </a:rPr>
              <a:t>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4" name="Rectángulo redondeado 13"/>
          <p:cNvSpPr/>
          <p:nvPr/>
        </p:nvSpPr>
        <p:spPr>
          <a:xfrm>
            <a:off x="5052060" y="1575435"/>
            <a:ext cx="6477000" cy="143065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605155" y="1056005"/>
            <a:ext cx="626681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9: </a:t>
            </a:r>
            <a:r>
              <a:rPr sz="1600" b="1">
                <a:solidFill>
                  <a:srgbClr val="2C538E"/>
                </a:solidFill>
                <a:latin typeface="Open Sans" panose="020B0606030504020204" pitchFamily="34" charset="0"/>
                <a:cs typeface="Open Sans" panose="020B0606030504020204" pitchFamily="34" charset="0"/>
              </a:rPr>
              <a:t> Coeficiente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Depreciación o Conservación</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5165090" y="1710055"/>
            <a:ext cx="464820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“Es la relación de la iluminancia promedio en el plano de trabajo después de un periodo determinado de uso de una instalación, y la iluminancia promedio obtenida al empezar a funcionar la misma como nueva”. </a:t>
            </a:r>
            <a:endParaRPr lang="es-ES" altLang="en-US" sz="1400">
              <a:latin typeface="Open Sans" panose="020B0606030504020204" pitchFamily="34" charset="0"/>
              <a:cs typeface="Open Sans" panose="020B0606030504020204" pitchFamily="34" charset="0"/>
              <a:sym typeface="+mn-ea"/>
            </a:endParaRPr>
          </a:p>
        </p:txBody>
      </p:sp>
      <p:sp>
        <p:nvSpPr>
          <p:cNvPr id="4" name="Cuadro de texto 3"/>
          <p:cNvSpPr txBox="1"/>
          <p:nvPr/>
        </p:nvSpPr>
        <p:spPr>
          <a:xfrm>
            <a:off x="527685" y="1699260"/>
            <a:ext cx="4524375"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También llamado factor de mantenimiento, está relacionado con el grado de suciedad ambiental y de la frecuencia de la limpieza del local, de acuerdo con el Reglamento Técnico de Instalaciones Eléctricas- </a:t>
            </a:r>
            <a:r>
              <a:rPr lang="es-ES" altLang="en-US" sz="1400" i="1">
                <a:latin typeface="Open Sans" panose="020B0606030504020204" pitchFamily="34" charset="0"/>
                <a:cs typeface="Open Sans" panose="020B0606030504020204" pitchFamily="34" charset="0"/>
                <a:sym typeface="+mn-ea"/>
              </a:rPr>
              <a:t>RETIE sección 430.5.1</a:t>
            </a:r>
            <a:r>
              <a:rPr lang="es-ES" altLang="en-US" sz="1400">
                <a:latin typeface="Open Sans" panose="020B0606030504020204" pitchFamily="34" charset="0"/>
                <a:cs typeface="Open Sans" panose="020B0606030504020204" pitchFamily="34" charset="0"/>
                <a:sym typeface="+mn-ea"/>
              </a:rPr>
              <a:t>: </a:t>
            </a:r>
            <a:endParaRPr lang="es-ES" altLang="en-US" sz="1400">
              <a:latin typeface="Open Sans" panose="020B0606030504020204" pitchFamily="34" charset="0"/>
              <a:cs typeface="Open Sans" panose="020B0606030504020204" pitchFamily="34" charset="0"/>
              <a:sym typeface="+mn-ea"/>
            </a:endParaRPr>
          </a:p>
        </p:txBody>
      </p:sp>
      <p:sp>
        <p:nvSpPr>
          <p:cNvPr id="20" name="Rectángulo redondeado 19"/>
          <p:cNvSpPr/>
          <p:nvPr/>
        </p:nvSpPr>
        <p:spPr>
          <a:xfrm>
            <a:off x="2320290" y="7586345"/>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3081655" y="7736205"/>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8" name="Imagen 17" descr="innovation"/>
          <p:cNvPicPr>
            <a:picLocks noChangeAspect="1"/>
          </p:cNvPicPr>
          <p:nvPr/>
        </p:nvPicPr>
        <p:blipFill>
          <a:blip r:embed="rId1">
            <a:grayscl/>
          </a:blip>
          <a:stretch>
            <a:fillRect/>
          </a:stretch>
        </p:blipFill>
        <p:spPr>
          <a:xfrm>
            <a:off x="2421890" y="7691755"/>
            <a:ext cx="722630" cy="722630"/>
          </a:xfrm>
          <a:prstGeom prst="rect">
            <a:avLst/>
          </a:prstGeom>
        </p:spPr>
      </p:pic>
      <p:sp>
        <p:nvSpPr>
          <p:cNvPr id="17" name="Rectángulo redondeado 16"/>
          <p:cNvSpPr/>
          <p:nvPr/>
        </p:nvSpPr>
        <p:spPr>
          <a:xfrm>
            <a:off x="6600190" y="7586980"/>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Cuadro de texto 11"/>
          <p:cNvSpPr txBox="1"/>
          <p:nvPr/>
        </p:nvSpPr>
        <p:spPr>
          <a:xfrm>
            <a:off x="7322820" y="7729855"/>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6" name="Imagen 15" descr="innovation"/>
          <p:cNvPicPr>
            <a:picLocks noChangeAspect="1"/>
          </p:cNvPicPr>
          <p:nvPr/>
        </p:nvPicPr>
        <p:blipFill>
          <a:blip r:embed="rId1">
            <a:grayscl/>
          </a:blip>
          <a:stretch>
            <a:fillRect/>
          </a:stretch>
        </p:blipFill>
        <p:spPr>
          <a:xfrm>
            <a:off x="6600190" y="7691755"/>
            <a:ext cx="722630" cy="722630"/>
          </a:xfrm>
          <a:prstGeom prst="rect">
            <a:avLst/>
          </a:prstGeom>
        </p:spPr>
      </p:pic>
      <p:pic>
        <p:nvPicPr>
          <p:cNvPr id="27"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86871" y="8249494"/>
            <a:ext cx="585665" cy="585665"/>
          </a:xfrm>
          <a:prstGeom prst="rect">
            <a:avLst/>
          </a:prstGeom>
        </p:spPr>
      </p:pic>
      <p:sp>
        <p:nvSpPr>
          <p:cNvPr id="30" name="Cuadro de texto 29"/>
          <p:cNvSpPr txBox="1"/>
          <p:nvPr/>
        </p:nvSpPr>
        <p:spPr>
          <a:xfrm>
            <a:off x="2992120" y="9149080"/>
            <a:ext cx="2762885" cy="306705"/>
          </a:xfrm>
          <a:prstGeom prst="rect">
            <a:avLst/>
          </a:prstGeom>
          <a:noFill/>
        </p:spPr>
        <p:txBody>
          <a:bodyPr wrap="square" rtlCol="0">
            <a:spAutoFit/>
          </a:bodyPr>
          <a:p>
            <a:pPr algn="ctr"/>
            <a:r>
              <a:rPr lang="es-ES" altLang="en-US" sz="1400">
                <a:solidFill>
                  <a:srgbClr val="FF0000"/>
                </a:solidFill>
                <a:latin typeface="Open Sans" panose="020B0606030504020204" pitchFamily="34" charset="0"/>
                <a:cs typeface="Open Sans" panose="020B0606030504020204" pitchFamily="34" charset="0"/>
              </a:rPr>
              <a:t>Este se encuentra dado por:</a:t>
            </a:r>
            <a:endParaRPr lang="es-ES" altLang="en-US" sz="1400">
              <a:solidFill>
                <a:srgbClr val="FF0000"/>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5854700" y="9133840"/>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8" name="Imagen 7" descr="ley"/>
          <p:cNvPicPr>
            <a:picLocks noChangeAspect="1"/>
          </p:cNvPicPr>
          <p:nvPr/>
        </p:nvPicPr>
        <p:blipFill>
          <a:blip r:embed="rId4"/>
          <a:stretch>
            <a:fillRect/>
          </a:stretch>
        </p:blipFill>
        <p:spPr>
          <a:xfrm>
            <a:off x="9645015" y="1370330"/>
            <a:ext cx="1993265" cy="1762125"/>
          </a:xfrm>
          <a:prstGeom prst="rect">
            <a:avLst/>
          </a:prstGeom>
        </p:spPr>
      </p:pic>
      <p:sp>
        <p:nvSpPr>
          <p:cNvPr id="9" name="Cuadro de texto 8"/>
          <p:cNvSpPr txBox="1"/>
          <p:nvPr/>
        </p:nvSpPr>
        <p:spPr>
          <a:xfrm>
            <a:off x="527685" y="3205480"/>
            <a:ext cx="112420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 Sociedad de Ingenieros de Iluminación de Norteamérica - IESNA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2117090" y="5475605"/>
            <a:ext cx="451294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 anterior se da la siguiente f</a:t>
            </a:r>
            <a:r>
              <a:rPr lang="es-CO" altLang="es-ES" sz="1400">
                <a:latin typeface="Open Sans" panose="020B0606030504020204" pitchFamily="34" charset="0"/>
                <a:cs typeface="Open Sans" panose="020B0606030504020204" pitchFamily="34" charset="0"/>
              </a:rPr>
              <a:t>ó</a:t>
            </a:r>
            <a:r>
              <a:rPr lang="es-ES" altLang="en-US" sz="1400">
                <a:latin typeface="Open Sans" panose="020B0606030504020204" pitchFamily="34" charset="0"/>
                <a:cs typeface="Open Sans" panose="020B0606030504020204" pitchFamily="34" charset="0"/>
              </a:rPr>
              <a:t>rmula:</a:t>
            </a:r>
            <a:endParaRPr lang="es-ES" altLang="en-US"/>
          </a:p>
        </p:txBody>
      </p:sp>
      <p:sp>
        <p:nvSpPr>
          <p:cNvPr id="28" name="Rectángulo redondeado 27"/>
          <p:cNvSpPr/>
          <p:nvPr/>
        </p:nvSpPr>
        <p:spPr>
          <a:xfrm>
            <a:off x="2682240" y="4141470"/>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Cuadro de texto 28"/>
          <p:cNvSpPr txBox="1"/>
          <p:nvPr/>
        </p:nvSpPr>
        <p:spPr>
          <a:xfrm>
            <a:off x="3390265" y="4291330"/>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5" name="Imagen 14" descr="innovation"/>
          <p:cNvPicPr>
            <a:picLocks noChangeAspect="1"/>
          </p:cNvPicPr>
          <p:nvPr/>
        </p:nvPicPr>
        <p:blipFill>
          <a:blip r:embed="rId1">
            <a:grayscl/>
          </a:blip>
          <a:stretch>
            <a:fillRect/>
          </a:stretch>
        </p:blipFill>
        <p:spPr>
          <a:xfrm>
            <a:off x="2720975" y="4284980"/>
            <a:ext cx="722630" cy="722630"/>
          </a:xfrm>
          <a:prstGeom prst="rect">
            <a:avLst/>
          </a:prstGeom>
        </p:spPr>
      </p:pic>
      <p:sp>
        <p:nvSpPr>
          <p:cNvPr id="19" name="Rectángulo redondeado 18"/>
          <p:cNvSpPr/>
          <p:nvPr/>
        </p:nvSpPr>
        <p:spPr>
          <a:xfrm>
            <a:off x="6962140" y="4142105"/>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Cuadro de texto 31"/>
          <p:cNvSpPr txBox="1"/>
          <p:nvPr/>
        </p:nvSpPr>
        <p:spPr>
          <a:xfrm>
            <a:off x="7631430" y="4284980"/>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33" name="Imagen 32" descr="innovation"/>
          <p:cNvPicPr>
            <a:picLocks noChangeAspect="1"/>
          </p:cNvPicPr>
          <p:nvPr/>
        </p:nvPicPr>
        <p:blipFill>
          <a:blip r:embed="rId1">
            <a:grayscl/>
          </a:blip>
          <a:stretch>
            <a:fillRect/>
          </a:stretch>
        </p:blipFill>
        <p:spPr>
          <a:xfrm>
            <a:off x="7002145" y="4246880"/>
            <a:ext cx="722630" cy="722630"/>
          </a:xfrm>
          <a:prstGeom prst="rect">
            <a:avLst/>
          </a:prstGeom>
        </p:spPr>
      </p:pic>
      <p:sp>
        <p:nvSpPr>
          <p:cNvPr id="36" name="Cuadro de texto 35"/>
          <p:cNvSpPr txBox="1"/>
          <p:nvPr/>
        </p:nvSpPr>
        <p:spPr>
          <a:xfrm>
            <a:off x="6216650" y="5475605"/>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2261" y="5475814"/>
            <a:ext cx="585665" cy="585665"/>
          </a:xfrm>
          <a:prstGeom prst="rect">
            <a:avLst/>
          </a:prstGeom>
        </p:spPr>
      </p:pic>
      <p:sp>
        <p:nvSpPr>
          <p:cNvPr id="6" name="Rectángulo redondeado 5"/>
          <p:cNvSpPr/>
          <p:nvPr/>
        </p:nvSpPr>
        <p:spPr>
          <a:xfrm>
            <a:off x="5822315" y="4434205"/>
            <a:ext cx="2051050" cy="104140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solidFill>
                  <a:schemeClr val="tx1"/>
                </a:solidFill>
                <a:latin typeface="Open Sans" panose="020B0606030504020204" pitchFamily="34" charset="0"/>
                <a:cs typeface="Open Sans" panose="020B0606030504020204" pitchFamily="34" charset="0"/>
              </a:rPr>
              <a:t>Factor de mantenimiento de la instalación</a:t>
            </a:r>
            <a:endParaRPr lang="es-ES" altLang="en-US"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 de texto 12"/>
          <p:cNvSpPr txBox="1"/>
          <p:nvPr/>
        </p:nvSpPr>
        <p:spPr>
          <a:xfrm>
            <a:off x="363220" y="6996430"/>
            <a:ext cx="111658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a:t>
            </a:r>
            <a:r>
              <a:rPr lang="es-ES" altLang="en-US" sz="1400" b="1">
                <a:latin typeface="Open Sans" panose="020B0606030504020204" pitchFamily="34" charset="0"/>
                <a:cs typeface="Open Sans" panose="020B0606030504020204" pitchFamily="34" charset="0"/>
              </a:rPr>
              <a:t> Sociedad de Ingenieros de Iluminación de Norteamérica </a:t>
            </a:r>
            <a:r>
              <a:rPr lang="es-ES" altLang="en-US" sz="1400">
                <a:latin typeface="Open Sans" panose="020B0606030504020204" pitchFamily="34" charset="0"/>
                <a:cs typeface="Open Sans" panose="020B0606030504020204" pitchFamily="34" charset="0"/>
              </a:rPr>
              <a:t>- </a:t>
            </a:r>
            <a:r>
              <a:rPr lang="es-ES" altLang="en-US" sz="1400" b="1">
                <a:latin typeface="Open Sans" panose="020B0606030504020204" pitchFamily="34" charset="0"/>
                <a:cs typeface="Open Sans" panose="020B0606030504020204" pitchFamily="34" charset="0"/>
              </a:rPr>
              <a:t>IESNA</a:t>
            </a:r>
            <a:r>
              <a:rPr lang="es-ES" altLang="en-US" sz="1400">
                <a:latin typeface="Open Sans" panose="020B0606030504020204" pitchFamily="34" charset="0"/>
                <a:cs typeface="Open Sans" panose="020B0606030504020204" pitchFamily="34" charset="0"/>
              </a:rPr>
              <a:t>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4" name="Rectángulo redondeado 13"/>
          <p:cNvSpPr/>
          <p:nvPr/>
        </p:nvSpPr>
        <p:spPr>
          <a:xfrm>
            <a:off x="5052060" y="1575435"/>
            <a:ext cx="6477000" cy="143065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605155" y="1056005"/>
            <a:ext cx="626681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9: </a:t>
            </a:r>
            <a:r>
              <a:rPr sz="1600" b="1">
                <a:solidFill>
                  <a:srgbClr val="2C538E"/>
                </a:solidFill>
                <a:latin typeface="Open Sans" panose="020B0606030504020204" pitchFamily="34" charset="0"/>
                <a:cs typeface="Open Sans" panose="020B0606030504020204" pitchFamily="34" charset="0"/>
              </a:rPr>
              <a:t> Coeficiente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Depreciación o Conservación</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5165090" y="1710055"/>
            <a:ext cx="464820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“Es la relación de la iluminancia promedio en el plano de trabajo después de un periodo determinado de uso de una instalación, y la iluminancia promedio obtenida al empezar a funcionar la misma como nueva”. </a:t>
            </a:r>
            <a:endParaRPr lang="es-ES" altLang="en-US" sz="1400">
              <a:latin typeface="Open Sans" panose="020B0606030504020204" pitchFamily="34" charset="0"/>
              <a:cs typeface="Open Sans" panose="020B0606030504020204" pitchFamily="34" charset="0"/>
              <a:sym typeface="+mn-ea"/>
            </a:endParaRPr>
          </a:p>
        </p:txBody>
      </p:sp>
      <p:sp>
        <p:nvSpPr>
          <p:cNvPr id="4" name="Cuadro de texto 3"/>
          <p:cNvSpPr txBox="1"/>
          <p:nvPr/>
        </p:nvSpPr>
        <p:spPr>
          <a:xfrm>
            <a:off x="527685" y="1699260"/>
            <a:ext cx="4524375"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También llamado factor de mantenimiento, está relacionado con el grado de suciedad ambiental y de la frecuencia de la limpieza del local, de acuerdo con el Reglamento Técnico de Instalaciones Eléctricas- </a:t>
            </a:r>
            <a:r>
              <a:rPr lang="es-ES" altLang="en-US" sz="1400" i="1">
                <a:latin typeface="Open Sans" panose="020B0606030504020204" pitchFamily="34" charset="0"/>
                <a:cs typeface="Open Sans" panose="020B0606030504020204" pitchFamily="34" charset="0"/>
                <a:sym typeface="+mn-ea"/>
              </a:rPr>
              <a:t>RETIE sección 430.5.1</a:t>
            </a:r>
            <a:r>
              <a:rPr lang="es-ES" altLang="en-US" sz="1400">
                <a:latin typeface="Open Sans" panose="020B0606030504020204" pitchFamily="34" charset="0"/>
                <a:cs typeface="Open Sans" panose="020B0606030504020204" pitchFamily="34" charset="0"/>
                <a:sym typeface="+mn-ea"/>
              </a:rPr>
              <a:t>: </a:t>
            </a:r>
            <a:endParaRPr lang="es-ES" altLang="en-US" sz="1400">
              <a:latin typeface="Open Sans" panose="020B0606030504020204" pitchFamily="34" charset="0"/>
              <a:cs typeface="Open Sans" panose="020B0606030504020204" pitchFamily="34" charset="0"/>
              <a:sym typeface="+mn-ea"/>
            </a:endParaRPr>
          </a:p>
        </p:txBody>
      </p:sp>
      <p:sp>
        <p:nvSpPr>
          <p:cNvPr id="20" name="Rectángulo redondeado 19"/>
          <p:cNvSpPr/>
          <p:nvPr/>
        </p:nvSpPr>
        <p:spPr>
          <a:xfrm>
            <a:off x="2320290" y="7586345"/>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3081655" y="7736205"/>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8" name="Imagen 17" descr="innovation"/>
          <p:cNvPicPr>
            <a:picLocks noChangeAspect="1"/>
          </p:cNvPicPr>
          <p:nvPr/>
        </p:nvPicPr>
        <p:blipFill>
          <a:blip r:embed="rId1">
            <a:grayscl/>
          </a:blip>
          <a:stretch>
            <a:fillRect/>
          </a:stretch>
        </p:blipFill>
        <p:spPr>
          <a:xfrm>
            <a:off x="2421890" y="7691755"/>
            <a:ext cx="722630" cy="722630"/>
          </a:xfrm>
          <a:prstGeom prst="rect">
            <a:avLst/>
          </a:prstGeom>
        </p:spPr>
      </p:pic>
      <p:sp>
        <p:nvSpPr>
          <p:cNvPr id="17" name="Rectángulo redondeado 16"/>
          <p:cNvSpPr/>
          <p:nvPr/>
        </p:nvSpPr>
        <p:spPr>
          <a:xfrm>
            <a:off x="6600190" y="7586980"/>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Cuadro de texto 11"/>
          <p:cNvSpPr txBox="1"/>
          <p:nvPr/>
        </p:nvSpPr>
        <p:spPr>
          <a:xfrm>
            <a:off x="7322820" y="7729855"/>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6" name="Imagen 15" descr="innovation"/>
          <p:cNvPicPr>
            <a:picLocks noChangeAspect="1"/>
          </p:cNvPicPr>
          <p:nvPr/>
        </p:nvPicPr>
        <p:blipFill>
          <a:blip r:embed="rId1">
            <a:grayscl/>
          </a:blip>
          <a:stretch>
            <a:fillRect/>
          </a:stretch>
        </p:blipFill>
        <p:spPr>
          <a:xfrm>
            <a:off x="6600190" y="7691755"/>
            <a:ext cx="722630" cy="722630"/>
          </a:xfrm>
          <a:prstGeom prst="rect">
            <a:avLst/>
          </a:prstGeom>
        </p:spPr>
      </p:pic>
      <p:pic>
        <p:nvPicPr>
          <p:cNvPr id="27"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86871" y="8249494"/>
            <a:ext cx="585665" cy="585665"/>
          </a:xfrm>
          <a:prstGeom prst="rect">
            <a:avLst/>
          </a:prstGeom>
        </p:spPr>
      </p:pic>
      <p:sp>
        <p:nvSpPr>
          <p:cNvPr id="30" name="Cuadro de texto 29"/>
          <p:cNvSpPr txBox="1"/>
          <p:nvPr/>
        </p:nvSpPr>
        <p:spPr>
          <a:xfrm>
            <a:off x="2992120" y="9149080"/>
            <a:ext cx="2762885" cy="306705"/>
          </a:xfrm>
          <a:prstGeom prst="rect">
            <a:avLst/>
          </a:prstGeom>
          <a:noFill/>
        </p:spPr>
        <p:txBody>
          <a:bodyPr wrap="square" rtlCol="0">
            <a:spAutoFit/>
          </a:bodyPr>
          <a:p>
            <a:pPr algn="ctr"/>
            <a:r>
              <a:rPr lang="es-ES" altLang="en-US" sz="1400">
                <a:solidFill>
                  <a:srgbClr val="FF0000"/>
                </a:solidFill>
                <a:latin typeface="Open Sans" panose="020B0606030504020204" pitchFamily="34" charset="0"/>
                <a:cs typeface="Open Sans" panose="020B0606030504020204" pitchFamily="34" charset="0"/>
              </a:rPr>
              <a:t>Este se encuentra dado por:</a:t>
            </a:r>
            <a:endParaRPr lang="es-ES" altLang="en-US" sz="1400">
              <a:solidFill>
                <a:srgbClr val="FF0000"/>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5854700" y="9133840"/>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8" name="Imagen 7" descr="ley"/>
          <p:cNvPicPr>
            <a:picLocks noChangeAspect="1"/>
          </p:cNvPicPr>
          <p:nvPr/>
        </p:nvPicPr>
        <p:blipFill>
          <a:blip r:embed="rId4"/>
          <a:stretch>
            <a:fillRect/>
          </a:stretch>
        </p:blipFill>
        <p:spPr>
          <a:xfrm>
            <a:off x="9645015" y="1370330"/>
            <a:ext cx="1993265" cy="1762125"/>
          </a:xfrm>
          <a:prstGeom prst="rect">
            <a:avLst/>
          </a:prstGeom>
        </p:spPr>
      </p:pic>
      <p:sp>
        <p:nvSpPr>
          <p:cNvPr id="9" name="Cuadro de texto 8"/>
          <p:cNvSpPr txBox="1"/>
          <p:nvPr/>
        </p:nvSpPr>
        <p:spPr>
          <a:xfrm>
            <a:off x="527685" y="3205480"/>
            <a:ext cx="112420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 Sociedad de Ingenieros de Iluminación de Norteamérica - IESNA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2117090" y="5475605"/>
            <a:ext cx="451294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 anterior se da la siguiente f</a:t>
            </a:r>
            <a:r>
              <a:rPr lang="es-CO" altLang="es-ES" sz="1400">
                <a:latin typeface="Open Sans" panose="020B0606030504020204" pitchFamily="34" charset="0"/>
                <a:cs typeface="Open Sans" panose="020B0606030504020204" pitchFamily="34" charset="0"/>
              </a:rPr>
              <a:t>ó</a:t>
            </a:r>
            <a:r>
              <a:rPr lang="es-ES" altLang="en-US" sz="1400">
                <a:latin typeface="Open Sans" panose="020B0606030504020204" pitchFamily="34" charset="0"/>
                <a:cs typeface="Open Sans" panose="020B0606030504020204" pitchFamily="34" charset="0"/>
              </a:rPr>
              <a:t>rmula:</a:t>
            </a:r>
            <a:endParaRPr lang="es-ES" altLang="en-US"/>
          </a:p>
        </p:txBody>
      </p:sp>
      <p:sp>
        <p:nvSpPr>
          <p:cNvPr id="28" name="Rectángulo redondeado 27"/>
          <p:cNvSpPr/>
          <p:nvPr/>
        </p:nvSpPr>
        <p:spPr>
          <a:xfrm>
            <a:off x="2682240" y="4141470"/>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Cuadro de texto 28"/>
          <p:cNvSpPr txBox="1"/>
          <p:nvPr/>
        </p:nvSpPr>
        <p:spPr>
          <a:xfrm>
            <a:off x="3390265" y="4291330"/>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5" name="Imagen 14" descr="innovation"/>
          <p:cNvPicPr>
            <a:picLocks noChangeAspect="1"/>
          </p:cNvPicPr>
          <p:nvPr/>
        </p:nvPicPr>
        <p:blipFill>
          <a:blip r:embed="rId1">
            <a:grayscl/>
          </a:blip>
          <a:stretch>
            <a:fillRect/>
          </a:stretch>
        </p:blipFill>
        <p:spPr>
          <a:xfrm>
            <a:off x="2720975" y="4284980"/>
            <a:ext cx="722630" cy="722630"/>
          </a:xfrm>
          <a:prstGeom prst="rect">
            <a:avLst/>
          </a:prstGeom>
        </p:spPr>
      </p:pic>
      <p:sp>
        <p:nvSpPr>
          <p:cNvPr id="19" name="Rectángulo redondeado 18"/>
          <p:cNvSpPr/>
          <p:nvPr/>
        </p:nvSpPr>
        <p:spPr>
          <a:xfrm>
            <a:off x="6962140" y="4142105"/>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Cuadro de texto 31"/>
          <p:cNvSpPr txBox="1"/>
          <p:nvPr/>
        </p:nvSpPr>
        <p:spPr>
          <a:xfrm>
            <a:off x="7631430" y="4284980"/>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33" name="Imagen 32" descr="innovation"/>
          <p:cNvPicPr>
            <a:picLocks noChangeAspect="1"/>
          </p:cNvPicPr>
          <p:nvPr/>
        </p:nvPicPr>
        <p:blipFill>
          <a:blip r:embed="rId1">
            <a:grayscl/>
          </a:blip>
          <a:stretch>
            <a:fillRect/>
          </a:stretch>
        </p:blipFill>
        <p:spPr>
          <a:xfrm>
            <a:off x="7002145" y="4246880"/>
            <a:ext cx="722630" cy="722630"/>
          </a:xfrm>
          <a:prstGeom prst="rect">
            <a:avLst/>
          </a:prstGeom>
        </p:spPr>
      </p:pic>
      <p:sp>
        <p:nvSpPr>
          <p:cNvPr id="36" name="Cuadro de texto 35"/>
          <p:cNvSpPr txBox="1"/>
          <p:nvPr/>
        </p:nvSpPr>
        <p:spPr>
          <a:xfrm>
            <a:off x="6216650" y="5475605"/>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530121" y="5475814"/>
            <a:ext cx="585665" cy="585665"/>
          </a:xfrm>
          <a:prstGeom prst="rect">
            <a:avLst/>
          </a:prstGeom>
        </p:spPr>
      </p:pic>
      <p:sp>
        <p:nvSpPr>
          <p:cNvPr id="21" name="Rectángulo redondeado 20"/>
          <p:cNvSpPr/>
          <p:nvPr/>
        </p:nvSpPr>
        <p:spPr>
          <a:xfrm>
            <a:off x="6773545" y="4337050"/>
            <a:ext cx="2051050" cy="104140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solidFill>
                  <a:schemeClr val="tx1"/>
                </a:solidFill>
                <a:latin typeface="Open Sans" panose="020B0606030504020204" pitchFamily="34" charset="0"/>
                <a:cs typeface="Open Sans" panose="020B0606030504020204" pitchFamily="34" charset="0"/>
              </a:rPr>
              <a:t>Depreciación de la luminaria por ensuciamiento</a:t>
            </a:r>
            <a:endParaRPr lang="es-ES" altLang="en-US"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grpSp>
        <p:nvGrpSpPr>
          <p:cNvPr id="30" name="Grupo 29"/>
          <p:cNvGrpSpPr/>
          <p:nvPr/>
        </p:nvGrpSpPr>
        <p:grpSpPr>
          <a:xfrm>
            <a:off x="280035" y="2437130"/>
            <a:ext cx="3787775" cy="3347085"/>
            <a:chOff x="1117" y="4059"/>
            <a:chExt cx="5238" cy="2683"/>
          </a:xfrm>
        </p:grpSpPr>
        <p:sp>
          <p:nvSpPr>
            <p:cNvPr id="27" name="Rectángulo redondeado 26"/>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Rectángulo redondeado 13"/>
            <p:cNvSpPr/>
            <p:nvPr/>
          </p:nvSpPr>
          <p:spPr>
            <a:xfrm>
              <a:off x="1117" y="4059"/>
              <a:ext cx="5238"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pic>
        <p:nvPicPr>
          <p:cNvPr id="2" name="Imagen 1" descr="icono-intensidad"/>
          <p:cNvPicPr>
            <a:picLocks noChangeAspect="1"/>
          </p:cNvPicPr>
          <p:nvPr/>
        </p:nvPicPr>
        <p:blipFill>
          <a:blip r:embed="rId2"/>
          <a:stretch>
            <a:fillRect/>
          </a:stretch>
        </p:blipFill>
        <p:spPr>
          <a:xfrm>
            <a:off x="397510" y="3244215"/>
            <a:ext cx="1005205" cy="1525905"/>
          </a:xfrm>
          <a:prstGeom prst="rect">
            <a:avLst/>
          </a:prstGeom>
        </p:spPr>
      </p:pic>
      <p:sp>
        <p:nvSpPr>
          <p:cNvPr id="9" name="Cuadro de texto 8"/>
          <p:cNvSpPr txBox="1"/>
          <p:nvPr/>
        </p:nvSpPr>
        <p:spPr>
          <a:xfrm>
            <a:off x="1475740" y="2578100"/>
            <a:ext cx="2359660" cy="3322955"/>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El instrumento de medida para la medición de esta magnitud dentro del sistema eléctrico debe ser un amperímetro, o en su defecto un multímetro, el cual se conecta en serie con respecto a la carga para que la corriente producida por este sea medida por el equipo, su valor será dado en amperios (A). </a:t>
            </a:r>
            <a:endParaRPr lang="es-ES" altLang="en-US" sz="1400">
              <a:solidFill>
                <a:schemeClr val="bg1"/>
              </a:solidFill>
              <a:latin typeface="Open Sans" panose="020B0606030504020204" pitchFamily="34" charset="0"/>
              <a:cs typeface="Open Sans" panose="020B0606030504020204" pitchFamily="34" charset="0"/>
            </a:endParaRPr>
          </a:p>
          <a:p>
            <a:endParaRPr lang="es-ES" altLang="en-US" sz="1400">
              <a:solidFill>
                <a:schemeClr val="bg1"/>
              </a:solidFill>
              <a:latin typeface="Open Sans" panose="020B0606030504020204" pitchFamily="34" charset="0"/>
              <a:cs typeface="Open Sans" panose="020B0606030504020204" pitchFamily="34" charset="0"/>
            </a:endParaRPr>
          </a:p>
          <a:p>
            <a:pPr algn="ctr"/>
            <a:endParaRPr lang="es-ES" altLang="en-US" sz="1400" u="sng">
              <a:solidFill>
                <a:schemeClr val="bg1"/>
              </a:solidFill>
              <a:latin typeface="Open Sans" panose="020B0606030504020204" pitchFamily="34" charset="0"/>
              <a:cs typeface="Open Sans" panose="020B0606030504020204" pitchFamily="34" charset="0"/>
            </a:endParaRPr>
          </a:p>
        </p:txBody>
      </p:sp>
      <p:grpSp>
        <p:nvGrpSpPr>
          <p:cNvPr id="25" name="Grupo 24"/>
          <p:cNvGrpSpPr/>
          <p:nvPr/>
        </p:nvGrpSpPr>
        <p:grpSpPr>
          <a:xfrm>
            <a:off x="8198485" y="2578100"/>
            <a:ext cx="3787140" cy="3422650"/>
            <a:chOff x="12950" y="4060"/>
            <a:chExt cx="5964"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0" name="Cuadro de texto 9"/>
            <p:cNvSpPr txBox="1"/>
            <p:nvPr/>
          </p:nvSpPr>
          <p:spPr>
            <a:xfrm>
              <a:off x="15569" y="6375"/>
              <a:ext cx="2509" cy="628"/>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Resistencia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253865" y="2552065"/>
            <a:ext cx="3787140" cy="3422650"/>
            <a:chOff x="6699" y="4019"/>
            <a:chExt cx="5964"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3" name="Cuadro de texto 12"/>
            <p:cNvSpPr txBox="1"/>
            <p:nvPr/>
          </p:nvSpPr>
          <p:spPr>
            <a:xfrm>
              <a:off x="9303" y="6401"/>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Tensión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15" name="Imagen 14" descr="C:\Users\ingritd.castrillon\Documents\Carolina Castrillon\Personal\iMaster\Bos Ingenieria\Carpeta 5 Unidad 7 - Esquemas de Conexión\Unidad 7 - Esquemas de Conexión\Img\Temporales\resistencia-multimetro.pngresistencia-multimetro"/>
            <p:cNvPicPr>
              <a:picLocks noChangeAspect="1"/>
            </p:cNvPicPr>
            <p:nvPr/>
          </p:nvPicPr>
          <p:blipFill>
            <a:blip r:embed="rId3"/>
            <a:srcRect/>
            <a:stretch>
              <a:fillRect/>
            </a:stretch>
          </p:blipFill>
          <p:spPr>
            <a:xfrm>
              <a:off x="6969" y="6362"/>
              <a:ext cx="1646" cy="707"/>
            </a:xfrm>
            <a:prstGeom prst="rect">
              <a:avLst/>
            </a:prstGeom>
          </p:spPr>
        </p:pic>
      </p:grpSp>
      <p:grpSp>
        <p:nvGrpSpPr>
          <p:cNvPr id="45" name="Grupo 44"/>
          <p:cNvGrpSpPr/>
          <p:nvPr/>
        </p:nvGrpSpPr>
        <p:grpSpPr>
          <a:xfrm>
            <a:off x="1948940" y="5374640"/>
            <a:ext cx="1221615" cy="333375"/>
            <a:chOff x="15288" y="8862"/>
            <a:chExt cx="3096" cy="905"/>
          </a:xfrm>
        </p:grpSpPr>
        <p:pic>
          <p:nvPicPr>
            <p:cNvPr id="46" name="Imagen 45" descr="Forma&#10;&#10;Descripción generada automáticamen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7" name="Rectángulo 46"/>
            <p:cNvSpPr/>
            <p:nvPr/>
          </p:nvSpPr>
          <p:spPr>
            <a:xfrm>
              <a:off x="15288" y="8972"/>
              <a:ext cx="2121" cy="686"/>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a:t>
              </a:r>
              <a:r>
                <a:rPr lang="es-CO" altLang="es-VE" sz="700" b="1" dirty="0">
                  <a:latin typeface="Open Sans" panose="020B0606030504020204" pitchFamily="34" charset="0"/>
                  <a:ea typeface="Open Sans" panose="020B0606030504020204" pitchFamily="34" charset="0"/>
                  <a:cs typeface="Open Sans" panose="020B0606030504020204" pitchFamily="34" charset="0"/>
                </a:rPr>
                <a:t>IMAGEN</a:t>
              </a:r>
              <a:endParaRPr lang="es-CO" alt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37"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363126" y="5374849"/>
            <a:ext cx="585665" cy="585665"/>
          </a:xfrm>
          <a:prstGeom prst="rect">
            <a:avLst/>
          </a:prstGeom>
        </p:spPr>
      </p:pic>
      <p:pic>
        <p:nvPicPr>
          <p:cNvPr id="6" name="Imagen 5" descr="simbolo resistencia"/>
          <p:cNvPicPr>
            <a:picLocks noChangeAspect="1"/>
          </p:cNvPicPr>
          <p:nvPr/>
        </p:nvPicPr>
        <p:blipFill>
          <a:blip r:embed="rId7"/>
          <a:stretch>
            <a:fillRect/>
          </a:stretch>
        </p:blipFill>
        <p:spPr>
          <a:xfrm>
            <a:off x="8289925" y="3567430"/>
            <a:ext cx="1222375" cy="895350"/>
          </a:xfrm>
          <a:prstGeom prst="rect">
            <a:avLst/>
          </a:prstGeom>
        </p:spPr>
      </p:pic>
      <p:sp>
        <p:nvSpPr>
          <p:cNvPr id="16" name="Rectángulo 15"/>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Cuadro de texto 18"/>
          <p:cNvSpPr txBox="1"/>
          <p:nvPr/>
        </p:nvSpPr>
        <p:spPr>
          <a:xfrm>
            <a:off x="659765" y="1557020"/>
            <a:ext cx="10975975"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Conocer el funcionamiento de los instrumentos de medida y su forma de conexión es de gran importancia ya que es la base fundamental para una buena lectura de las magnitudes que estos brindan y con esta interpretar un circuito eléctrico. A continuación</a:t>
            </a:r>
            <a:r>
              <a:rPr lang="es-CO" sz="1400">
                <a:latin typeface="Open Sans" panose="020B0606030504020204" pitchFamily="34" charset="0"/>
                <a:cs typeface="Open Sans" panose="020B0606030504020204" pitchFamily="34" charset="0"/>
              </a:rPr>
              <a:t>,</a:t>
            </a:r>
            <a:r>
              <a:rPr sz="1400">
                <a:latin typeface="Open Sans" panose="020B0606030504020204" pitchFamily="34" charset="0"/>
                <a:cs typeface="Open Sans" panose="020B0606030504020204" pitchFamily="34" charset="0"/>
              </a:rPr>
              <a:t> como se conectan según la magnitud que se quiere leer: </a:t>
            </a:r>
            <a:endParaRPr sz="1400">
              <a:latin typeface="Open Sans" panose="020B0606030504020204" pitchFamily="34" charset="0"/>
              <a:cs typeface="Open Sans" panose="020B0606030504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 de texto 12"/>
          <p:cNvSpPr txBox="1"/>
          <p:nvPr/>
        </p:nvSpPr>
        <p:spPr>
          <a:xfrm>
            <a:off x="363220" y="6996430"/>
            <a:ext cx="111658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a:t>
            </a:r>
            <a:r>
              <a:rPr lang="es-ES" altLang="en-US" sz="1400" b="1">
                <a:latin typeface="Open Sans" panose="020B0606030504020204" pitchFamily="34" charset="0"/>
                <a:cs typeface="Open Sans" panose="020B0606030504020204" pitchFamily="34" charset="0"/>
              </a:rPr>
              <a:t> Sociedad de Ingenieros de Iluminación de Norteamérica </a:t>
            </a:r>
            <a:r>
              <a:rPr lang="es-ES" altLang="en-US" sz="1400">
                <a:latin typeface="Open Sans" panose="020B0606030504020204" pitchFamily="34" charset="0"/>
                <a:cs typeface="Open Sans" panose="020B0606030504020204" pitchFamily="34" charset="0"/>
              </a:rPr>
              <a:t>- </a:t>
            </a:r>
            <a:r>
              <a:rPr lang="es-ES" altLang="en-US" sz="1400" b="1">
                <a:latin typeface="Open Sans" panose="020B0606030504020204" pitchFamily="34" charset="0"/>
                <a:cs typeface="Open Sans" panose="020B0606030504020204" pitchFamily="34" charset="0"/>
              </a:rPr>
              <a:t>IESNA</a:t>
            </a:r>
            <a:r>
              <a:rPr lang="es-ES" altLang="en-US" sz="1400">
                <a:latin typeface="Open Sans" panose="020B0606030504020204" pitchFamily="34" charset="0"/>
                <a:cs typeface="Open Sans" panose="020B0606030504020204" pitchFamily="34" charset="0"/>
              </a:rPr>
              <a:t>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4" name="Rectángulo redondeado 13"/>
          <p:cNvSpPr/>
          <p:nvPr/>
        </p:nvSpPr>
        <p:spPr>
          <a:xfrm>
            <a:off x="5052060" y="1575435"/>
            <a:ext cx="6477000" cy="143065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605155" y="1056005"/>
            <a:ext cx="626681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9: </a:t>
            </a:r>
            <a:r>
              <a:rPr sz="1600" b="1">
                <a:solidFill>
                  <a:srgbClr val="2C538E"/>
                </a:solidFill>
                <a:latin typeface="Open Sans" panose="020B0606030504020204" pitchFamily="34" charset="0"/>
                <a:cs typeface="Open Sans" panose="020B0606030504020204" pitchFamily="34" charset="0"/>
              </a:rPr>
              <a:t> Coeficiente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Depreciación o Conservación</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5165090" y="1710055"/>
            <a:ext cx="464820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“Es la relación de la iluminancia promedio en el plano de trabajo después de un periodo determinado de uso de una instalación, y la iluminancia promedio obtenida al empezar a funcionar la misma como nueva”. </a:t>
            </a:r>
            <a:endParaRPr lang="es-ES" altLang="en-US" sz="1400">
              <a:latin typeface="Open Sans" panose="020B0606030504020204" pitchFamily="34" charset="0"/>
              <a:cs typeface="Open Sans" panose="020B0606030504020204" pitchFamily="34" charset="0"/>
              <a:sym typeface="+mn-ea"/>
            </a:endParaRPr>
          </a:p>
        </p:txBody>
      </p:sp>
      <p:sp>
        <p:nvSpPr>
          <p:cNvPr id="4" name="Cuadro de texto 3"/>
          <p:cNvSpPr txBox="1"/>
          <p:nvPr/>
        </p:nvSpPr>
        <p:spPr>
          <a:xfrm>
            <a:off x="527685" y="1699260"/>
            <a:ext cx="4524375"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También llamado factor de mantenimiento, está relacionado con el grado de suciedad ambiental y de la frecuencia de la limpieza del local, de acuerdo con el Reglamento Técnico de Instalaciones Eléctricas- </a:t>
            </a:r>
            <a:r>
              <a:rPr lang="es-ES" altLang="en-US" sz="1400" i="1">
                <a:latin typeface="Open Sans" panose="020B0606030504020204" pitchFamily="34" charset="0"/>
                <a:cs typeface="Open Sans" panose="020B0606030504020204" pitchFamily="34" charset="0"/>
                <a:sym typeface="+mn-ea"/>
              </a:rPr>
              <a:t>RETIE sección 430.5.1</a:t>
            </a:r>
            <a:r>
              <a:rPr lang="es-ES" altLang="en-US" sz="1400">
                <a:latin typeface="Open Sans" panose="020B0606030504020204" pitchFamily="34" charset="0"/>
                <a:cs typeface="Open Sans" panose="020B0606030504020204" pitchFamily="34" charset="0"/>
                <a:sym typeface="+mn-ea"/>
              </a:rPr>
              <a:t>: </a:t>
            </a:r>
            <a:endParaRPr lang="es-ES" altLang="en-US" sz="1400">
              <a:latin typeface="Open Sans" panose="020B0606030504020204" pitchFamily="34" charset="0"/>
              <a:cs typeface="Open Sans" panose="020B0606030504020204" pitchFamily="34" charset="0"/>
              <a:sym typeface="+mn-ea"/>
            </a:endParaRPr>
          </a:p>
        </p:txBody>
      </p:sp>
      <p:sp>
        <p:nvSpPr>
          <p:cNvPr id="20" name="Rectángulo redondeado 19"/>
          <p:cNvSpPr/>
          <p:nvPr/>
        </p:nvSpPr>
        <p:spPr>
          <a:xfrm>
            <a:off x="2320290" y="7586345"/>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3081655" y="7736205"/>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8" name="Imagen 17" descr="innovation"/>
          <p:cNvPicPr>
            <a:picLocks noChangeAspect="1"/>
          </p:cNvPicPr>
          <p:nvPr/>
        </p:nvPicPr>
        <p:blipFill>
          <a:blip r:embed="rId1">
            <a:grayscl/>
          </a:blip>
          <a:stretch>
            <a:fillRect/>
          </a:stretch>
        </p:blipFill>
        <p:spPr>
          <a:xfrm>
            <a:off x="2421890" y="7691755"/>
            <a:ext cx="722630" cy="722630"/>
          </a:xfrm>
          <a:prstGeom prst="rect">
            <a:avLst/>
          </a:prstGeom>
        </p:spPr>
      </p:pic>
      <p:sp>
        <p:nvSpPr>
          <p:cNvPr id="17" name="Rectángulo redondeado 16"/>
          <p:cNvSpPr/>
          <p:nvPr/>
        </p:nvSpPr>
        <p:spPr>
          <a:xfrm>
            <a:off x="6600190" y="7586980"/>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Cuadro de texto 11"/>
          <p:cNvSpPr txBox="1"/>
          <p:nvPr/>
        </p:nvSpPr>
        <p:spPr>
          <a:xfrm>
            <a:off x="7322820" y="7729855"/>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6" name="Imagen 15" descr="innovation"/>
          <p:cNvPicPr>
            <a:picLocks noChangeAspect="1"/>
          </p:cNvPicPr>
          <p:nvPr/>
        </p:nvPicPr>
        <p:blipFill>
          <a:blip r:embed="rId1">
            <a:grayscl/>
          </a:blip>
          <a:stretch>
            <a:fillRect/>
          </a:stretch>
        </p:blipFill>
        <p:spPr>
          <a:xfrm>
            <a:off x="6600190" y="7691755"/>
            <a:ext cx="722630" cy="722630"/>
          </a:xfrm>
          <a:prstGeom prst="rect">
            <a:avLst/>
          </a:prstGeom>
        </p:spPr>
      </p:pic>
      <p:pic>
        <p:nvPicPr>
          <p:cNvPr id="27"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86871" y="8249494"/>
            <a:ext cx="585665" cy="585665"/>
          </a:xfrm>
          <a:prstGeom prst="rect">
            <a:avLst/>
          </a:prstGeom>
        </p:spPr>
      </p:pic>
      <p:sp>
        <p:nvSpPr>
          <p:cNvPr id="30" name="Cuadro de texto 29"/>
          <p:cNvSpPr txBox="1"/>
          <p:nvPr/>
        </p:nvSpPr>
        <p:spPr>
          <a:xfrm>
            <a:off x="2992120" y="9149080"/>
            <a:ext cx="2762885" cy="306705"/>
          </a:xfrm>
          <a:prstGeom prst="rect">
            <a:avLst/>
          </a:prstGeom>
          <a:noFill/>
        </p:spPr>
        <p:txBody>
          <a:bodyPr wrap="square" rtlCol="0">
            <a:spAutoFit/>
          </a:bodyPr>
          <a:p>
            <a:pPr algn="ctr"/>
            <a:r>
              <a:rPr lang="es-ES" altLang="en-US" sz="1400">
                <a:solidFill>
                  <a:srgbClr val="FF0000"/>
                </a:solidFill>
                <a:latin typeface="Open Sans" panose="020B0606030504020204" pitchFamily="34" charset="0"/>
                <a:cs typeface="Open Sans" panose="020B0606030504020204" pitchFamily="34" charset="0"/>
              </a:rPr>
              <a:t>Este se encuentra dado por:</a:t>
            </a:r>
            <a:endParaRPr lang="es-ES" altLang="en-US" sz="1400">
              <a:solidFill>
                <a:srgbClr val="FF0000"/>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5854700" y="9133840"/>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8" name="Imagen 7" descr="ley"/>
          <p:cNvPicPr>
            <a:picLocks noChangeAspect="1"/>
          </p:cNvPicPr>
          <p:nvPr/>
        </p:nvPicPr>
        <p:blipFill>
          <a:blip r:embed="rId4"/>
          <a:stretch>
            <a:fillRect/>
          </a:stretch>
        </p:blipFill>
        <p:spPr>
          <a:xfrm>
            <a:off x="9645015" y="1370330"/>
            <a:ext cx="1993265" cy="1762125"/>
          </a:xfrm>
          <a:prstGeom prst="rect">
            <a:avLst/>
          </a:prstGeom>
        </p:spPr>
      </p:pic>
      <p:sp>
        <p:nvSpPr>
          <p:cNvPr id="9" name="Cuadro de texto 8"/>
          <p:cNvSpPr txBox="1"/>
          <p:nvPr/>
        </p:nvSpPr>
        <p:spPr>
          <a:xfrm>
            <a:off x="527685" y="3205480"/>
            <a:ext cx="112420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 Sociedad de Ingenieros de Iluminación de Norteamérica - IESNA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2117090" y="5475605"/>
            <a:ext cx="451294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 anterior se da la siguiente f</a:t>
            </a:r>
            <a:r>
              <a:rPr lang="es-CO" altLang="es-ES" sz="1400">
                <a:latin typeface="Open Sans" panose="020B0606030504020204" pitchFamily="34" charset="0"/>
                <a:cs typeface="Open Sans" panose="020B0606030504020204" pitchFamily="34" charset="0"/>
              </a:rPr>
              <a:t>ó</a:t>
            </a:r>
            <a:r>
              <a:rPr lang="es-ES" altLang="en-US" sz="1400">
                <a:latin typeface="Open Sans" panose="020B0606030504020204" pitchFamily="34" charset="0"/>
                <a:cs typeface="Open Sans" panose="020B0606030504020204" pitchFamily="34" charset="0"/>
              </a:rPr>
              <a:t>rmula:</a:t>
            </a:r>
            <a:endParaRPr lang="es-ES" altLang="en-US"/>
          </a:p>
        </p:txBody>
      </p:sp>
      <p:sp>
        <p:nvSpPr>
          <p:cNvPr id="28" name="Rectángulo redondeado 27"/>
          <p:cNvSpPr/>
          <p:nvPr/>
        </p:nvSpPr>
        <p:spPr>
          <a:xfrm>
            <a:off x="2682240" y="4141470"/>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Cuadro de texto 28"/>
          <p:cNvSpPr txBox="1"/>
          <p:nvPr/>
        </p:nvSpPr>
        <p:spPr>
          <a:xfrm>
            <a:off x="3390265" y="4291330"/>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5" name="Imagen 14" descr="innovation"/>
          <p:cNvPicPr>
            <a:picLocks noChangeAspect="1"/>
          </p:cNvPicPr>
          <p:nvPr/>
        </p:nvPicPr>
        <p:blipFill>
          <a:blip r:embed="rId1">
            <a:grayscl/>
          </a:blip>
          <a:stretch>
            <a:fillRect/>
          </a:stretch>
        </p:blipFill>
        <p:spPr>
          <a:xfrm>
            <a:off x="2720975" y="4284980"/>
            <a:ext cx="722630" cy="722630"/>
          </a:xfrm>
          <a:prstGeom prst="rect">
            <a:avLst/>
          </a:prstGeom>
        </p:spPr>
      </p:pic>
      <p:sp>
        <p:nvSpPr>
          <p:cNvPr id="19" name="Rectángulo redondeado 18"/>
          <p:cNvSpPr/>
          <p:nvPr/>
        </p:nvSpPr>
        <p:spPr>
          <a:xfrm>
            <a:off x="6962140" y="4142105"/>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Cuadro de texto 31"/>
          <p:cNvSpPr txBox="1"/>
          <p:nvPr/>
        </p:nvSpPr>
        <p:spPr>
          <a:xfrm>
            <a:off x="7631430" y="4284980"/>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33" name="Imagen 32" descr="innovation"/>
          <p:cNvPicPr>
            <a:picLocks noChangeAspect="1"/>
          </p:cNvPicPr>
          <p:nvPr/>
        </p:nvPicPr>
        <p:blipFill>
          <a:blip r:embed="rId1">
            <a:grayscl/>
          </a:blip>
          <a:stretch>
            <a:fillRect/>
          </a:stretch>
        </p:blipFill>
        <p:spPr>
          <a:xfrm>
            <a:off x="7002145" y="4246880"/>
            <a:ext cx="722630" cy="722630"/>
          </a:xfrm>
          <a:prstGeom prst="rect">
            <a:avLst/>
          </a:prstGeom>
        </p:spPr>
      </p:pic>
      <p:sp>
        <p:nvSpPr>
          <p:cNvPr id="36" name="Cuadro de texto 35"/>
          <p:cNvSpPr txBox="1"/>
          <p:nvPr/>
        </p:nvSpPr>
        <p:spPr>
          <a:xfrm>
            <a:off x="6216650" y="5475605"/>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327681" y="5475814"/>
            <a:ext cx="585665" cy="585665"/>
          </a:xfrm>
          <a:prstGeom prst="rect">
            <a:avLst/>
          </a:prstGeom>
        </p:spPr>
      </p:pic>
      <p:sp>
        <p:nvSpPr>
          <p:cNvPr id="6" name="Rectángulo redondeado 5"/>
          <p:cNvSpPr/>
          <p:nvPr/>
        </p:nvSpPr>
        <p:spPr>
          <a:xfrm>
            <a:off x="7466330" y="4363085"/>
            <a:ext cx="2051050" cy="104140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solidFill>
                  <a:schemeClr val="tx1"/>
                </a:solidFill>
                <a:latin typeface="Open Sans" panose="020B0606030504020204" pitchFamily="34" charset="0"/>
                <a:cs typeface="Open Sans" panose="020B0606030504020204" pitchFamily="34" charset="0"/>
              </a:rPr>
              <a:t>Depreciación por disminución del flujo luminoso de la bombilla</a:t>
            </a:r>
            <a:endParaRPr lang="es-ES" altLang="en-US"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 de texto 12"/>
          <p:cNvSpPr txBox="1"/>
          <p:nvPr/>
        </p:nvSpPr>
        <p:spPr>
          <a:xfrm>
            <a:off x="363220" y="6996430"/>
            <a:ext cx="111658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a:t>
            </a:r>
            <a:r>
              <a:rPr lang="es-ES" altLang="en-US" sz="1400" b="1">
                <a:latin typeface="Open Sans" panose="020B0606030504020204" pitchFamily="34" charset="0"/>
                <a:cs typeface="Open Sans" panose="020B0606030504020204" pitchFamily="34" charset="0"/>
              </a:rPr>
              <a:t> Sociedad de Ingenieros de Iluminación de Norteamérica </a:t>
            </a:r>
            <a:r>
              <a:rPr lang="es-ES" altLang="en-US" sz="1400">
                <a:latin typeface="Open Sans" panose="020B0606030504020204" pitchFamily="34" charset="0"/>
                <a:cs typeface="Open Sans" panose="020B0606030504020204" pitchFamily="34" charset="0"/>
              </a:rPr>
              <a:t>- </a:t>
            </a:r>
            <a:r>
              <a:rPr lang="es-ES" altLang="en-US" sz="1400" b="1">
                <a:latin typeface="Open Sans" panose="020B0606030504020204" pitchFamily="34" charset="0"/>
                <a:cs typeface="Open Sans" panose="020B0606030504020204" pitchFamily="34" charset="0"/>
              </a:rPr>
              <a:t>IESNA</a:t>
            </a:r>
            <a:r>
              <a:rPr lang="es-ES" altLang="en-US" sz="1400">
                <a:latin typeface="Open Sans" panose="020B0606030504020204" pitchFamily="34" charset="0"/>
                <a:cs typeface="Open Sans" panose="020B0606030504020204" pitchFamily="34" charset="0"/>
              </a:rPr>
              <a:t>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4" name="Rectángulo redondeado 13"/>
          <p:cNvSpPr/>
          <p:nvPr/>
        </p:nvSpPr>
        <p:spPr>
          <a:xfrm>
            <a:off x="5052060" y="1575435"/>
            <a:ext cx="6477000" cy="143065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605155" y="1056005"/>
            <a:ext cx="626681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9: </a:t>
            </a:r>
            <a:r>
              <a:rPr sz="1600" b="1">
                <a:solidFill>
                  <a:srgbClr val="2C538E"/>
                </a:solidFill>
                <a:latin typeface="Open Sans" panose="020B0606030504020204" pitchFamily="34" charset="0"/>
                <a:cs typeface="Open Sans" panose="020B0606030504020204" pitchFamily="34" charset="0"/>
              </a:rPr>
              <a:t> Coeficiente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Depreciación o Conservación</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5165090" y="1710055"/>
            <a:ext cx="464820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“Es la relación de la iluminancia promedio en el plano de trabajo después de un periodo determinado de uso de una instalación, y la iluminancia promedio obtenida al empezar a funcionar la misma como nueva”. </a:t>
            </a:r>
            <a:endParaRPr lang="es-ES" altLang="en-US" sz="1400">
              <a:latin typeface="Open Sans" panose="020B0606030504020204" pitchFamily="34" charset="0"/>
              <a:cs typeface="Open Sans" panose="020B0606030504020204" pitchFamily="34" charset="0"/>
              <a:sym typeface="+mn-ea"/>
            </a:endParaRPr>
          </a:p>
        </p:txBody>
      </p:sp>
      <p:sp>
        <p:nvSpPr>
          <p:cNvPr id="4" name="Cuadro de texto 3"/>
          <p:cNvSpPr txBox="1"/>
          <p:nvPr/>
        </p:nvSpPr>
        <p:spPr>
          <a:xfrm>
            <a:off x="527685" y="1699260"/>
            <a:ext cx="4524375"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También llamado factor de mantenimiento, está relacionado con el grado de suciedad ambiental y de la frecuencia de la limpieza del local, de acuerdo con el Reglamento Técnico de Instalaciones Eléctricas- </a:t>
            </a:r>
            <a:r>
              <a:rPr lang="es-ES" altLang="en-US" sz="1400" i="1">
                <a:latin typeface="Open Sans" panose="020B0606030504020204" pitchFamily="34" charset="0"/>
                <a:cs typeface="Open Sans" panose="020B0606030504020204" pitchFamily="34" charset="0"/>
                <a:sym typeface="+mn-ea"/>
              </a:rPr>
              <a:t>RETIE sección 430.5.1</a:t>
            </a:r>
            <a:r>
              <a:rPr lang="es-ES" altLang="en-US" sz="1400">
                <a:latin typeface="Open Sans" panose="020B0606030504020204" pitchFamily="34" charset="0"/>
                <a:cs typeface="Open Sans" panose="020B0606030504020204" pitchFamily="34" charset="0"/>
                <a:sym typeface="+mn-ea"/>
              </a:rPr>
              <a:t>: </a:t>
            </a:r>
            <a:endParaRPr lang="es-ES" altLang="en-US" sz="1400">
              <a:latin typeface="Open Sans" panose="020B0606030504020204" pitchFamily="34" charset="0"/>
              <a:cs typeface="Open Sans" panose="020B0606030504020204" pitchFamily="34" charset="0"/>
              <a:sym typeface="+mn-ea"/>
            </a:endParaRPr>
          </a:p>
        </p:txBody>
      </p:sp>
      <p:sp>
        <p:nvSpPr>
          <p:cNvPr id="20" name="Rectángulo redondeado 19"/>
          <p:cNvSpPr/>
          <p:nvPr/>
        </p:nvSpPr>
        <p:spPr>
          <a:xfrm>
            <a:off x="2320290" y="7586345"/>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3081655" y="7736205"/>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8" name="Imagen 17" descr="innovation"/>
          <p:cNvPicPr>
            <a:picLocks noChangeAspect="1"/>
          </p:cNvPicPr>
          <p:nvPr/>
        </p:nvPicPr>
        <p:blipFill>
          <a:blip r:embed="rId1">
            <a:grayscl/>
          </a:blip>
          <a:stretch>
            <a:fillRect/>
          </a:stretch>
        </p:blipFill>
        <p:spPr>
          <a:xfrm>
            <a:off x="2421890" y="7691755"/>
            <a:ext cx="722630" cy="722630"/>
          </a:xfrm>
          <a:prstGeom prst="rect">
            <a:avLst/>
          </a:prstGeom>
        </p:spPr>
      </p:pic>
      <p:sp>
        <p:nvSpPr>
          <p:cNvPr id="17" name="Rectángulo redondeado 16"/>
          <p:cNvSpPr/>
          <p:nvPr/>
        </p:nvSpPr>
        <p:spPr>
          <a:xfrm>
            <a:off x="6600190" y="7586980"/>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Cuadro de texto 11"/>
          <p:cNvSpPr txBox="1"/>
          <p:nvPr/>
        </p:nvSpPr>
        <p:spPr>
          <a:xfrm>
            <a:off x="7322820" y="7729855"/>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6" name="Imagen 15" descr="innovation"/>
          <p:cNvPicPr>
            <a:picLocks noChangeAspect="1"/>
          </p:cNvPicPr>
          <p:nvPr/>
        </p:nvPicPr>
        <p:blipFill>
          <a:blip r:embed="rId1">
            <a:grayscl/>
          </a:blip>
          <a:stretch>
            <a:fillRect/>
          </a:stretch>
        </p:blipFill>
        <p:spPr>
          <a:xfrm>
            <a:off x="6600190" y="7691755"/>
            <a:ext cx="722630" cy="722630"/>
          </a:xfrm>
          <a:prstGeom prst="rect">
            <a:avLst/>
          </a:prstGeom>
        </p:spPr>
      </p:pic>
      <p:pic>
        <p:nvPicPr>
          <p:cNvPr id="27"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386871" y="8249494"/>
            <a:ext cx="585665" cy="585665"/>
          </a:xfrm>
          <a:prstGeom prst="rect">
            <a:avLst/>
          </a:prstGeom>
        </p:spPr>
      </p:pic>
      <p:sp>
        <p:nvSpPr>
          <p:cNvPr id="30" name="Cuadro de texto 29"/>
          <p:cNvSpPr txBox="1"/>
          <p:nvPr/>
        </p:nvSpPr>
        <p:spPr>
          <a:xfrm>
            <a:off x="2992120" y="9149080"/>
            <a:ext cx="2762885" cy="306705"/>
          </a:xfrm>
          <a:prstGeom prst="rect">
            <a:avLst/>
          </a:prstGeom>
          <a:noFill/>
        </p:spPr>
        <p:txBody>
          <a:bodyPr wrap="square" rtlCol="0">
            <a:spAutoFit/>
          </a:bodyPr>
          <a:p>
            <a:pPr algn="ctr"/>
            <a:r>
              <a:rPr lang="es-ES" altLang="en-US" sz="1400">
                <a:solidFill>
                  <a:srgbClr val="FF0000"/>
                </a:solidFill>
                <a:latin typeface="Open Sans" panose="020B0606030504020204" pitchFamily="34" charset="0"/>
                <a:cs typeface="Open Sans" panose="020B0606030504020204" pitchFamily="34" charset="0"/>
              </a:rPr>
              <a:t>Este se encuentra dado por:</a:t>
            </a:r>
            <a:endParaRPr lang="es-ES" altLang="en-US" sz="1400">
              <a:solidFill>
                <a:srgbClr val="FF0000"/>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5854700" y="9133840"/>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8" name="Imagen 7" descr="ley"/>
          <p:cNvPicPr>
            <a:picLocks noChangeAspect="1"/>
          </p:cNvPicPr>
          <p:nvPr/>
        </p:nvPicPr>
        <p:blipFill>
          <a:blip r:embed="rId4"/>
          <a:stretch>
            <a:fillRect/>
          </a:stretch>
        </p:blipFill>
        <p:spPr>
          <a:xfrm>
            <a:off x="9645015" y="1370330"/>
            <a:ext cx="1993265" cy="1762125"/>
          </a:xfrm>
          <a:prstGeom prst="rect">
            <a:avLst/>
          </a:prstGeom>
        </p:spPr>
      </p:pic>
      <p:sp>
        <p:nvSpPr>
          <p:cNvPr id="9" name="Cuadro de texto 8"/>
          <p:cNvSpPr txBox="1"/>
          <p:nvPr/>
        </p:nvSpPr>
        <p:spPr>
          <a:xfrm>
            <a:off x="527685" y="3205480"/>
            <a:ext cx="1124204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debe calcularse con la metodología adoptada de la Sociedad de Ingenieros de Iluminación de Norteamérica - IESNA el cual considera la valoración de ocho efectos:</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2117090" y="5475605"/>
            <a:ext cx="451294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 anterior se da la siguiente f</a:t>
            </a:r>
            <a:r>
              <a:rPr lang="es-CO" altLang="es-ES" sz="1400">
                <a:latin typeface="Open Sans" panose="020B0606030504020204" pitchFamily="34" charset="0"/>
                <a:cs typeface="Open Sans" panose="020B0606030504020204" pitchFamily="34" charset="0"/>
              </a:rPr>
              <a:t>ó</a:t>
            </a:r>
            <a:r>
              <a:rPr lang="es-ES" altLang="en-US" sz="1400">
                <a:latin typeface="Open Sans" panose="020B0606030504020204" pitchFamily="34" charset="0"/>
                <a:cs typeface="Open Sans" panose="020B0606030504020204" pitchFamily="34" charset="0"/>
              </a:rPr>
              <a:t>rmula:</a:t>
            </a:r>
            <a:endParaRPr lang="es-ES" altLang="en-US"/>
          </a:p>
        </p:txBody>
      </p:sp>
      <p:sp>
        <p:nvSpPr>
          <p:cNvPr id="28" name="Rectángulo redondeado 27"/>
          <p:cNvSpPr/>
          <p:nvPr/>
        </p:nvSpPr>
        <p:spPr>
          <a:xfrm>
            <a:off x="2682240" y="4141470"/>
            <a:ext cx="2409190"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Cuadro de texto 28"/>
          <p:cNvSpPr txBox="1"/>
          <p:nvPr/>
        </p:nvSpPr>
        <p:spPr>
          <a:xfrm>
            <a:off x="3390265" y="4291330"/>
            <a:ext cx="1610360"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no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15" name="Imagen 14" descr="innovation"/>
          <p:cNvPicPr>
            <a:picLocks noChangeAspect="1"/>
          </p:cNvPicPr>
          <p:nvPr/>
        </p:nvPicPr>
        <p:blipFill>
          <a:blip r:embed="rId1">
            <a:grayscl/>
          </a:blip>
          <a:stretch>
            <a:fillRect/>
          </a:stretch>
        </p:blipFill>
        <p:spPr>
          <a:xfrm>
            <a:off x="2720975" y="4284980"/>
            <a:ext cx="722630" cy="722630"/>
          </a:xfrm>
          <a:prstGeom prst="rect">
            <a:avLst/>
          </a:prstGeom>
        </p:spPr>
      </p:pic>
      <p:sp>
        <p:nvSpPr>
          <p:cNvPr id="19" name="Rectángulo redondeado 18"/>
          <p:cNvSpPr/>
          <p:nvPr/>
        </p:nvSpPr>
        <p:spPr>
          <a:xfrm>
            <a:off x="6962140" y="4142105"/>
            <a:ext cx="2444115" cy="1024255"/>
          </a:xfrm>
          <a:prstGeom prst="roundRect">
            <a:avLst/>
          </a:prstGeom>
          <a:gradFill>
            <a:gsLst>
              <a:gs pos="0">
                <a:srgbClr val="5385C9"/>
              </a:gs>
              <a:gs pos="55000">
                <a:srgbClr val="2C538E"/>
              </a:gs>
            </a:gsLst>
            <a:lin ang="8040000" scaled="0"/>
          </a:gra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Cuadro de texto 31"/>
          <p:cNvSpPr txBox="1"/>
          <p:nvPr/>
        </p:nvSpPr>
        <p:spPr>
          <a:xfrm>
            <a:off x="7631430" y="4284980"/>
            <a:ext cx="1721485" cy="737235"/>
          </a:xfrm>
          <a:prstGeom prst="rect">
            <a:avLst/>
          </a:prstGeom>
          <a:noFill/>
        </p:spPr>
        <p:txBody>
          <a:bodyPr wrap="square" rtlCol="0">
            <a:spAutoFit/>
          </a:bodyPr>
          <a:p>
            <a:pPr algn="ctr"/>
            <a:r>
              <a:rPr lang="es-CO" altLang="es-ES" sz="1400" b="1">
                <a:solidFill>
                  <a:schemeClr val="bg1"/>
                </a:solidFill>
                <a:latin typeface="Open Sans" panose="020B0606030504020204" pitchFamily="34" charset="0"/>
                <a:cs typeface="Open Sans" panose="020B0606030504020204" pitchFamily="34" charset="0"/>
              </a:rPr>
              <a:t>Efectos controlables en la operación</a:t>
            </a:r>
            <a:endParaRPr lang="es-CO" altLang="es-ES" sz="1400" b="1">
              <a:solidFill>
                <a:schemeClr val="bg1"/>
              </a:solidFill>
              <a:latin typeface="Open Sans" panose="020B0606030504020204" pitchFamily="34" charset="0"/>
              <a:cs typeface="Open Sans" panose="020B0606030504020204" pitchFamily="34" charset="0"/>
            </a:endParaRPr>
          </a:p>
        </p:txBody>
      </p:sp>
      <p:pic>
        <p:nvPicPr>
          <p:cNvPr id="33" name="Imagen 32" descr="innovation"/>
          <p:cNvPicPr>
            <a:picLocks noChangeAspect="1"/>
          </p:cNvPicPr>
          <p:nvPr/>
        </p:nvPicPr>
        <p:blipFill>
          <a:blip r:embed="rId1">
            <a:grayscl/>
          </a:blip>
          <a:stretch>
            <a:fillRect/>
          </a:stretch>
        </p:blipFill>
        <p:spPr>
          <a:xfrm>
            <a:off x="7002145" y="4246880"/>
            <a:ext cx="722630" cy="722630"/>
          </a:xfrm>
          <a:prstGeom prst="rect">
            <a:avLst/>
          </a:prstGeom>
        </p:spPr>
      </p:pic>
      <p:sp>
        <p:nvSpPr>
          <p:cNvPr id="36" name="Cuadro de texto 35"/>
          <p:cNvSpPr txBox="1"/>
          <p:nvPr/>
        </p:nvSpPr>
        <p:spPr>
          <a:xfrm>
            <a:off x="6216650" y="5475605"/>
            <a:ext cx="3813175" cy="337185"/>
          </a:xfrm>
          <a:prstGeom prst="rect">
            <a:avLst/>
          </a:prstGeom>
          <a:noFill/>
        </p:spPr>
        <p:txBody>
          <a:bodyPr wrap="square" rtlCol="0">
            <a:spAutoFit/>
          </a:bodyPr>
          <a:p>
            <a:pPr algn="ctr"/>
            <a:r>
              <a:rPr lang="es-ES" altLang="en-US" sz="1600" b="1">
                <a:solidFill>
                  <a:srgbClr val="2C538E"/>
                </a:solidFill>
                <a:latin typeface="Open Sans" panose="020B0606030504020204" pitchFamily="34" charset="0"/>
                <a:cs typeface="Open Sans" panose="020B0606030504020204" pitchFamily="34" charset="0"/>
              </a:rPr>
              <a:t>FM   =    FE   x   DLB   x   Fb</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059836" y="5475814"/>
            <a:ext cx="585665" cy="585665"/>
          </a:xfrm>
          <a:prstGeom prst="rect">
            <a:avLst/>
          </a:prstGeom>
        </p:spPr>
      </p:pic>
      <p:sp>
        <p:nvSpPr>
          <p:cNvPr id="21" name="Rectángulo redondeado 20"/>
          <p:cNvSpPr/>
          <p:nvPr/>
        </p:nvSpPr>
        <p:spPr>
          <a:xfrm>
            <a:off x="8185150" y="4815205"/>
            <a:ext cx="2051050" cy="588645"/>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solidFill>
                  <a:schemeClr val="tx1"/>
                </a:solidFill>
                <a:latin typeface="Open Sans" panose="020B0606030504020204" pitchFamily="34" charset="0"/>
                <a:cs typeface="Open Sans" panose="020B0606030504020204" pitchFamily="34" charset="0"/>
              </a:rPr>
              <a:t>Factor de balasto</a:t>
            </a:r>
            <a:endParaRPr lang="es-ES" altLang="en-US"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pic>
        <p:nvPicPr>
          <p:cNvPr id="2"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180881" y="2966929"/>
            <a:ext cx="585665" cy="585665"/>
          </a:xfrm>
          <a:prstGeom prst="rect">
            <a:avLst/>
          </a:prstGeom>
        </p:spPr>
      </p:pic>
      <p:sp>
        <p:nvSpPr>
          <p:cNvPr id="12" name="Rectángulo redondeado 11"/>
          <p:cNvSpPr/>
          <p:nvPr/>
        </p:nvSpPr>
        <p:spPr>
          <a:xfrm>
            <a:off x="1489075" y="3642995"/>
            <a:ext cx="2146300" cy="102997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a:solidFill>
                  <a:schemeClr val="tx1"/>
                </a:solidFill>
                <a:latin typeface="Open Sans" panose="020B0606030504020204" pitchFamily="34" charset="0"/>
                <a:cs typeface="Open Sans" panose="020B0606030504020204" pitchFamily="34" charset="0"/>
              </a:rPr>
              <a:t>F</a:t>
            </a:r>
            <a:r>
              <a:rPr sz="1400">
                <a:solidFill>
                  <a:schemeClr val="tx1"/>
                </a:solidFill>
                <a:latin typeface="Open Sans" panose="020B0606030504020204" pitchFamily="34" charset="0"/>
                <a:cs typeface="Open Sans" panose="020B0606030504020204" pitchFamily="34" charset="0"/>
              </a:rPr>
              <a:t>lujo luminoso que un determinado local o zona necesita (en </a:t>
            </a:r>
            <a:r>
              <a:rPr lang="es-CO" sz="1400">
                <a:solidFill>
                  <a:schemeClr val="tx1"/>
                </a:solidFill>
                <a:latin typeface="Open Sans" panose="020B0606030504020204" pitchFamily="34" charset="0"/>
                <a:cs typeface="Open Sans" panose="020B0606030504020204" pitchFamily="34" charset="0"/>
              </a:rPr>
              <a:t>Lúmenes</a:t>
            </a:r>
            <a:r>
              <a:rPr sz="1400">
                <a:solidFill>
                  <a:schemeClr val="tx1"/>
                </a:solidFill>
                <a:latin typeface="Open Sans" panose="020B0606030504020204" pitchFamily="34" charset="0"/>
                <a:cs typeface="Open Sans" panose="020B0606030504020204" pitchFamily="34" charset="0"/>
              </a:rPr>
              <a:t>)</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887636" y="2966929"/>
            <a:ext cx="585665" cy="585665"/>
          </a:xfrm>
          <a:prstGeom prst="rect">
            <a:avLst/>
          </a:prstGeom>
        </p:spPr>
      </p:pic>
      <p:sp>
        <p:nvSpPr>
          <p:cNvPr id="7" name="Rectángulo redondeado 6"/>
          <p:cNvSpPr/>
          <p:nvPr/>
        </p:nvSpPr>
        <p:spPr>
          <a:xfrm>
            <a:off x="2224405" y="3645535"/>
            <a:ext cx="2075180" cy="649605"/>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rPr>
              <a:t>N</a:t>
            </a:r>
            <a:r>
              <a:rPr lang="es-ES" altLang="en-US" sz="1400">
                <a:solidFill>
                  <a:schemeClr val="tx1"/>
                </a:solidFill>
                <a:latin typeface="Open Sans" panose="020B0606030504020204" pitchFamily="34" charset="0"/>
                <a:cs typeface="Open Sans" panose="020B0606030504020204" pitchFamily="34" charset="0"/>
              </a:rPr>
              <a:t>ivel de iluminación medio (en LUX).</a:t>
            </a:r>
            <a:endParaRPr lang="es-ES" altLang="en-US"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530256" y="2966929"/>
            <a:ext cx="585665" cy="585665"/>
          </a:xfrm>
          <a:prstGeom prst="rect">
            <a:avLst/>
          </a:prstGeom>
        </p:spPr>
      </p:pic>
      <p:sp>
        <p:nvSpPr>
          <p:cNvPr id="12" name="Rectángulo redondeado 11"/>
          <p:cNvSpPr/>
          <p:nvPr/>
        </p:nvSpPr>
        <p:spPr>
          <a:xfrm>
            <a:off x="2675890" y="3655060"/>
            <a:ext cx="2820670" cy="39878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tx1"/>
                </a:solidFill>
                <a:latin typeface="Open Sans" panose="020B0606030504020204" pitchFamily="34" charset="0"/>
                <a:cs typeface="Open Sans" panose="020B0606030504020204" pitchFamily="34" charset="0"/>
              </a:rPr>
              <a:t>Superficie a iluminar (en m2).</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113821" y="3042494"/>
            <a:ext cx="585665" cy="585665"/>
          </a:xfrm>
          <a:prstGeom prst="rect">
            <a:avLst/>
          </a:prstGeom>
        </p:spPr>
      </p:pic>
      <p:sp>
        <p:nvSpPr>
          <p:cNvPr id="2" name="Rectángulo redondeado 1"/>
          <p:cNvSpPr/>
          <p:nvPr/>
        </p:nvSpPr>
        <p:spPr>
          <a:xfrm>
            <a:off x="2766060" y="3627755"/>
            <a:ext cx="3012440" cy="146177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tx1"/>
                </a:solidFill>
                <a:latin typeface="Open Sans" panose="020B0606030504020204" pitchFamily="34" charset="0"/>
                <a:cs typeface="Open Sans" panose="020B0606030504020204" pitchFamily="34" charset="0"/>
              </a:rPr>
              <a:t>Coeficiente de utilización. Es la relación entre el flujo luminoso recibido por un cuerpo y el flujo emitido por la fuente luminosa. Este es dado por el fabricante de la luminaria.</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828196" y="3042494"/>
            <a:ext cx="585665" cy="585665"/>
          </a:xfrm>
          <a:prstGeom prst="rect">
            <a:avLst/>
          </a:prstGeom>
        </p:spPr>
      </p:pic>
      <p:sp>
        <p:nvSpPr>
          <p:cNvPr id="12" name="Rectángulo redondeado 11"/>
          <p:cNvSpPr/>
          <p:nvPr/>
        </p:nvSpPr>
        <p:spPr>
          <a:xfrm>
            <a:off x="2931795" y="3749675"/>
            <a:ext cx="3150235" cy="120777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tx1"/>
                </a:solidFill>
                <a:latin typeface="Open Sans" panose="020B0606030504020204" pitchFamily="34" charset="0"/>
                <a:cs typeface="Open Sans" panose="020B0606030504020204" pitchFamily="34" charset="0"/>
              </a:rPr>
              <a:t>Coeficiente de mantenimiento o depreciación o conservación. Es el cociente que indica el grado de conservación de una luminaria.</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63751" y="2966929"/>
            <a:ext cx="585665" cy="585665"/>
          </a:xfrm>
          <a:prstGeom prst="rect">
            <a:avLst/>
          </a:prstGeom>
        </p:spPr>
      </p:pic>
      <p:sp>
        <p:nvSpPr>
          <p:cNvPr id="2" name="Rectángulo redondeado 1"/>
          <p:cNvSpPr/>
          <p:nvPr/>
        </p:nvSpPr>
        <p:spPr>
          <a:xfrm>
            <a:off x="6436360" y="3597910"/>
            <a:ext cx="2456815" cy="41402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a:solidFill>
                  <a:schemeClr val="tx1"/>
                </a:solidFill>
                <a:latin typeface="Open Sans" panose="020B0606030504020204" pitchFamily="34" charset="0"/>
                <a:cs typeface="Open Sans" panose="020B0606030504020204" pitchFamily="34" charset="0"/>
              </a:rPr>
              <a:t>N</a:t>
            </a:r>
            <a:r>
              <a:rPr sz="1400">
                <a:solidFill>
                  <a:schemeClr val="tx1"/>
                </a:solidFill>
                <a:latin typeface="Open Sans" panose="020B0606030504020204" pitchFamily="34" charset="0"/>
                <a:cs typeface="Open Sans" panose="020B0606030504020204" pitchFamily="34" charset="0"/>
              </a:rPr>
              <a:t>úmero de luminarias</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078126" y="3012649"/>
            <a:ext cx="585665" cy="585665"/>
          </a:xfrm>
          <a:prstGeom prst="rect">
            <a:avLst/>
          </a:prstGeom>
        </p:spPr>
      </p:pic>
      <p:sp>
        <p:nvSpPr>
          <p:cNvPr id="12" name="Rectángulo redondeado 11"/>
          <p:cNvSpPr/>
          <p:nvPr/>
        </p:nvSpPr>
        <p:spPr>
          <a:xfrm>
            <a:off x="6758940" y="3693160"/>
            <a:ext cx="2912110" cy="75311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a:solidFill>
                  <a:schemeClr val="tx1"/>
                </a:solidFill>
                <a:latin typeface="Open Sans" panose="020B0606030504020204" pitchFamily="34" charset="0"/>
                <a:cs typeface="Open Sans" panose="020B0606030504020204" pitchFamily="34" charset="0"/>
              </a:rPr>
              <a:t>F</a:t>
            </a:r>
            <a:r>
              <a:rPr sz="1400">
                <a:solidFill>
                  <a:schemeClr val="tx1"/>
                </a:solidFill>
                <a:latin typeface="Open Sans" panose="020B0606030504020204" pitchFamily="34" charset="0"/>
                <a:cs typeface="Open Sans" panose="020B0606030504020204" pitchFamily="34" charset="0"/>
              </a:rPr>
              <a:t>lujo luminoso total necesario en la zona o local. (según RETILAP)</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 de texto 18"/>
          <p:cNvSpPr txBox="1"/>
          <p:nvPr/>
        </p:nvSpPr>
        <p:spPr>
          <a:xfrm>
            <a:off x="659765" y="1557020"/>
            <a:ext cx="10975975"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Conocer el funcionamiento de los instrumentos de medida y su forma de conexión es de gran importancia ya que es la base fundamental para una buena lectura de las magnitudes que estos brindan y con esta interpretar un circuito eléctrico. A continuación</a:t>
            </a:r>
            <a:r>
              <a:rPr lang="es-CO" sz="1400">
                <a:latin typeface="Open Sans" panose="020B0606030504020204" pitchFamily="34" charset="0"/>
                <a:cs typeface="Open Sans" panose="020B0606030504020204" pitchFamily="34" charset="0"/>
              </a:rPr>
              <a:t>,</a:t>
            </a:r>
            <a:r>
              <a:rPr sz="1400">
                <a:latin typeface="Open Sans" panose="020B0606030504020204" pitchFamily="34" charset="0"/>
                <a:cs typeface="Open Sans" panose="020B0606030504020204" pitchFamily="34" charset="0"/>
              </a:rPr>
              <a:t> como se conectan según la magnitud que se quiere leer: </a:t>
            </a:r>
            <a:endParaRPr sz="1400">
              <a:latin typeface="Open Sans" panose="020B0606030504020204" pitchFamily="34" charset="0"/>
              <a:cs typeface="Open Sans" panose="020B0606030504020204" pitchFamily="34" charset="0"/>
            </a:endParaRPr>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grpSp>
        <p:nvGrpSpPr>
          <p:cNvPr id="30" name="Grupo 29"/>
          <p:cNvGrpSpPr/>
          <p:nvPr/>
        </p:nvGrpSpPr>
        <p:grpSpPr>
          <a:xfrm>
            <a:off x="280035" y="2437130"/>
            <a:ext cx="3787775" cy="3347085"/>
            <a:chOff x="1117" y="4059"/>
            <a:chExt cx="5238" cy="2683"/>
          </a:xfrm>
        </p:grpSpPr>
        <p:sp>
          <p:nvSpPr>
            <p:cNvPr id="27" name="Rectángulo redondeado 26"/>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Rectángulo redondeado 13"/>
            <p:cNvSpPr/>
            <p:nvPr/>
          </p:nvSpPr>
          <p:spPr>
            <a:xfrm>
              <a:off x="1117" y="4059"/>
              <a:ext cx="5238"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pic>
        <p:nvPicPr>
          <p:cNvPr id="2" name="Imagen 1" descr="icono-intensidad"/>
          <p:cNvPicPr>
            <a:picLocks noChangeAspect="1"/>
          </p:cNvPicPr>
          <p:nvPr/>
        </p:nvPicPr>
        <p:blipFill>
          <a:blip r:embed="rId2"/>
          <a:stretch>
            <a:fillRect/>
          </a:stretch>
        </p:blipFill>
        <p:spPr>
          <a:xfrm>
            <a:off x="397510" y="3244215"/>
            <a:ext cx="1005205" cy="1525905"/>
          </a:xfrm>
          <a:prstGeom prst="rect">
            <a:avLst/>
          </a:prstGeom>
        </p:spPr>
      </p:pic>
      <p:sp>
        <p:nvSpPr>
          <p:cNvPr id="9" name="Cuadro de texto 8"/>
          <p:cNvSpPr txBox="1"/>
          <p:nvPr/>
        </p:nvSpPr>
        <p:spPr>
          <a:xfrm>
            <a:off x="1475105" y="2555240"/>
            <a:ext cx="2592705" cy="3107690"/>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la medición de esta magnitud dentro del sistema eléctrico el instrumento de medida debe ser un voltímetro o en su defecto un multímetro el cual se conecta en paralelo, su valor será dado en voltios (V). La figura A debe abrirse para que se conecte en paralelo el instrumento, tal como se observa en la figura C.</a:t>
            </a:r>
            <a:endParaRPr lang="es-ES" altLang="en-US" sz="1400">
              <a:solidFill>
                <a:schemeClr val="bg1"/>
              </a:solidFill>
              <a:latin typeface="Open Sans" panose="020B0606030504020204" pitchFamily="34" charset="0"/>
              <a:cs typeface="Open Sans" panose="020B0606030504020204" pitchFamily="34" charset="0"/>
            </a:endParaRPr>
          </a:p>
          <a:p>
            <a:endParaRPr lang="es-ES" altLang="en-US" sz="1400">
              <a:solidFill>
                <a:schemeClr val="bg1"/>
              </a:solidFill>
              <a:latin typeface="Open Sans" panose="020B0606030504020204" pitchFamily="34" charset="0"/>
              <a:cs typeface="Open Sans" panose="020B0606030504020204" pitchFamily="34" charset="0"/>
            </a:endParaRPr>
          </a:p>
          <a:p>
            <a:pPr algn="ctr"/>
            <a:r>
              <a:rPr lang="es-CO" altLang="es-ES" sz="1400" u="sng">
                <a:solidFill>
                  <a:schemeClr val="bg1"/>
                </a:solidFill>
                <a:latin typeface="Open Sans" panose="020B0606030504020204" pitchFamily="34" charset="0"/>
                <a:cs typeface="Open Sans" panose="020B0606030504020204" pitchFamily="34" charset="0"/>
              </a:rPr>
              <a:t>Ver imagen</a:t>
            </a:r>
            <a:endParaRPr lang="es-CO" altLang="es-ES" sz="1400" u="sng">
              <a:solidFill>
                <a:schemeClr val="bg1"/>
              </a:solidFill>
              <a:latin typeface="Open Sans" panose="020B0606030504020204" pitchFamily="34" charset="0"/>
              <a:cs typeface="Open Sans" panose="020B0606030504020204" pitchFamily="34" charset="0"/>
            </a:endParaRPr>
          </a:p>
        </p:txBody>
      </p:sp>
      <p:grpSp>
        <p:nvGrpSpPr>
          <p:cNvPr id="25" name="Grupo 24"/>
          <p:cNvGrpSpPr/>
          <p:nvPr/>
        </p:nvGrpSpPr>
        <p:grpSpPr>
          <a:xfrm>
            <a:off x="8198485" y="2578100"/>
            <a:ext cx="3787140" cy="3422650"/>
            <a:chOff x="12950" y="4060"/>
            <a:chExt cx="5964"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0" name="Cuadro de texto 9"/>
            <p:cNvSpPr txBox="1"/>
            <p:nvPr/>
          </p:nvSpPr>
          <p:spPr>
            <a:xfrm>
              <a:off x="15569" y="6375"/>
              <a:ext cx="2509" cy="628"/>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Resistencia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253865" y="2552065"/>
            <a:ext cx="3787140" cy="3422650"/>
            <a:chOff x="6699" y="4019"/>
            <a:chExt cx="5964"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3" name="Cuadro de texto 12"/>
            <p:cNvSpPr txBox="1"/>
            <p:nvPr/>
          </p:nvSpPr>
          <p:spPr>
            <a:xfrm>
              <a:off x="9303" y="6401"/>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Tensión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15" name="Imagen 14" descr="C:\Users\ingritd.castrillon\Documents\Carolina Castrillon\Personal\iMaster\Bos Ingenieria\Carpeta 5 Unidad 7 - Esquemas de Conexión\Unidad 7 - Esquemas de Conexión\Img\Temporales\resistencia-multimetro.pngresistencia-multimetro"/>
            <p:cNvPicPr>
              <a:picLocks noChangeAspect="1"/>
            </p:cNvPicPr>
            <p:nvPr/>
          </p:nvPicPr>
          <p:blipFill>
            <a:blip r:embed="rId3"/>
            <a:srcRect/>
            <a:stretch>
              <a:fillRect/>
            </a:stretch>
          </p:blipFill>
          <p:spPr>
            <a:xfrm>
              <a:off x="6969" y="6362"/>
              <a:ext cx="1646" cy="707"/>
            </a:xfrm>
            <a:prstGeom prst="rect">
              <a:avLst/>
            </a:prstGeom>
          </p:spPr>
        </p:pic>
      </p:grpSp>
      <p:grpSp>
        <p:nvGrpSpPr>
          <p:cNvPr id="43" name="Grupo 42"/>
          <p:cNvGrpSpPr/>
          <p:nvPr/>
        </p:nvGrpSpPr>
        <p:grpSpPr>
          <a:xfrm>
            <a:off x="2686050" y="1553210"/>
            <a:ext cx="6988175" cy="4007485"/>
            <a:chOff x="4230" y="2446"/>
            <a:chExt cx="11005" cy="6311"/>
          </a:xfrm>
        </p:grpSpPr>
        <p:sp>
          <p:nvSpPr>
            <p:cNvPr id="39" name="Rectángulo redondeado 38"/>
            <p:cNvSpPr/>
            <p:nvPr/>
          </p:nvSpPr>
          <p:spPr>
            <a:xfrm>
              <a:off x="4230" y="2446"/>
              <a:ext cx="11005" cy="6311"/>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40" name="Óvalo 39"/>
            <p:cNvSpPr/>
            <p:nvPr/>
          </p:nvSpPr>
          <p:spPr>
            <a:xfrm>
              <a:off x="14352" y="2594"/>
              <a:ext cx="368" cy="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pic>
          <p:nvPicPr>
            <p:cNvPr id="41" name="Imagen 40" descr="multimetro-amperimetro-b"/>
            <p:cNvPicPr>
              <a:picLocks noChangeAspect="1"/>
            </p:cNvPicPr>
            <p:nvPr/>
          </p:nvPicPr>
          <p:blipFill>
            <a:blip r:embed="rId4"/>
            <a:stretch>
              <a:fillRect/>
            </a:stretch>
          </p:blipFill>
          <p:spPr>
            <a:xfrm>
              <a:off x="10058" y="2446"/>
              <a:ext cx="3876" cy="4941"/>
            </a:xfrm>
            <a:prstGeom prst="rect">
              <a:avLst/>
            </a:prstGeom>
          </p:spPr>
        </p:pic>
        <p:pic>
          <p:nvPicPr>
            <p:cNvPr id="42" name="Imagen 41" descr="multimetro-amperimetro-a"/>
            <p:cNvPicPr>
              <a:picLocks noChangeAspect="1"/>
            </p:cNvPicPr>
            <p:nvPr/>
          </p:nvPicPr>
          <p:blipFill>
            <a:blip r:embed="rId5"/>
            <a:stretch>
              <a:fillRect/>
            </a:stretch>
          </p:blipFill>
          <p:spPr>
            <a:xfrm>
              <a:off x="6174" y="2897"/>
              <a:ext cx="4025" cy="4664"/>
            </a:xfrm>
            <a:prstGeom prst="rect">
              <a:avLst/>
            </a:prstGeom>
          </p:spPr>
        </p:pic>
      </p:grpSp>
      <p:sp>
        <p:nvSpPr>
          <p:cNvPr id="6" name="Cuadro de texto 5"/>
          <p:cNvSpPr txBox="1"/>
          <p:nvPr/>
        </p:nvSpPr>
        <p:spPr>
          <a:xfrm>
            <a:off x="3920490" y="4801235"/>
            <a:ext cx="5059680"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sym typeface="+mn-ea"/>
              </a:rPr>
              <a:t>La figura A debe abrirse para permitir que el amperímetro se conecta en serie, así como se muestra en la figura B.</a:t>
            </a:r>
            <a:endParaRPr lang="es-ES" altLang="en-US" sz="1400">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16" name="Rectángulo 15"/>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602001" y="3060274"/>
            <a:ext cx="585665" cy="585665"/>
          </a:xfrm>
          <a:prstGeom prst="rect">
            <a:avLst/>
          </a:prstGeom>
        </p:spPr>
      </p:pic>
      <p:sp>
        <p:nvSpPr>
          <p:cNvPr id="4" name="Rectángulo redondeado 3"/>
          <p:cNvSpPr/>
          <p:nvPr/>
        </p:nvSpPr>
        <p:spPr>
          <a:xfrm>
            <a:off x="7345680" y="3746500"/>
            <a:ext cx="2912110" cy="68580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a:solidFill>
                  <a:schemeClr val="tx1"/>
                </a:solidFill>
                <a:latin typeface="Open Sans" panose="020B0606030504020204" pitchFamily="34" charset="0"/>
                <a:cs typeface="Open Sans" panose="020B0606030504020204" pitchFamily="34" charset="0"/>
              </a:rPr>
              <a:t>N</a:t>
            </a:r>
            <a:r>
              <a:rPr sz="1400">
                <a:solidFill>
                  <a:schemeClr val="tx1"/>
                </a:solidFill>
                <a:latin typeface="Open Sans" panose="020B0606030504020204" pitchFamily="34" charset="0"/>
                <a:cs typeface="Open Sans" panose="020B0606030504020204" pitchFamily="34" charset="0"/>
              </a:rPr>
              <a:t>úmero de lámparas que tiene la luminaria</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Users\ingritd.castrillon\Documents\Carolina Castrillon\Personal\iMaster\Bos Ingenieria\Carpeta 5 Unidad 7 - Esquemas de Conexión\Unidad 7 - Esquemas de Conexión\Img\Temporales\calle_luminarias.pngcalle_luminarias"/>
          <p:cNvPicPr>
            <a:picLocks noChangeAspect="1"/>
          </p:cNvPicPr>
          <p:nvPr/>
        </p:nvPicPr>
        <p:blipFill>
          <a:blip r:embed="rId1"/>
          <a:srcRect/>
          <a:stretch>
            <a:fillRect/>
          </a:stretch>
        </p:blipFill>
        <p:spPr>
          <a:xfrm>
            <a:off x="86360" y="2199005"/>
            <a:ext cx="11983085" cy="391858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25145" y="1056005"/>
            <a:ext cx="85794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10: </a:t>
            </a:r>
            <a:r>
              <a:rPr sz="1600" b="1">
                <a:solidFill>
                  <a:srgbClr val="2C538E"/>
                </a:solidFill>
                <a:latin typeface="Open Sans" panose="020B0606030504020204" pitchFamily="34" charset="0"/>
                <a:cs typeface="Open Sans" panose="020B0606030504020204" pitchFamily="34" charset="0"/>
              </a:rPr>
              <a:t>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Flujo Luminoso, Cálculo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el Número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Puntos De Luz</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539750" y="1515745"/>
            <a:ext cx="111131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de suma importancia conocer el flujo luminoso que emite una fuente, ya que de esta manera se le podrá dar su utilidad según la necesidad que requiera el espacio en donde se vaya a instalar y de igual forma la cantidad que este requiere.</a:t>
            </a:r>
            <a:endParaRPr lang="es-ES" altLang="en-US" sz="1400">
              <a:latin typeface="Open Sans" panose="020B0606030504020204" pitchFamily="34" charset="0"/>
              <a:cs typeface="Open Sans" panose="020B0606030504020204" pitchFamily="34" charset="0"/>
            </a:endParaRPr>
          </a:p>
        </p:txBody>
      </p:sp>
      <p:sp>
        <p:nvSpPr>
          <p:cNvPr id="10" name="Cuadro de texto 9"/>
          <p:cNvSpPr txBox="1"/>
          <p:nvPr/>
        </p:nvSpPr>
        <p:spPr>
          <a:xfrm>
            <a:off x="157416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del </a:t>
            </a:r>
            <a:r>
              <a:rPr lang="es-CO" altLang="es-ES" sz="1400" b="1">
                <a:solidFill>
                  <a:schemeClr val="bg1"/>
                </a:solidFill>
                <a:latin typeface="Open Sans" panose="020B0606030504020204" pitchFamily="34" charset="0"/>
                <a:cs typeface="Open Sans" panose="020B0606030504020204" pitchFamily="34" charset="0"/>
              </a:rPr>
              <a:t>F</a:t>
            </a:r>
            <a:r>
              <a:rPr lang="es-ES" altLang="en-US" sz="1400" b="1">
                <a:solidFill>
                  <a:schemeClr val="bg1"/>
                </a:solidFill>
                <a:latin typeface="Open Sans" panose="020B0606030504020204" pitchFamily="34" charset="0"/>
                <a:cs typeface="Open Sans" panose="020B0606030504020204" pitchFamily="34" charset="0"/>
              </a:rPr>
              <a:t>lujo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uminoso</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4" name="Grupo 43"/>
          <p:cNvGrpSpPr/>
          <p:nvPr/>
        </p:nvGrpSpPr>
        <p:grpSpPr>
          <a:xfrm>
            <a:off x="1574165" y="2940050"/>
            <a:ext cx="3922395" cy="486410"/>
            <a:chOff x="2582" y="8365"/>
            <a:chExt cx="6177" cy="766"/>
          </a:xfrm>
        </p:grpSpPr>
        <p:sp>
          <p:nvSpPr>
            <p:cNvPr id="14" name="Cuadro de texto 13"/>
            <p:cNvSpPr txBox="1"/>
            <p:nvPr/>
          </p:nvSpPr>
          <p:spPr>
            <a:xfrm>
              <a:off x="2957"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Φ T = Em * S/ Cu * Cm</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2"/>
            <a:stretch>
              <a:fillRect/>
            </a:stretch>
          </p:blipFill>
          <p:spPr>
            <a:xfrm flipH="1">
              <a:off x="2582" y="8365"/>
              <a:ext cx="674" cy="674"/>
            </a:xfrm>
            <a:prstGeom prst="rect">
              <a:avLst/>
            </a:prstGeom>
          </p:spPr>
        </p:pic>
      </p:grpSp>
      <p:sp>
        <p:nvSpPr>
          <p:cNvPr id="42" name="Cuadro de texto 41"/>
          <p:cNvSpPr txBox="1"/>
          <p:nvPr/>
        </p:nvSpPr>
        <p:spPr>
          <a:xfrm>
            <a:off x="7113905" y="2344420"/>
            <a:ext cx="3375660" cy="306705"/>
          </a:xfrm>
          <a:prstGeom prst="rect">
            <a:avLst/>
          </a:prstGeom>
          <a:noFill/>
        </p:spPr>
        <p:txBody>
          <a:bodyPr wrap="square" rtlCol="0">
            <a:spAutoFit/>
          </a:bodyPr>
          <a:p>
            <a:pPr algn="ctr"/>
            <a:r>
              <a:rPr lang="es-ES" altLang="en-US" sz="1400" b="1">
                <a:solidFill>
                  <a:schemeClr val="bg1"/>
                </a:solidFill>
                <a:latin typeface="Open Sans" panose="020B0606030504020204" pitchFamily="34" charset="0"/>
                <a:cs typeface="Open Sans" panose="020B0606030504020204" pitchFamily="34" charset="0"/>
              </a:rPr>
              <a:t>Cálculo de </a:t>
            </a:r>
            <a:r>
              <a:rPr lang="es-CO" altLang="es-ES" sz="1400" b="1">
                <a:solidFill>
                  <a:schemeClr val="bg1"/>
                </a:solidFill>
                <a:latin typeface="Open Sans" panose="020B0606030504020204" pitchFamily="34" charset="0"/>
                <a:cs typeface="Open Sans" panose="020B0606030504020204" pitchFamily="34" charset="0"/>
              </a:rPr>
              <a:t>L</a:t>
            </a:r>
            <a:r>
              <a:rPr lang="es-ES" altLang="en-US" sz="1400" b="1">
                <a:solidFill>
                  <a:schemeClr val="bg1"/>
                </a:solidFill>
                <a:latin typeface="Open Sans" panose="020B0606030504020204" pitchFamily="34" charset="0"/>
                <a:cs typeface="Open Sans" panose="020B0606030504020204" pitchFamily="34" charset="0"/>
              </a:rPr>
              <a:t>uminarias</a:t>
            </a:r>
            <a:endParaRPr lang="es-ES" altLang="en-US" sz="1400" b="1">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436360" y="2940050"/>
            <a:ext cx="3922395" cy="486410"/>
            <a:chOff x="10239" y="8365"/>
            <a:chExt cx="6177" cy="766"/>
          </a:xfrm>
        </p:grpSpPr>
        <p:sp>
          <p:nvSpPr>
            <p:cNvPr id="41" name="Cuadro de texto 40"/>
            <p:cNvSpPr txBox="1"/>
            <p:nvPr/>
          </p:nvSpPr>
          <p:spPr>
            <a:xfrm>
              <a:off x="10614" y="8407"/>
              <a:ext cx="5802" cy="725"/>
            </a:xfrm>
            <a:prstGeom prst="rect">
              <a:avLst/>
            </a:prstGeom>
            <a:noFill/>
            <a:ln w="28575">
              <a:solidFill>
                <a:srgbClr val="FFB90F"/>
              </a:solidFill>
            </a:ln>
          </p:spPr>
          <p:txBody>
            <a:bodyPr wrap="square" rtlCol="0">
              <a:spAutoFit/>
            </a:bodyPr>
            <a:p>
              <a:pPr algn="ctr"/>
              <a:r>
                <a:rPr lang="es-ES" altLang="en-US" sz="2400" b="1">
                  <a:solidFill>
                    <a:schemeClr val="bg1"/>
                  </a:solidFill>
                  <a:latin typeface="Open Sans" panose="020B0606030504020204" pitchFamily="34" charset="0"/>
                  <a:cs typeface="Open Sans" panose="020B0606030504020204" pitchFamily="34" charset="0"/>
                </a:rPr>
                <a:t>NL=Φ T /n *Φ L</a:t>
              </a:r>
              <a:endParaRPr lang="es-ES" altLang="en-US" sz="2400" b="1">
                <a:solidFill>
                  <a:schemeClr val="bg1"/>
                </a:solidFill>
                <a:latin typeface="Open Sans" panose="020B0606030504020204" pitchFamily="34" charset="0"/>
                <a:cs typeface="Open Sans" panose="020B0606030504020204" pitchFamily="34" charset="0"/>
              </a:endParaRPr>
            </a:p>
          </p:txBody>
        </p:sp>
        <p:pic>
          <p:nvPicPr>
            <p:cNvPr id="43" name="Imagen 42" descr="pencil"/>
            <p:cNvPicPr>
              <a:picLocks noChangeAspect="1"/>
            </p:cNvPicPr>
            <p:nvPr/>
          </p:nvPicPr>
          <p:blipFill>
            <a:blip r:embed="rId2"/>
            <a:stretch>
              <a:fillRect/>
            </a:stretch>
          </p:blipFill>
          <p:spPr>
            <a:xfrm flipH="1">
              <a:off x="10239" y="8365"/>
              <a:ext cx="674" cy="674"/>
            </a:xfrm>
            <a:prstGeom prst="rect">
              <a:avLst/>
            </a:prstGeom>
          </p:spPr>
        </p:pic>
      </p:gr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233191" y="3048209"/>
            <a:ext cx="585665" cy="585665"/>
          </a:xfrm>
          <a:prstGeom prst="rect">
            <a:avLst/>
          </a:prstGeom>
        </p:spPr>
      </p:pic>
      <p:sp>
        <p:nvSpPr>
          <p:cNvPr id="2" name="Rectángulo redondeado 1"/>
          <p:cNvSpPr/>
          <p:nvPr/>
        </p:nvSpPr>
        <p:spPr>
          <a:xfrm>
            <a:off x="7802880" y="3736340"/>
            <a:ext cx="2912110" cy="685800"/>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a:solidFill>
                  <a:schemeClr val="tx1"/>
                </a:solidFill>
                <a:latin typeface="Open Sans" panose="020B0606030504020204" pitchFamily="34" charset="0"/>
                <a:cs typeface="Open Sans" panose="020B0606030504020204" pitchFamily="34" charset="0"/>
              </a:rPr>
              <a:t>F</a:t>
            </a:r>
            <a:r>
              <a:rPr sz="1400">
                <a:solidFill>
                  <a:schemeClr val="tx1"/>
                </a:solidFill>
                <a:latin typeface="Open Sans" panose="020B0606030504020204" pitchFamily="34" charset="0"/>
                <a:cs typeface="Open Sans" panose="020B0606030504020204" pitchFamily="34" charset="0"/>
              </a:rPr>
              <a:t>lujo luminoso de una lámpara (se toma del catálogo)</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369570" y="1486535"/>
            <a:ext cx="3691255"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Fuentes de luz</a:t>
            </a:r>
            <a:endParaRPr lang="es-ES" altLang="en-US" sz="1400" b="1">
              <a:latin typeface="Open Sans" panose="020B0606030504020204" pitchFamily="34" charset="0"/>
              <a:cs typeface="Open Sans" panose="020B0606030504020204" pitchFamily="34" charset="0"/>
            </a:endParaRPr>
          </a:p>
        </p:txBody>
      </p:sp>
      <p:sp>
        <p:nvSpPr>
          <p:cNvPr id="4" name="Cuadro de texto 3"/>
          <p:cNvSpPr txBox="1"/>
          <p:nvPr/>
        </p:nvSpPr>
        <p:spPr>
          <a:xfrm>
            <a:off x="403225" y="1764665"/>
            <a:ext cx="536321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entiende por fuentes de luz,  a todo aquel objeto que es capaz de emitir luminosidad, permitiendo que el órgano de la visión en este caso el ojo  sea capaz de visualizarlas existen de dos tipos de fuente de luz, las naturales y las artificiales, estas se clasifican </a:t>
            </a:r>
            <a:r>
              <a:rPr lang="es-CO" altLang="es-ES" sz="1400">
                <a:latin typeface="Open Sans" panose="020B0606030504020204" pitchFamily="34" charset="0"/>
                <a:cs typeface="Open Sans" panose="020B0606030504020204" pitchFamily="34" charset="0"/>
              </a:rPr>
              <a:t>en</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p:txBody>
      </p:sp>
      <p:grpSp>
        <p:nvGrpSpPr>
          <p:cNvPr id="14" name="Grupo 13"/>
          <p:cNvGrpSpPr/>
          <p:nvPr/>
        </p:nvGrpSpPr>
        <p:grpSpPr>
          <a:xfrm>
            <a:off x="869315" y="2980055"/>
            <a:ext cx="4475480" cy="3180080"/>
            <a:chOff x="725" y="4691"/>
            <a:chExt cx="7048" cy="5008"/>
          </a:xfrm>
        </p:grpSpPr>
        <p:pic>
          <p:nvPicPr>
            <p:cNvPr id="7" name="Imagen 6" descr="lunaysol"/>
            <p:cNvPicPr>
              <a:picLocks noChangeAspect="1"/>
            </p:cNvPicPr>
            <p:nvPr/>
          </p:nvPicPr>
          <p:blipFill>
            <a:blip r:embed="rId1"/>
            <a:stretch>
              <a:fillRect/>
            </a:stretch>
          </p:blipFill>
          <p:spPr>
            <a:xfrm>
              <a:off x="725" y="4691"/>
              <a:ext cx="7049" cy="5009"/>
            </a:xfrm>
            <a:prstGeom prst="rect">
              <a:avLst/>
            </a:prstGeom>
          </p:spPr>
        </p:pic>
        <p:sp>
          <p:nvSpPr>
            <p:cNvPr id="8" name="Rectángulo redondeado 7"/>
            <p:cNvSpPr/>
            <p:nvPr/>
          </p:nvSpPr>
          <p:spPr>
            <a:xfrm>
              <a:off x="1414" y="7121"/>
              <a:ext cx="2562" cy="632"/>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Secundarias</a:t>
              </a:r>
              <a:endParaRPr lang="es-CO" sz="1400" b="1">
                <a:solidFill>
                  <a:srgbClr val="2C538E"/>
                </a:solidFill>
                <a:latin typeface="Open Sans" panose="020B0606030504020204" pitchFamily="34" charset="0"/>
                <a:cs typeface="Open Sans" panose="020B0606030504020204" pitchFamily="34" charset="0"/>
              </a:endParaRPr>
            </a:p>
          </p:txBody>
        </p:sp>
        <p:sp>
          <p:nvSpPr>
            <p:cNvPr id="9" name="Rectángulo redondeado 8"/>
            <p:cNvSpPr/>
            <p:nvPr/>
          </p:nvSpPr>
          <p:spPr>
            <a:xfrm>
              <a:off x="5176" y="6415"/>
              <a:ext cx="2299" cy="594"/>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Primarias</a:t>
              </a:r>
              <a:endParaRPr lang="es-CO" sz="1400" b="1">
                <a:solidFill>
                  <a:srgbClr val="2C538E"/>
                </a:solidFill>
                <a:latin typeface="Open Sans" panose="020B0606030504020204" pitchFamily="34" charset="0"/>
                <a:cs typeface="Open Sans" panose="020B0606030504020204" pitchFamily="34" charset="0"/>
              </a:endParaRPr>
            </a:p>
          </p:txBody>
        </p:sp>
      </p:grpSp>
      <p:sp>
        <p:nvSpPr>
          <p:cNvPr id="10" name="Cuadro de texto 9"/>
          <p:cNvSpPr txBox="1"/>
          <p:nvPr/>
        </p:nvSpPr>
        <p:spPr>
          <a:xfrm>
            <a:off x="6130290" y="1764665"/>
            <a:ext cx="5835015"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fuentes de luces artificiales son aquellos elementos que producen luminosidad gracias al ingenio del hombre, dentro de estas encontramos una vela, una bombilla, una linterna, una farola, una lámpara.</a:t>
            </a:r>
            <a:endParaRPr lang="es-ES" altLang="en-US" sz="1400">
              <a:latin typeface="Open Sans" panose="020B0606030504020204" pitchFamily="34" charset="0"/>
              <a:cs typeface="Open Sans" panose="020B0606030504020204" pitchFamily="34" charset="0"/>
            </a:endParaRPr>
          </a:p>
        </p:txBody>
      </p:sp>
      <p:pic>
        <p:nvPicPr>
          <p:cNvPr id="12" name="Imagen 11" descr="hombre"/>
          <p:cNvPicPr>
            <a:picLocks noChangeAspect="1"/>
          </p:cNvPicPr>
          <p:nvPr/>
        </p:nvPicPr>
        <p:blipFill>
          <a:blip r:embed="rId2"/>
          <a:srcRect b="11819"/>
          <a:stretch>
            <a:fillRect/>
          </a:stretch>
        </p:blipFill>
        <p:spPr>
          <a:xfrm>
            <a:off x="6479540" y="2677160"/>
            <a:ext cx="5342890" cy="4173855"/>
          </a:xfrm>
          <a:prstGeom prst="rect">
            <a:avLst/>
          </a:prstGeom>
        </p:spPr>
      </p:pic>
      <p:cxnSp>
        <p:nvCxnSpPr>
          <p:cNvPr id="13" name="Conector recto 12"/>
          <p:cNvCxnSpPr/>
          <p:nvPr/>
        </p:nvCxnSpPr>
        <p:spPr>
          <a:xfrm>
            <a:off x="5916930" y="1771650"/>
            <a:ext cx="0" cy="4500880"/>
          </a:xfrm>
          <a:prstGeom prst="line">
            <a:avLst/>
          </a:prstGeom>
          <a:ln w="12700" cmpd="sng">
            <a:solidFill>
              <a:srgbClr val="FFB90F"/>
            </a:solidFill>
            <a:prstDash val="lgDash"/>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369570" y="1486535"/>
            <a:ext cx="3691255"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Fuentes de luz</a:t>
            </a:r>
            <a:endParaRPr lang="es-ES" altLang="en-US" sz="1400" b="1">
              <a:latin typeface="Open Sans" panose="020B0606030504020204" pitchFamily="34" charset="0"/>
              <a:cs typeface="Open Sans" panose="020B0606030504020204" pitchFamily="34" charset="0"/>
            </a:endParaRPr>
          </a:p>
        </p:txBody>
      </p:sp>
      <p:sp>
        <p:nvSpPr>
          <p:cNvPr id="4" name="Cuadro de texto 3"/>
          <p:cNvSpPr txBox="1"/>
          <p:nvPr/>
        </p:nvSpPr>
        <p:spPr>
          <a:xfrm>
            <a:off x="403225" y="1764665"/>
            <a:ext cx="536321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entiende por fuentes de luz,  a todo aquel objeto que es capaz de emitir luminosidad, permitiendo que el órgano de la visión en este caso el ojo  sea capaz de visualizarlas existen de dos tipos de fuente de luz, las naturales y las artificiales, estas se clasifican </a:t>
            </a:r>
            <a:r>
              <a:rPr lang="es-CO" altLang="es-ES" sz="1400">
                <a:latin typeface="Open Sans" panose="020B0606030504020204" pitchFamily="34" charset="0"/>
                <a:cs typeface="Open Sans" panose="020B0606030504020204" pitchFamily="34" charset="0"/>
              </a:rPr>
              <a:t>en</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p:txBody>
      </p:sp>
      <p:grpSp>
        <p:nvGrpSpPr>
          <p:cNvPr id="14" name="Grupo 13"/>
          <p:cNvGrpSpPr/>
          <p:nvPr/>
        </p:nvGrpSpPr>
        <p:grpSpPr>
          <a:xfrm>
            <a:off x="869315" y="2980055"/>
            <a:ext cx="4475480" cy="3180080"/>
            <a:chOff x="725" y="4691"/>
            <a:chExt cx="7048" cy="5008"/>
          </a:xfrm>
        </p:grpSpPr>
        <p:pic>
          <p:nvPicPr>
            <p:cNvPr id="7" name="Imagen 6" descr="lunaysol"/>
            <p:cNvPicPr>
              <a:picLocks noChangeAspect="1"/>
            </p:cNvPicPr>
            <p:nvPr/>
          </p:nvPicPr>
          <p:blipFill>
            <a:blip r:embed="rId1"/>
            <a:stretch>
              <a:fillRect/>
            </a:stretch>
          </p:blipFill>
          <p:spPr>
            <a:xfrm>
              <a:off x="725" y="4691"/>
              <a:ext cx="7049" cy="5009"/>
            </a:xfrm>
            <a:prstGeom prst="rect">
              <a:avLst/>
            </a:prstGeom>
          </p:spPr>
        </p:pic>
        <p:sp>
          <p:nvSpPr>
            <p:cNvPr id="8" name="Rectángulo redondeado 7"/>
            <p:cNvSpPr/>
            <p:nvPr/>
          </p:nvSpPr>
          <p:spPr>
            <a:xfrm>
              <a:off x="1414" y="7121"/>
              <a:ext cx="2562" cy="632"/>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Secundarias</a:t>
              </a:r>
              <a:endParaRPr lang="es-CO" sz="1400" b="1">
                <a:solidFill>
                  <a:srgbClr val="2C538E"/>
                </a:solidFill>
                <a:latin typeface="Open Sans" panose="020B0606030504020204" pitchFamily="34" charset="0"/>
                <a:cs typeface="Open Sans" panose="020B0606030504020204" pitchFamily="34" charset="0"/>
              </a:endParaRPr>
            </a:p>
          </p:txBody>
        </p:sp>
        <p:sp>
          <p:nvSpPr>
            <p:cNvPr id="9" name="Rectángulo redondeado 8"/>
            <p:cNvSpPr/>
            <p:nvPr/>
          </p:nvSpPr>
          <p:spPr>
            <a:xfrm>
              <a:off x="5176" y="6415"/>
              <a:ext cx="2299" cy="594"/>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Primarias</a:t>
              </a:r>
              <a:endParaRPr lang="es-CO" sz="1400" b="1">
                <a:solidFill>
                  <a:srgbClr val="2C538E"/>
                </a:solidFill>
                <a:latin typeface="Open Sans" panose="020B0606030504020204" pitchFamily="34" charset="0"/>
                <a:cs typeface="Open Sans" panose="020B0606030504020204" pitchFamily="34" charset="0"/>
              </a:endParaRPr>
            </a:p>
          </p:txBody>
        </p:sp>
      </p:grpSp>
      <p:sp>
        <p:nvSpPr>
          <p:cNvPr id="10" name="Cuadro de texto 9"/>
          <p:cNvSpPr txBox="1"/>
          <p:nvPr/>
        </p:nvSpPr>
        <p:spPr>
          <a:xfrm>
            <a:off x="6130290" y="1764665"/>
            <a:ext cx="5835015"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fuentes de luces artificiales son aquellos elementos que producen luminosidad gracias al ingenio del hombre, dentro de estas encontramos una vela, una bombilla, una linterna, una farola, una lámpara.</a:t>
            </a:r>
            <a:endParaRPr lang="es-ES" altLang="en-US" sz="1400">
              <a:latin typeface="Open Sans" panose="020B0606030504020204" pitchFamily="34" charset="0"/>
              <a:cs typeface="Open Sans" panose="020B0606030504020204" pitchFamily="34" charset="0"/>
            </a:endParaRPr>
          </a:p>
        </p:txBody>
      </p:sp>
      <p:pic>
        <p:nvPicPr>
          <p:cNvPr id="12" name="Imagen 11" descr="hombre"/>
          <p:cNvPicPr>
            <a:picLocks noChangeAspect="1"/>
          </p:cNvPicPr>
          <p:nvPr/>
        </p:nvPicPr>
        <p:blipFill>
          <a:blip r:embed="rId2"/>
          <a:srcRect b="11819"/>
          <a:stretch>
            <a:fillRect/>
          </a:stretch>
        </p:blipFill>
        <p:spPr>
          <a:xfrm>
            <a:off x="6479540" y="2677160"/>
            <a:ext cx="5342890" cy="4173855"/>
          </a:xfrm>
          <a:prstGeom prst="rect">
            <a:avLst/>
          </a:prstGeom>
        </p:spPr>
      </p:pic>
      <p:cxnSp>
        <p:nvCxnSpPr>
          <p:cNvPr id="13" name="Conector recto 12"/>
          <p:cNvCxnSpPr/>
          <p:nvPr/>
        </p:nvCxnSpPr>
        <p:spPr>
          <a:xfrm>
            <a:off x="5916930" y="1771650"/>
            <a:ext cx="0" cy="4500880"/>
          </a:xfrm>
          <a:prstGeom prst="line">
            <a:avLst/>
          </a:prstGeom>
          <a:ln w="12700" cmpd="sng">
            <a:solidFill>
              <a:srgbClr val="FFB90F"/>
            </a:solidFill>
            <a:prstDash val="lgDash"/>
          </a:ln>
        </p:spPr>
        <p:style>
          <a:lnRef idx="1">
            <a:schemeClr val="accent4"/>
          </a:lnRef>
          <a:fillRef idx="0">
            <a:schemeClr val="accent4"/>
          </a:fillRef>
          <a:effectRef idx="0">
            <a:schemeClr val="accent4"/>
          </a:effectRef>
          <a:fontRef idx="minor">
            <a:schemeClr val="tx1"/>
          </a:fontRef>
        </p:style>
      </p:cxn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518066" y="4523314"/>
            <a:ext cx="585665" cy="58566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369570" y="1486535"/>
            <a:ext cx="3691255"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Fuentes de luz</a:t>
            </a:r>
            <a:endParaRPr lang="es-ES" altLang="en-US" sz="1400" b="1">
              <a:latin typeface="Open Sans" panose="020B0606030504020204" pitchFamily="34" charset="0"/>
              <a:cs typeface="Open Sans" panose="020B0606030504020204" pitchFamily="34" charset="0"/>
            </a:endParaRPr>
          </a:p>
        </p:txBody>
      </p:sp>
      <p:sp>
        <p:nvSpPr>
          <p:cNvPr id="4" name="Cuadro de texto 3"/>
          <p:cNvSpPr txBox="1"/>
          <p:nvPr/>
        </p:nvSpPr>
        <p:spPr>
          <a:xfrm>
            <a:off x="403225" y="1764665"/>
            <a:ext cx="536321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entiende por fuentes de luz,  a todo aquel objeto que es capaz de emitir luminosidad, permitiendo que el órgano de la visión en este caso el ojo  sea capaz de visualizarlas existen de dos tipos de fuente de luz, las naturales y las artificiales, estas se clasifican </a:t>
            </a:r>
            <a:r>
              <a:rPr lang="es-CO" altLang="es-ES" sz="1400">
                <a:latin typeface="Open Sans" panose="020B0606030504020204" pitchFamily="34" charset="0"/>
                <a:cs typeface="Open Sans" panose="020B0606030504020204" pitchFamily="34" charset="0"/>
              </a:rPr>
              <a:t>en</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p:txBody>
      </p:sp>
      <p:grpSp>
        <p:nvGrpSpPr>
          <p:cNvPr id="14" name="Grupo 13"/>
          <p:cNvGrpSpPr/>
          <p:nvPr/>
        </p:nvGrpSpPr>
        <p:grpSpPr>
          <a:xfrm>
            <a:off x="869315" y="2980055"/>
            <a:ext cx="4475480" cy="3180080"/>
            <a:chOff x="725" y="4691"/>
            <a:chExt cx="7048" cy="5008"/>
          </a:xfrm>
        </p:grpSpPr>
        <p:pic>
          <p:nvPicPr>
            <p:cNvPr id="7" name="Imagen 6" descr="lunaysol"/>
            <p:cNvPicPr>
              <a:picLocks noChangeAspect="1"/>
            </p:cNvPicPr>
            <p:nvPr/>
          </p:nvPicPr>
          <p:blipFill>
            <a:blip r:embed="rId1"/>
            <a:stretch>
              <a:fillRect/>
            </a:stretch>
          </p:blipFill>
          <p:spPr>
            <a:xfrm>
              <a:off x="725" y="4691"/>
              <a:ext cx="7049" cy="5009"/>
            </a:xfrm>
            <a:prstGeom prst="rect">
              <a:avLst/>
            </a:prstGeom>
          </p:spPr>
        </p:pic>
        <p:sp>
          <p:nvSpPr>
            <p:cNvPr id="8" name="Rectángulo redondeado 7"/>
            <p:cNvSpPr/>
            <p:nvPr/>
          </p:nvSpPr>
          <p:spPr>
            <a:xfrm>
              <a:off x="1414" y="7121"/>
              <a:ext cx="2562" cy="632"/>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Secundarias</a:t>
              </a:r>
              <a:endParaRPr lang="es-CO" sz="1400" b="1">
                <a:solidFill>
                  <a:srgbClr val="2C538E"/>
                </a:solidFill>
                <a:latin typeface="Open Sans" panose="020B0606030504020204" pitchFamily="34" charset="0"/>
                <a:cs typeface="Open Sans" panose="020B0606030504020204" pitchFamily="34" charset="0"/>
              </a:endParaRPr>
            </a:p>
          </p:txBody>
        </p:sp>
        <p:sp>
          <p:nvSpPr>
            <p:cNvPr id="9" name="Rectángulo redondeado 8"/>
            <p:cNvSpPr/>
            <p:nvPr/>
          </p:nvSpPr>
          <p:spPr>
            <a:xfrm>
              <a:off x="5176" y="6415"/>
              <a:ext cx="2299" cy="594"/>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Primarias</a:t>
              </a:r>
              <a:endParaRPr lang="es-CO" sz="1400" b="1">
                <a:solidFill>
                  <a:srgbClr val="2C538E"/>
                </a:solidFill>
                <a:latin typeface="Open Sans" panose="020B0606030504020204" pitchFamily="34" charset="0"/>
                <a:cs typeface="Open Sans" panose="020B0606030504020204" pitchFamily="34" charset="0"/>
              </a:endParaRPr>
            </a:p>
          </p:txBody>
        </p:sp>
      </p:grpSp>
      <p:sp>
        <p:nvSpPr>
          <p:cNvPr id="10" name="Cuadro de texto 9"/>
          <p:cNvSpPr txBox="1"/>
          <p:nvPr/>
        </p:nvSpPr>
        <p:spPr>
          <a:xfrm>
            <a:off x="6130290" y="1764665"/>
            <a:ext cx="5835015"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fuentes de luces artificiales son aquellos elementos que producen luminosidad gracias al ingenio del hombre, dentro de estas encontramos una vela, una bombilla, una linterna, una farola, una lámpara.</a:t>
            </a:r>
            <a:endParaRPr lang="es-ES" altLang="en-US" sz="1400">
              <a:latin typeface="Open Sans" panose="020B0606030504020204" pitchFamily="34" charset="0"/>
              <a:cs typeface="Open Sans" panose="020B0606030504020204" pitchFamily="34" charset="0"/>
            </a:endParaRPr>
          </a:p>
        </p:txBody>
      </p:sp>
      <p:pic>
        <p:nvPicPr>
          <p:cNvPr id="12" name="Imagen 11" descr="hombre"/>
          <p:cNvPicPr>
            <a:picLocks noChangeAspect="1"/>
          </p:cNvPicPr>
          <p:nvPr/>
        </p:nvPicPr>
        <p:blipFill>
          <a:blip r:embed="rId2"/>
          <a:stretch>
            <a:fillRect/>
          </a:stretch>
        </p:blipFill>
        <p:spPr>
          <a:xfrm>
            <a:off x="6479540" y="2677160"/>
            <a:ext cx="5342890" cy="4733290"/>
          </a:xfrm>
          <a:prstGeom prst="rect">
            <a:avLst/>
          </a:prstGeom>
        </p:spPr>
      </p:pic>
      <p:cxnSp>
        <p:nvCxnSpPr>
          <p:cNvPr id="13" name="Conector recto 12"/>
          <p:cNvCxnSpPr/>
          <p:nvPr/>
        </p:nvCxnSpPr>
        <p:spPr>
          <a:xfrm>
            <a:off x="5916930" y="1771650"/>
            <a:ext cx="0" cy="4500880"/>
          </a:xfrm>
          <a:prstGeom prst="line">
            <a:avLst/>
          </a:prstGeom>
          <a:ln w="12700" cmpd="sng">
            <a:solidFill>
              <a:srgbClr val="FFB90F"/>
            </a:solidFill>
            <a:prstDash val="lgDash"/>
          </a:ln>
        </p:spPr>
        <p:style>
          <a:lnRef idx="1">
            <a:schemeClr val="accent4"/>
          </a:lnRef>
          <a:fillRef idx="0">
            <a:schemeClr val="accent4"/>
          </a:fillRef>
          <a:effectRef idx="0">
            <a:schemeClr val="accent4"/>
          </a:effectRef>
          <a:fontRef idx="minor">
            <a:schemeClr val="tx1"/>
          </a:fontRef>
        </p:style>
      </p:cxn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518066" y="4523314"/>
            <a:ext cx="585665" cy="585665"/>
          </a:xfrm>
          <a:prstGeom prst="rect">
            <a:avLst/>
          </a:prstGeom>
        </p:spPr>
      </p:pic>
      <p:sp>
        <p:nvSpPr>
          <p:cNvPr id="5" name="Rectángulo 4"/>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1" name="Grupo 20"/>
          <p:cNvGrpSpPr/>
          <p:nvPr/>
        </p:nvGrpSpPr>
        <p:grpSpPr>
          <a:xfrm rot="0">
            <a:off x="869315" y="2453005"/>
            <a:ext cx="4744085" cy="1410169"/>
            <a:chOff x="2850" y="2033"/>
            <a:chExt cx="13771" cy="5692"/>
          </a:xfrm>
        </p:grpSpPr>
        <p:grpSp>
          <p:nvGrpSpPr>
            <p:cNvPr id="22" name="Grupo 21"/>
            <p:cNvGrpSpPr/>
            <p:nvPr/>
          </p:nvGrpSpPr>
          <p:grpSpPr>
            <a:xfrm rot="0">
              <a:off x="2850" y="2033"/>
              <a:ext cx="13771" cy="5692"/>
              <a:chOff x="74" y="3340"/>
              <a:chExt cx="9718" cy="15429"/>
            </a:xfrm>
          </p:grpSpPr>
          <p:sp>
            <p:nvSpPr>
              <p:cNvPr id="24" name="Rectángulo redondeado 23"/>
              <p:cNvSpPr/>
              <p:nvPr/>
            </p:nvSpPr>
            <p:spPr>
              <a:xfrm>
                <a:off x="74" y="3340"/>
                <a:ext cx="9718" cy="1542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25" name="Óvalo 24"/>
              <p:cNvSpPr/>
              <p:nvPr/>
            </p:nvSpPr>
            <p:spPr>
              <a:xfrm>
                <a:off x="9047" y="3799"/>
                <a:ext cx="345" cy="2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15" name="Cuadro de texto 14"/>
            <p:cNvSpPr txBox="1"/>
            <p:nvPr/>
          </p:nvSpPr>
          <p:spPr>
            <a:xfrm>
              <a:off x="3368" y="2664"/>
              <a:ext cx="12475" cy="4716"/>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sym typeface="+mn-ea"/>
                </a:rPr>
                <a:t>Secundarias</a:t>
              </a:r>
              <a:endParaRPr lang="es-CO" altLang="es-ES" sz="1400" b="1">
                <a:solidFill>
                  <a:srgbClr val="2C538E"/>
                </a:solidFill>
                <a:latin typeface="Open Sans" panose="020B0606030504020204" pitchFamily="34" charset="0"/>
                <a:cs typeface="Open Sans" panose="020B0606030504020204" pitchFamily="34" charset="0"/>
                <a:sym typeface="+mn-ea"/>
              </a:endParaRPr>
            </a:p>
            <a:p>
              <a:pPr algn="l"/>
              <a:endParaRPr lang="es-CO" altLang="es-ES" sz="1400">
                <a:latin typeface="Open Sans" panose="020B0606030504020204" pitchFamily="34" charset="0"/>
                <a:cs typeface="Open Sans" panose="020B0606030504020204" pitchFamily="34" charset="0"/>
                <a:sym typeface="+mn-ea"/>
              </a:endParaRPr>
            </a:p>
            <a:p>
              <a:pPr algn="l"/>
              <a:r>
                <a:rPr lang="es-CO" altLang="es-ES" sz="1400">
                  <a:latin typeface="Open Sans" panose="020B0606030504020204" pitchFamily="34" charset="0"/>
                  <a:cs typeface="Open Sans" panose="020B0606030504020204" pitchFamily="34" charset="0"/>
                  <a:sym typeface="+mn-ea"/>
                </a:rPr>
                <a:t>Son aquellas que reflejan la luminosidad de otras fuentes. </a:t>
              </a:r>
              <a:endParaRPr lang="es-CO" altLang="es-ES" sz="1400">
                <a:latin typeface="Open Sans" panose="020B0606030504020204" pitchFamily="34" charset="0"/>
                <a:cs typeface="Open Sans" panose="020B0606030504020204" pitchFamily="34" charset="0"/>
                <a:sym typeface="+mn-ea"/>
              </a:endParaRPr>
            </a:p>
            <a:p>
              <a:pPr algn="l"/>
              <a:r>
                <a:rPr lang="es-CO" altLang="es-ES" sz="1400">
                  <a:latin typeface="Open Sans" panose="020B0606030504020204" pitchFamily="34" charset="0"/>
                  <a:cs typeface="Open Sans" panose="020B0606030504020204" pitchFamily="34" charset="0"/>
                  <a:sym typeface="+mn-ea"/>
                </a:rPr>
                <a:t>Ejemplo: La luna, un espejo.</a:t>
              </a:r>
              <a:endParaRPr lang="es-CO" altLang="es-ES" sz="1400">
                <a:latin typeface="Open Sans" panose="020B0606030504020204" pitchFamily="34" charset="0"/>
                <a:cs typeface="Open Sans" panose="020B0606030504020204" pitchFamily="34" charset="0"/>
                <a:sym typeface="+mn-ea"/>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369570" y="1486535"/>
            <a:ext cx="3691255"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Fuentes de luz</a:t>
            </a:r>
            <a:endParaRPr lang="es-ES" altLang="en-US" sz="1400" b="1">
              <a:latin typeface="Open Sans" panose="020B0606030504020204" pitchFamily="34" charset="0"/>
              <a:cs typeface="Open Sans" panose="020B0606030504020204" pitchFamily="34" charset="0"/>
            </a:endParaRPr>
          </a:p>
        </p:txBody>
      </p:sp>
      <p:sp>
        <p:nvSpPr>
          <p:cNvPr id="4" name="Cuadro de texto 3"/>
          <p:cNvSpPr txBox="1"/>
          <p:nvPr/>
        </p:nvSpPr>
        <p:spPr>
          <a:xfrm>
            <a:off x="403225" y="1764665"/>
            <a:ext cx="536321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entiende por fuentes de luz,  a todo aquel objeto que es capaz de emitir luminosidad, permitiendo que el órgano de la visión en este caso el ojo  sea capaz de visualizarlas existen de dos tipos de fuente de luz, las naturales y las artificiales, estas se clasifican </a:t>
            </a:r>
            <a:r>
              <a:rPr lang="es-CO" altLang="es-ES" sz="1400">
                <a:latin typeface="Open Sans" panose="020B0606030504020204" pitchFamily="34" charset="0"/>
                <a:cs typeface="Open Sans" panose="020B0606030504020204" pitchFamily="34" charset="0"/>
              </a:rPr>
              <a:t>en</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p:txBody>
      </p:sp>
      <p:grpSp>
        <p:nvGrpSpPr>
          <p:cNvPr id="14" name="Grupo 13"/>
          <p:cNvGrpSpPr/>
          <p:nvPr/>
        </p:nvGrpSpPr>
        <p:grpSpPr>
          <a:xfrm>
            <a:off x="869315" y="2980055"/>
            <a:ext cx="4475480" cy="3180080"/>
            <a:chOff x="725" y="4691"/>
            <a:chExt cx="7048" cy="5008"/>
          </a:xfrm>
        </p:grpSpPr>
        <p:pic>
          <p:nvPicPr>
            <p:cNvPr id="7" name="Imagen 6" descr="lunaysol"/>
            <p:cNvPicPr>
              <a:picLocks noChangeAspect="1"/>
            </p:cNvPicPr>
            <p:nvPr/>
          </p:nvPicPr>
          <p:blipFill>
            <a:blip r:embed="rId1"/>
            <a:stretch>
              <a:fillRect/>
            </a:stretch>
          </p:blipFill>
          <p:spPr>
            <a:xfrm>
              <a:off x="725" y="4691"/>
              <a:ext cx="7049" cy="5009"/>
            </a:xfrm>
            <a:prstGeom prst="rect">
              <a:avLst/>
            </a:prstGeom>
          </p:spPr>
        </p:pic>
        <p:sp>
          <p:nvSpPr>
            <p:cNvPr id="8" name="Rectángulo redondeado 7"/>
            <p:cNvSpPr/>
            <p:nvPr/>
          </p:nvSpPr>
          <p:spPr>
            <a:xfrm>
              <a:off x="1414" y="7121"/>
              <a:ext cx="2562" cy="632"/>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Secundarias</a:t>
              </a:r>
              <a:endParaRPr lang="es-CO" sz="1400" b="1">
                <a:solidFill>
                  <a:srgbClr val="2C538E"/>
                </a:solidFill>
                <a:latin typeface="Open Sans" panose="020B0606030504020204" pitchFamily="34" charset="0"/>
                <a:cs typeface="Open Sans" panose="020B0606030504020204" pitchFamily="34" charset="0"/>
              </a:endParaRPr>
            </a:p>
          </p:txBody>
        </p:sp>
        <p:sp>
          <p:nvSpPr>
            <p:cNvPr id="9" name="Rectángulo redondeado 8"/>
            <p:cNvSpPr/>
            <p:nvPr/>
          </p:nvSpPr>
          <p:spPr>
            <a:xfrm>
              <a:off x="5176" y="6415"/>
              <a:ext cx="2299" cy="594"/>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Primarias</a:t>
              </a:r>
              <a:endParaRPr lang="es-CO" sz="1400" b="1">
                <a:solidFill>
                  <a:srgbClr val="2C538E"/>
                </a:solidFill>
                <a:latin typeface="Open Sans" panose="020B0606030504020204" pitchFamily="34" charset="0"/>
                <a:cs typeface="Open Sans" panose="020B0606030504020204" pitchFamily="34" charset="0"/>
              </a:endParaRPr>
            </a:p>
          </p:txBody>
        </p:sp>
      </p:grpSp>
      <p:sp>
        <p:nvSpPr>
          <p:cNvPr id="10" name="Cuadro de texto 9"/>
          <p:cNvSpPr txBox="1"/>
          <p:nvPr/>
        </p:nvSpPr>
        <p:spPr>
          <a:xfrm>
            <a:off x="6130290" y="1764665"/>
            <a:ext cx="5835015"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fuentes de luces artificiales son aquellos elementos que producen luminosidad gracias al ingenio del hombre, dentro de estas encontramos una vela, una bombilla, una linterna, una farola, una lámpara.</a:t>
            </a:r>
            <a:endParaRPr lang="es-ES" altLang="en-US" sz="1400">
              <a:latin typeface="Open Sans" panose="020B0606030504020204" pitchFamily="34" charset="0"/>
              <a:cs typeface="Open Sans" panose="020B0606030504020204" pitchFamily="34" charset="0"/>
            </a:endParaRPr>
          </a:p>
        </p:txBody>
      </p:sp>
      <p:pic>
        <p:nvPicPr>
          <p:cNvPr id="12" name="Imagen 11" descr="hombre"/>
          <p:cNvPicPr>
            <a:picLocks noChangeAspect="1"/>
          </p:cNvPicPr>
          <p:nvPr/>
        </p:nvPicPr>
        <p:blipFill>
          <a:blip r:embed="rId2"/>
          <a:srcRect b="11564"/>
          <a:stretch>
            <a:fillRect/>
          </a:stretch>
        </p:blipFill>
        <p:spPr>
          <a:xfrm>
            <a:off x="6479540" y="2677160"/>
            <a:ext cx="5342890" cy="4185920"/>
          </a:xfrm>
          <a:prstGeom prst="rect">
            <a:avLst/>
          </a:prstGeom>
        </p:spPr>
      </p:pic>
      <p:cxnSp>
        <p:nvCxnSpPr>
          <p:cNvPr id="13" name="Conector recto 12"/>
          <p:cNvCxnSpPr/>
          <p:nvPr/>
        </p:nvCxnSpPr>
        <p:spPr>
          <a:xfrm>
            <a:off x="5916930" y="1771650"/>
            <a:ext cx="0" cy="4500880"/>
          </a:xfrm>
          <a:prstGeom prst="line">
            <a:avLst/>
          </a:prstGeom>
          <a:ln w="12700" cmpd="sng">
            <a:solidFill>
              <a:srgbClr val="FFB90F"/>
            </a:solidFill>
            <a:prstDash val="lgDash"/>
          </a:ln>
        </p:spPr>
        <p:style>
          <a:lnRef idx="1">
            <a:schemeClr val="accent4"/>
          </a:lnRef>
          <a:fillRef idx="0">
            <a:schemeClr val="accent4"/>
          </a:fillRef>
          <a:effectRef idx="0">
            <a:schemeClr val="accent4"/>
          </a:effectRef>
          <a:fontRef idx="minor">
            <a:schemeClr val="tx1"/>
          </a:fontRef>
        </p:style>
      </p:cxn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760251" y="4075004"/>
            <a:ext cx="585665" cy="58566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369570" y="1486535"/>
            <a:ext cx="3691255"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Fuentes de luz</a:t>
            </a:r>
            <a:endParaRPr lang="es-ES" altLang="en-US" sz="1400" b="1">
              <a:latin typeface="Open Sans" panose="020B0606030504020204" pitchFamily="34" charset="0"/>
              <a:cs typeface="Open Sans" panose="020B0606030504020204" pitchFamily="34" charset="0"/>
            </a:endParaRPr>
          </a:p>
        </p:txBody>
      </p:sp>
      <p:sp>
        <p:nvSpPr>
          <p:cNvPr id="4" name="Cuadro de texto 3"/>
          <p:cNvSpPr txBox="1"/>
          <p:nvPr/>
        </p:nvSpPr>
        <p:spPr>
          <a:xfrm>
            <a:off x="403225" y="1764665"/>
            <a:ext cx="536321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entiende por fuentes de luz,  a todo aquel objeto que es capaz de emitir luminosidad, permitiendo que el órgano de la visión en este caso el ojo  sea capaz de visualizarlas existen de dos tipos de fuente de luz, las naturales y las artificiales, estas se clasifican </a:t>
            </a:r>
            <a:r>
              <a:rPr lang="es-CO" altLang="es-ES" sz="1400">
                <a:latin typeface="Open Sans" panose="020B0606030504020204" pitchFamily="34" charset="0"/>
                <a:cs typeface="Open Sans" panose="020B0606030504020204" pitchFamily="34" charset="0"/>
              </a:rPr>
              <a:t>en</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p:txBody>
      </p:sp>
      <p:grpSp>
        <p:nvGrpSpPr>
          <p:cNvPr id="14" name="Grupo 13"/>
          <p:cNvGrpSpPr/>
          <p:nvPr/>
        </p:nvGrpSpPr>
        <p:grpSpPr>
          <a:xfrm>
            <a:off x="869315" y="2980055"/>
            <a:ext cx="4475480" cy="3180080"/>
            <a:chOff x="725" y="4691"/>
            <a:chExt cx="7048" cy="5008"/>
          </a:xfrm>
        </p:grpSpPr>
        <p:pic>
          <p:nvPicPr>
            <p:cNvPr id="7" name="Imagen 6" descr="lunaysol"/>
            <p:cNvPicPr>
              <a:picLocks noChangeAspect="1"/>
            </p:cNvPicPr>
            <p:nvPr/>
          </p:nvPicPr>
          <p:blipFill>
            <a:blip r:embed="rId1"/>
            <a:stretch>
              <a:fillRect/>
            </a:stretch>
          </p:blipFill>
          <p:spPr>
            <a:xfrm>
              <a:off x="725" y="4691"/>
              <a:ext cx="7049" cy="5009"/>
            </a:xfrm>
            <a:prstGeom prst="rect">
              <a:avLst/>
            </a:prstGeom>
          </p:spPr>
        </p:pic>
        <p:sp>
          <p:nvSpPr>
            <p:cNvPr id="8" name="Rectángulo redondeado 7"/>
            <p:cNvSpPr/>
            <p:nvPr/>
          </p:nvSpPr>
          <p:spPr>
            <a:xfrm>
              <a:off x="1414" y="7121"/>
              <a:ext cx="2562" cy="632"/>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Secundarias</a:t>
              </a:r>
              <a:endParaRPr lang="es-CO" sz="1400" b="1">
                <a:solidFill>
                  <a:srgbClr val="2C538E"/>
                </a:solidFill>
                <a:latin typeface="Open Sans" panose="020B0606030504020204" pitchFamily="34" charset="0"/>
                <a:cs typeface="Open Sans" panose="020B0606030504020204" pitchFamily="34" charset="0"/>
              </a:endParaRPr>
            </a:p>
          </p:txBody>
        </p:sp>
        <p:sp>
          <p:nvSpPr>
            <p:cNvPr id="9" name="Rectángulo redondeado 8"/>
            <p:cNvSpPr/>
            <p:nvPr/>
          </p:nvSpPr>
          <p:spPr>
            <a:xfrm>
              <a:off x="5176" y="6415"/>
              <a:ext cx="2299" cy="594"/>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Primarias</a:t>
              </a:r>
              <a:endParaRPr lang="es-CO" sz="1400" b="1">
                <a:solidFill>
                  <a:srgbClr val="2C538E"/>
                </a:solidFill>
                <a:latin typeface="Open Sans" panose="020B0606030504020204" pitchFamily="34" charset="0"/>
                <a:cs typeface="Open Sans" panose="020B0606030504020204" pitchFamily="34" charset="0"/>
              </a:endParaRPr>
            </a:p>
          </p:txBody>
        </p:sp>
      </p:grpSp>
      <p:sp>
        <p:nvSpPr>
          <p:cNvPr id="10" name="Cuadro de texto 9"/>
          <p:cNvSpPr txBox="1"/>
          <p:nvPr/>
        </p:nvSpPr>
        <p:spPr>
          <a:xfrm>
            <a:off x="6130290" y="1764665"/>
            <a:ext cx="5835015"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fuentes de luces artificiales son aquellos elementos que producen luminosidad gracias al ingenio del hombre, dentro de estas encontramos una vela, una bombilla, una linterna, una farola, una lámpara.</a:t>
            </a:r>
            <a:endParaRPr lang="es-ES" altLang="en-US" sz="1400">
              <a:latin typeface="Open Sans" panose="020B0606030504020204" pitchFamily="34" charset="0"/>
              <a:cs typeface="Open Sans" panose="020B0606030504020204" pitchFamily="34" charset="0"/>
            </a:endParaRPr>
          </a:p>
        </p:txBody>
      </p:sp>
      <p:pic>
        <p:nvPicPr>
          <p:cNvPr id="12" name="Imagen 11" descr="hombre"/>
          <p:cNvPicPr>
            <a:picLocks noChangeAspect="1"/>
          </p:cNvPicPr>
          <p:nvPr/>
        </p:nvPicPr>
        <p:blipFill>
          <a:blip r:embed="rId2"/>
          <a:stretch>
            <a:fillRect/>
          </a:stretch>
        </p:blipFill>
        <p:spPr>
          <a:xfrm>
            <a:off x="6479540" y="2677160"/>
            <a:ext cx="5342890" cy="4733290"/>
          </a:xfrm>
          <a:prstGeom prst="rect">
            <a:avLst/>
          </a:prstGeom>
        </p:spPr>
      </p:pic>
      <p:cxnSp>
        <p:nvCxnSpPr>
          <p:cNvPr id="13" name="Conector recto 12"/>
          <p:cNvCxnSpPr/>
          <p:nvPr/>
        </p:nvCxnSpPr>
        <p:spPr>
          <a:xfrm>
            <a:off x="5916930" y="1771650"/>
            <a:ext cx="0" cy="4500880"/>
          </a:xfrm>
          <a:prstGeom prst="line">
            <a:avLst/>
          </a:prstGeom>
          <a:ln w="12700" cmpd="sng">
            <a:solidFill>
              <a:srgbClr val="FFB90F"/>
            </a:solidFill>
            <a:prstDash val="lgDash"/>
          </a:ln>
        </p:spPr>
        <p:style>
          <a:lnRef idx="1">
            <a:schemeClr val="accent4"/>
          </a:lnRef>
          <a:fillRef idx="0">
            <a:schemeClr val="accent4"/>
          </a:fillRef>
          <a:effectRef idx="0">
            <a:schemeClr val="accent4"/>
          </a:effectRef>
          <a:fontRef idx="minor">
            <a:schemeClr val="tx1"/>
          </a:fontRef>
        </p:style>
      </p:cxn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760251" y="4075004"/>
            <a:ext cx="585665" cy="585665"/>
          </a:xfrm>
          <a:prstGeom prst="rect">
            <a:avLst/>
          </a:prstGeom>
        </p:spPr>
      </p:pic>
      <p:sp>
        <p:nvSpPr>
          <p:cNvPr id="5" name="Rectángulo 4"/>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1" name="Grupo 20"/>
          <p:cNvGrpSpPr/>
          <p:nvPr/>
        </p:nvGrpSpPr>
        <p:grpSpPr>
          <a:xfrm rot="0">
            <a:off x="981585" y="2421336"/>
            <a:ext cx="4697220" cy="1734878"/>
            <a:chOff x="2986" y="4563"/>
            <a:chExt cx="13635" cy="3566"/>
          </a:xfrm>
        </p:grpSpPr>
        <p:grpSp>
          <p:nvGrpSpPr>
            <p:cNvPr id="22" name="Grupo 21"/>
            <p:cNvGrpSpPr/>
            <p:nvPr/>
          </p:nvGrpSpPr>
          <p:grpSpPr>
            <a:xfrm rot="0">
              <a:off x="2986" y="4563"/>
              <a:ext cx="13635" cy="3566"/>
              <a:chOff x="170" y="10197"/>
              <a:chExt cx="9622" cy="9666"/>
            </a:xfrm>
          </p:grpSpPr>
          <p:sp>
            <p:nvSpPr>
              <p:cNvPr id="24" name="Rectángulo redondeado 23"/>
              <p:cNvSpPr/>
              <p:nvPr/>
            </p:nvSpPr>
            <p:spPr>
              <a:xfrm>
                <a:off x="170" y="10197"/>
                <a:ext cx="9622" cy="9666"/>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25" name="Óvalo 24"/>
              <p:cNvSpPr/>
              <p:nvPr/>
            </p:nvSpPr>
            <p:spPr>
              <a:xfrm>
                <a:off x="8975" y="10684"/>
                <a:ext cx="509" cy="11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15" name="Cuadro de texto 14"/>
            <p:cNvSpPr txBox="1"/>
            <p:nvPr/>
          </p:nvSpPr>
          <p:spPr>
            <a:xfrm>
              <a:off x="3677" y="4674"/>
              <a:ext cx="12507" cy="3288"/>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sym typeface="+mn-ea"/>
                </a:rPr>
                <a:t>Primarias</a:t>
              </a:r>
              <a:endParaRPr lang="es-CO" altLang="es-ES" sz="1400" b="1">
                <a:solidFill>
                  <a:srgbClr val="2C538E"/>
                </a:solidFill>
                <a:latin typeface="Open Sans" panose="020B0606030504020204" pitchFamily="34" charset="0"/>
                <a:cs typeface="Open Sans" panose="020B0606030504020204" pitchFamily="34" charset="0"/>
                <a:sym typeface="+mn-ea"/>
              </a:endParaRPr>
            </a:p>
            <a:p>
              <a:pPr algn="ctr"/>
              <a:endParaRPr lang="es-CO" altLang="es-ES" sz="1400">
                <a:latin typeface="Open Sans" panose="020B0606030504020204" pitchFamily="34" charset="0"/>
                <a:cs typeface="Open Sans" panose="020B0606030504020204" pitchFamily="34" charset="0"/>
                <a:sym typeface="+mn-ea"/>
              </a:endParaRPr>
            </a:p>
            <a:p>
              <a:r>
                <a:rPr lang="es-CO" altLang="es-ES" sz="1400">
                  <a:latin typeface="Open Sans" panose="020B0606030504020204" pitchFamily="34" charset="0"/>
                  <a:cs typeface="Open Sans" panose="020B0606030504020204" pitchFamily="34" charset="0"/>
                </a:rPr>
                <a:t>Son las capaces de emitir la luminosidad que estas mismas producen. </a:t>
              </a:r>
              <a:endParaRPr lang="es-CO" altLang="es-ES" sz="1400">
                <a:latin typeface="Open Sans" panose="020B0606030504020204" pitchFamily="34" charset="0"/>
                <a:cs typeface="Open Sans" panose="020B0606030504020204" pitchFamily="34" charset="0"/>
              </a:endParaRPr>
            </a:p>
            <a:p>
              <a:endParaRPr lang="es-CO" altLang="es-ES" sz="1400">
                <a:latin typeface="Open Sans" panose="020B0606030504020204" pitchFamily="34" charset="0"/>
                <a:cs typeface="Open Sans" panose="020B0606030504020204" pitchFamily="34" charset="0"/>
              </a:endParaRPr>
            </a:p>
            <a:p>
              <a:r>
                <a:rPr lang="es-CO" altLang="es-ES" sz="1400">
                  <a:latin typeface="Open Sans" panose="020B0606030504020204" pitchFamily="34" charset="0"/>
                  <a:cs typeface="Open Sans" panose="020B0606030504020204" pitchFamily="34" charset="0"/>
                </a:rPr>
                <a:t>Ejemplo: El sol, los relámpagos,etc. A su vez estas se dividen en artificiales y naturales.</a:t>
              </a:r>
              <a:endParaRPr lang="es-CO" altLang="es-ES" sz="1400">
                <a:latin typeface="Open Sans" panose="020B0606030504020204" pitchFamily="34" charset="0"/>
                <a:cs typeface="Open Sans" panose="020B0606030504020204" pitchFamily="34" charset="0"/>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369570" y="1486535"/>
            <a:ext cx="3691255"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Fuentes de luz</a:t>
            </a:r>
            <a:endParaRPr lang="es-ES" altLang="en-US" sz="1400" b="1">
              <a:latin typeface="Open Sans" panose="020B0606030504020204" pitchFamily="34" charset="0"/>
              <a:cs typeface="Open Sans" panose="020B0606030504020204" pitchFamily="34" charset="0"/>
            </a:endParaRPr>
          </a:p>
        </p:txBody>
      </p:sp>
      <p:sp>
        <p:nvSpPr>
          <p:cNvPr id="4" name="Cuadro de texto 3"/>
          <p:cNvSpPr txBox="1"/>
          <p:nvPr/>
        </p:nvSpPr>
        <p:spPr>
          <a:xfrm>
            <a:off x="403225" y="1764665"/>
            <a:ext cx="536321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entiende por fuentes de luz,  a todo aquel objeto que es capaz de emitir luminosidad, permitiendo que el órgano de la visión en este caso el ojo  sea capaz de visualizarlas existen de dos tipos de fuente de luz, las naturales y las artificiales, estas se clasifican </a:t>
            </a:r>
            <a:r>
              <a:rPr lang="es-CO" altLang="es-ES" sz="1400">
                <a:latin typeface="Open Sans" panose="020B0606030504020204" pitchFamily="34" charset="0"/>
                <a:cs typeface="Open Sans" panose="020B0606030504020204" pitchFamily="34" charset="0"/>
              </a:rPr>
              <a:t>en</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p:txBody>
      </p:sp>
      <p:grpSp>
        <p:nvGrpSpPr>
          <p:cNvPr id="14" name="Grupo 13"/>
          <p:cNvGrpSpPr/>
          <p:nvPr/>
        </p:nvGrpSpPr>
        <p:grpSpPr>
          <a:xfrm>
            <a:off x="869315" y="2980055"/>
            <a:ext cx="4475480" cy="3180080"/>
            <a:chOff x="725" y="4691"/>
            <a:chExt cx="7048" cy="5008"/>
          </a:xfrm>
        </p:grpSpPr>
        <p:pic>
          <p:nvPicPr>
            <p:cNvPr id="7" name="Imagen 6" descr="lunaysol"/>
            <p:cNvPicPr>
              <a:picLocks noChangeAspect="1"/>
            </p:cNvPicPr>
            <p:nvPr/>
          </p:nvPicPr>
          <p:blipFill>
            <a:blip r:embed="rId1"/>
            <a:stretch>
              <a:fillRect/>
            </a:stretch>
          </p:blipFill>
          <p:spPr>
            <a:xfrm>
              <a:off x="725" y="4691"/>
              <a:ext cx="7049" cy="5009"/>
            </a:xfrm>
            <a:prstGeom prst="rect">
              <a:avLst/>
            </a:prstGeom>
          </p:spPr>
        </p:pic>
        <p:sp>
          <p:nvSpPr>
            <p:cNvPr id="8" name="Rectángulo redondeado 7"/>
            <p:cNvSpPr/>
            <p:nvPr/>
          </p:nvSpPr>
          <p:spPr>
            <a:xfrm>
              <a:off x="1414" y="7121"/>
              <a:ext cx="2562" cy="632"/>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Secundarias</a:t>
              </a:r>
              <a:endParaRPr lang="es-CO" sz="1400" b="1">
                <a:solidFill>
                  <a:srgbClr val="2C538E"/>
                </a:solidFill>
                <a:latin typeface="Open Sans" panose="020B0606030504020204" pitchFamily="34" charset="0"/>
                <a:cs typeface="Open Sans" panose="020B0606030504020204" pitchFamily="34" charset="0"/>
              </a:endParaRPr>
            </a:p>
          </p:txBody>
        </p:sp>
        <p:sp>
          <p:nvSpPr>
            <p:cNvPr id="9" name="Rectángulo redondeado 8"/>
            <p:cNvSpPr/>
            <p:nvPr/>
          </p:nvSpPr>
          <p:spPr>
            <a:xfrm>
              <a:off x="5176" y="6415"/>
              <a:ext cx="2299" cy="594"/>
            </a:xfrm>
            <a:prstGeom prst="roundRect">
              <a:avLst/>
            </a:prstGeom>
            <a:solidFill>
              <a:schemeClr val="bg1"/>
            </a:solidFill>
            <a:ln>
              <a:solidFill>
                <a:srgbClr val="FFB9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Primarias</a:t>
              </a:r>
              <a:endParaRPr lang="es-CO" sz="1400" b="1">
                <a:solidFill>
                  <a:srgbClr val="2C538E"/>
                </a:solidFill>
                <a:latin typeface="Open Sans" panose="020B0606030504020204" pitchFamily="34" charset="0"/>
                <a:cs typeface="Open Sans" panose="020B0606030504020204" pitchFamily="34" charset="0"/>
              </a:endParaRPr>
            </a:p>
          </p:txBody>
        </p:sp>
      </p:grpSp>
      <p:sp>
        <p:nvSpPr>
          <p:cNvPr id="10" name="Cuadro de texto 9"/>
          <p:cNvSpPr txBox="1"/>
          <p:nvPr/>
        </p:nvSpPr>
        <p:spPr>
          <a:xfrm>
            <a:off x="6130290" y="1764665"/>
            <a:ext cx="5835015"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fuentes de luces artificiales son aquellos elementos que producen luminosidad gracias al ingenio del hombre, dentro de estas encontramos una vela, una bombilla, una linterna, una farola, una lámpara.</a:t>
            </a:r>
            <a:endParaRPr lang="es-ES" altLang="en-US" sz="1400">
              <a:latin typeface="Open Sans" panose="020B0606030504020204" pitchFamily="34" charset="0"/>
              <a:cs typeface="Open Sans" panose="020B0606030504020204" pitchFamily="34" charset="0"/>
            </a:endParaRPr>
          </a:p>
        </p:txBody>
      </p:sp>
      <p:pic>
        <p:nvPicPr>
          <p:cNvPr id="12" name="Imagen 11" descr="hombre"/>
          <p:cNvPicPr>
            <a:picLocks noChangeAspect="1"/>
          </p:cNvPicPr>
          <p:nvPr/>
        </p:nvPicPr>
        <p:blipFill>
          <a:blip r:embed="rId2"/>
          <a:srcRect b="11564"/>
          <a:stretch>
            <a:fillRect/>
          </a:stretch>
        </p:blipFill>
        <p:spPr>
          <a:xfrm>
            <a:off x="6479540" y="2677160"/>
            <a:ext cx="5342890" cy="4185920"/>
          </a:xfrm>
          <a:prstGeom prst="rect">
            <a:avLst/>
          </a:prstGeom>
        </p:spPr>
      </p:pic>
      <p:cxnSp>
        <p:nvCxnSpPr>
          <p:cNvPr id="13" name="Conector recto 12"/>
          <p:cNvCxnSpPr/>
          <p:nvPr/>
        </p:nvCxnSpPr>
        <p:spPr>
          <a:xfrm>
            <a:off x="5916930" y="1771650"/>
            <a:ext cx="0" cy="4500880"/>
          </a:xfrm>
          <a:prstGeom prst="line">
            <a:avLst/>
          </a:prstGeom>
          <a:ln w="12700" cmpd="sng">
            <a:solidFill>
              <a:srgbClr val="FFB90F"/>
            </a:solidFill>
            <a:prstDash val="lgDash"/>
          </a:ln>
        </p:spPr>
        <p:style>
          <a:lnRef idx="1">
            <a:schemeClr val="accent4"/>
          </a:lnRef>
          <a:fillRef idx="0">
            <a:schemeClr val="accent4"/>
          </a:fillRef>
          <a:effectRef idx="0">
            <a:schemeClr val="accent4"/>
          </a:effectRef>
          <a:fontRef idx="minor">
            <a:schemeClr val="tx1"/>
          </a:fontRef>
        </p:style>
      </p:cxnSp>
      <p:pic>
        <p:nvPicPr>
          <p:cNvPr id="5"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11631" y="6272739"/>
            <a:ext cx="585665" cy="58566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ctor recto 29"/>
          <p:cNvCxnSpPr/>
          <p:nvPr/>
        </p:nvCxnSpPr>
        <p:spPr>
          <a:xfrm flipH="1">
            <a:off x="5057630" y="2330676"/>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2" name="Conector recto 31"/>
          <p:cNvCxnSpPr/>
          <p:nvPr/>
        </p:nvCxnSpPr>
        <p:spPr>
          <a:xfrm flipH="1">
            <a:off x="6999010"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4" name="Conector recto 33"/>
          <p:cNvCxnSpPr/>
          <p:nvPr/>
        </p:nvCxnSpPr>
        <p:spPr>
          <a:xfrm flipH="1">
            <a:off x="892947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4" name="Conector recto 3"/>
          <p:cNvCxnSpPr/>
          <p:nvPr/>
        </p:nvCxnSpPr>
        <p:spPr>
          <a:xfrm flipH="1">
            <a:off x="309752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sp>
        <p:nvSpPr>
          <p:cNvPr id="23" name="Rectángulo redondeado 9"/>
          <p:cNvSpPr/>
          <p:nvPr/>
        </p:nvSpPr>
        <p:spPr>
          <a:xfrm>
            <a:off x="2446655" y="1758315"/>
            <a:ext cx="7063740" cy="55181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a:solidFill>
                  <a:schemeClr val="tx1"/>
                </a:solidFill>
                <a:latin typeface="Open Sans" panose="020B0606030504020204" pitchFamily="34" charset="0"/>
                <a:cs typeface="Open Sans" panose="020B0606030504020204" pitchFamily="34" charset="0"/>
                <a:sym typeface="+mn-ea"/>
              </a:rPr>
              <a:t>En la actualidad existen varios tipos de lámparas:</a:t>
            </a:r>
            <a:endParaRPr lang="es-ES" altLang="en-US" sz="1400" dirty="0">
              <a:solidFill>
                <a:schemeClr val="tx1"/>
              </a:solidFill>
              <a:latin typeface="Open Sans" panose="020B0606030504020204" pitchFamily="34" charset="0"/>
              <a:cs typeface="Open Sans" panose="020B0606030504020204" pitchFamily="34" charset="0"/>
              <a:sym typeface="+mn-ea"/>
            </a:endParaRPr>
          </a:p>
        </p:txBody>
      </p:sp>
      <p:sp>
        <p:nvSpPr>
          <p:cNvPr id="14" name="Rectángulo redondeado 9"/>
          <p:cNvSpPr/>
          <p:nvPr/>
        </p:nvSpPr>
        <p:spPr>
          <a:xfrm>
            <a:off x="2176145" y="2485390"/>
            <a:ext cx="1842770" cy="1950720"/>
          </a:xfrm>
          <a:prstGeom prst="roundRect">
            <a:avLst/>
          </a:prstGeom>
          <a:solidFill>
            <a:srgbClr val="2C538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r>
              <a:rPr lang="es-ES" sz="1400" b="1" dirty="0">
                <a:solidFill>
                  <a:schemeClr val="bg1"/>
                </a:solidFill>
                <a:latin typeface="Open Sans" panose="020B0606030504020204" pitchFamily="34" charset="0"/>
              </a:rPr>
              <a:t>Lámparas incandescentes</a:t>
            </a:r>
            <a:endParaRPr lang="es-ES" sz="1400" b="1" dirty="0">
              <a:solidFill>
                <a:schemeClr val="bg1"/>
              </a:solidFill>
              <a:latin typeface="Open Sans" panose="020B0606030504020204" pitchFamily="34" charset="0"/>
            </a:endParaRPr>
          </a:p>
        </p:txBody>
      </p:sp>
      <p:sp>
        <p:nvSpPr>
          <p:cNvPr id="29" name="Rectángulo redondeado 9"/>
          <p:cNvSpPr/>
          <p:nvPr/>
        </p:nvSpPr>
        <p:spPr>
          <a:xfrm>
            <a:off x="4136390" y="2484755"/>
            <a:ext cx="1842770" cy="197231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 halógena</a:t>
            </a:r>
            <a:endParaRPr lang="es-ES" sz="1400" b="1" dirty="0">
              <a:solidFill>
                <a:schemeClr val="tx1"/>
              </a:solidFill>
              <a:latin typeface="Open Sans" panose="020B0606030504020204" pitchFamily="34" charset="0"/>
            </a:endParaRPr>
          </a:p>
        </p:txBody>
      </p:sp>
      <p:sp>
        <p:nvSpPr>
          <p:cNvPr id="31" name="Rectángulo redondeado 9"/>
          <p:cNvSpPr/>
          <p:nvPr/>
        </p:nvSpPr>
        <p:spPr>
          <a:xfrm>
            <a:off x="6077585" y="2484755"/>
            <a:ext cx="1842770" cy="1951355"/>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de descarga</a:t>
            </a:r>
            <a:endParaRPr lang="es-ES" sz="1400" b="1" dirty="0">
              <a:solidFill>
                <a:schemeClr val="tx1"/>
              </a:solidFill>
              <a:latin typeface="Open Sans" panose="020B0606030504020204" pitchFamily="34" charset="0"/>
            </a:endParaRPr>
          </a:p>
        </p:txBody>
      </p:sp>
      <p:sp>
        <p:nvSpPr>
          <p:cNvPr id="33" name="Rectángulo redondeado 9"/>
          <p:cNvSpPr/>
          <p:nvPr/>
        </p:nvSpPr>
        <p:spPr>
          <a:xfrm>
            <a:off x="8007985" y="2486660"/>
            <a:ext cx="1842770" cy="194945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LED</a:t>
            </a:r>
            <a:endParaRPr lang="es-ES" sz="1400" b="1" dirty="0">
              <a:solidFill>
                <a:schemeClr val="tx1"/>
              </a:solidFill>
              <a:latin typeface="Open Sans" panose="020B0606030504020204" pitchFamily="34" charset="0"/>
            </a:endParaRPr>
          </a:p>
        </p:txBody>
      </p:sp>
      <p:sp>
        <p:nvSpPr>
          <p:cNvPr id="42" name="Rectángulo redondeado 9"/>
          <p:cNvSpPr/>
          <p:nvPr/>
        </p:nvSpPr>
        <p:spPr>
          <a:xfrm>
            <a:off x="1178560" y="4758690"/>
            <a:ext cx="9599295" cy="1350010"/>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altLang="es-ES" sz="1400">
                <a:solidFill>
                  <a:schemeClr val="tx1">
                    <a:lumMod val="75000"/>
                    <a:lumOff val="25000"/>
                  </a:schemeClr>
                </a:solidFill>
                <a:latin typeface="Open Sans" panose="020B0606030504020204" pitchFamily="34" charset="0"/>
              </a:rPr>
              <a:t>S</a:t>
            </a:r>
            <a:r>
              <a:rPr lang="es-ES" sz="1400">
                <a:solidFill>
                  <a:schemeClr val="tx1">
                    <a:lumMod val="75000"/>
                    <a:lumOff val="25000"/>
                  </a:schemeClr>
                </a:solidFill>
                <a:latin typeface="Open Sans" panose="020B0606030504020204" pitchFamily="34" charset="0"/>
              </a:rPr>
              <a:t>on aquellas que emiten luminosidad gracias a la corriente eléctrica que pasa por un filamento interno. Tipo incandescente. Estas se utilizan en cualquier tipo de alumbrado, no sea necesario un mantenimiento elevado, siendo su vida útil corta. </a:t>
            </a:r>
            <a:endParaRPr lang="es-ES" sz="1400">
              <a:solidFill>
                <a:schemeClr val="tx1">
                  <a:lumMod val="75000"/>
                  <a:lumOff val="25000"/>
                </a:schemeClr>
              </a:solidFill>
              <a:latin typeface="Open Sans" panose="020B0606030504020204" pitchFamily="34" charset="0"/>
            </a:endParaRPr>
          </a:p>
        </p:txBody>
      </p:sp>
      <p:sp>
        <p:nvSpPr>
          <p:cNvPr id="44" name="Triángulo isósceles 43"/>
          <p:cNvSpPr/>
          <p:nvPr/>
        </p:nvSpPr>
        <p:spPr>
          <a:xfrm flipV="1">
            <a:off x="2916302" y="4416961"/>
            <a:ext cx="420346" cy="341325"/>
          </a:xfrm>
          <a:prstGeom prst="triangle">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436245" y="1448435"/>
            <a:ext cx="5154930"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sym typeface="+mn-ea"/>
              </a:rPr>
              <a:t>Clases de luminarias</a:t>
            </a:r>
            <a:endParaRPr lang="es-ES" altLang="en-US" sz="1400" b="1">
              <a:latin typeface="Open Sans" panose="020B0606030504020204" pitchFamily="34" charset="0"/>
              <a:cs typeface="Open Sans" panose="020B0606030504020204" pitchFamily="34" charset="0"/>
              <a:sym typeface="+mn-ea"/>
            </a:endParaRPr>
          </a:p>
        </p:txBody>
      </p:sp>
      <p:pic>
        <p:nvPicPr>
          <p:cNvPr id="13" name="Imagen 12" descr="lamparas_incandescentes1"/>
          <p:cNvPicPr>
            <a:picLocks noChangeAspect="1"/>
          </p:cNvPicPr>
          <p:nvPr/>
        </p:nvPicPr>
        <p:blipFill>
          <a:blip r:embed="rId1"/>
          <a:stretch>
            <a:fillRect/>
          </a:stretch>
        </p:blipFill>
        <p:spPr>
          <a:xfrm>
            <a:off x="2541905" y="2486025"/>
            <a:ext cx="1111250" cy="1359535"/>
          </a:xfrm>
          <a:prstGeom prst="rect">
            <a:avLst/>
          </a:prstGeom>
        </p:spPr>
      </p:pic>
      <p:pic>
        <p:nvPicPr>
          <p:cNvPr id="15" name="Imagen 14" descr="lamparas_incandescentes2"/>
          <p:cNvPicPr>
            <a:picLocks noChangeAspect="1"/>
          </p:cNvPicPr>
          <p:nvPr/>
        </p:nvPicPr>
        <p:blipFill>
          <a:blip r:embed="rId2"/>
          <a:stretch>
            <a:fillRect/>
          </a:stretch>
        </p:blipFill>
        <p:spPr>
          <a:xfrm>
            <a:off x="2512695" y="2486025"/>
            <a:ext cx="1171575" cy="1433195"/>
          </a:xfrm>
          <a:prstGeom prst="rect">
            <a:avLst/>
          </a:prstGeom>
        </p:spPr>
      </p:pic>
      <p:pic>
        <p:nvPicPr>
          <p:cNvPr id="17" name="Imagen 16" descr="lampara_halogena1"/>
          <p:cNvPicPr>
            <a:picLocks noChangeAspect="1"/>
          </p:cNvPicPr>
          <p:nvPr/>
        </p:nvPicPr>
        <p:blipFill>
          <a:blip r:embed="rId3"/>
          <a:stretch>
            <a:fillRect/>
          </a:stretch>
        </p:blipFill>
        <p:spPr>
          <a:xfrm>
            <a:off x="4871720" y="2555240"/>
            <a:ext cx="372110" cy="1294765"/>
          </a:xfrm>
          <a:prstGeom prst="rect">
            <a:avLst/>
          </a:prstGeom>
        </p:spPr>
      </p:pic>
      <p:pic>
        <p:nvPicPr>
          <p:cNvPr id="19" name="Imagen 18" descr="lamparas_descarga1"/>
          <p:cNvPicPr>
            <a:picLocks noChangeAspect="1"/>
          </p:cNvPicPr>
          <p:nvPr/>
        </p:nvPicPr>
        <p:blipFill>
          <a:blip r:embed="rId4"/>
          <a:stretch>
            <a:fillRect/>
          </a:stretch>
        </p:blipFill>
        <p:spPr>
          <a:xfrm>
            <a:off x="6729730" y="2539365"/>
            <a:ext cx="518160" cy="1325880"/>
          </a:xfrm>
          <a:prstGeom prst="rect">
            <a:avLst/>
          </a:prstGeom>
        </p:spPr>
      </p:pic>
      <p:pic>
        <p:nvPicPr>
          <p:cNvPr id="21" name="Imagen 20" descr="lamparas_led1"/>
          <p:cNvPicPr>
            <a:picLocks noChangeAspect="1"/>
          </p:cNvPicPr>
          <p:nvPr/>
        </p:nvPicPr>
        <p:blipFill>
          <a:blip r:embed="rId5"/>
          <a:stretch>
            <a:fillRect/>
          </a:stretch>
        </p:blipFill>
        <p:spPr>
          <a:xfrm>
            <a:off x="8606155" y="2484755"/>
            <a:ext cx="646430" cy="1499870"/>
          </a:xfrm>
          <a:prstGeom prst="rect">
            <a:avLst/>
          </a:prstGeom>
        </p:spPr>
      </p:pic>
      <p:pic>
        <p:nvPicPr>
          <p:cNvPr id="22"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433736" y="3333959"/>
            <a:ext cx="585665" cy="58566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riángulo isósceles 43"/>
          <p:cNvSpPr/>
          <p:nvPr/>
        </p:nvSpPr>
        <p:spPr>
          <a:xfrm flipV="1">
            <a:off x="4871467" y="4416961"/>
            <a:ext cx="420346" cy="341325"/>
          </a:xfrm>
          <a:prstGeom prst="triangle">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30" name="Conector recto 29"/>
          <p:cNvCxnSpPr/>
          <p:nvPr/>
        </p:nvCxnSpPr>
        <p:spPr>
          <a:xfrm flipH="1">
            <a:off x="5057630" y="2330676"/>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2" name="Conector recto 31"/>
          <p:cNvCxnSpPr/>
          <p:nvPr/>
        </p:nvCxnSpPr>
        <p:spPr>
          <a:xfrm flipH="1">
            <a:off x="6999010"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4" name="Conector recto 33"/>
          <p:cNvCxnSpPr/>
          <p:nvPr/>
        </p:nvCxnSpPr>
        <p:spPr>
          <a:xfrm flipH="1">
            <a:off x="892947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4" name="Conector recto 3"/>
          <p:cNvCxnSpPr/>
          <p:nvPr/>
        </p:nvCxnSpPr>
        <p:spPr>
          <a:xfrm flipH="1">
            <a:off x="309752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sp>
        <p:nvSpPr>
          <p:cNvPr id="23" name="Rectángulo redondeado 9"/>
          <p:cNvSpPr/>
          <p:nvPr/>
        </p:nvSpPr>
        <p:spPr>
          <a:xfrm>
            <a:off x="2446655" y="1758315"/>
            <a:ext cx="7063740" cy="55181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a:solidFill>
                  <a:schemeClr val="tx1"/>
                </a:solidFill>
                <a:latin typeface="Open Sans" panose="020B0606030504020204" pitchFamily="34" charset="0"/>
                <a:cs typeface="Open Sans" panose="020B0606030504020204" pitchFamily="34" charset="0"/>
                <a:sym typeface="+mn-ea"/>
              </a:rPr>
              <a:t>En la actualidad existen varios tipos de lámparas:</a:t>
            </a:r>
            <a:endParaRPr lang="es-ES" altLang="en-US" sz="1400" dirty="0">
              <a:solidFill>
                <a:schemeClr val="tx1"/>
              </a:solidFill>
              <a:latin typeface="Open Sans" panose="020B0606030504020204" pitchFamily="34" charset="0"/>
              <a:cs typeface="Open Sans" panose="020B0606030504020204" pitchFamily="34" charset="0"/>
              <a:sym typeface="+mn-ea"/>
            </a:endParaRPr>
          </a:p>
        </p:txBody>
      </p:sp>
      <p:sp>
        <p:nvSpPr>
          <p:cNvPr id="14" name="Rectángulo redondeado 9"/>
          <p:cNvSpPr/>
          <p:nvPr/>
        </p:nvSpPr>
        <p:spPr>
          <a:xfrm>
            <a:off x="2176145" y="2485390"/>
            <a:ext cx="1842770" cy="195072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incandescentes</a:t>
            </a:r>
            <a:endParaRPr lang="es-ES" sz="1400" b="1" dirty="0">
              <a:solidFill>
                <a:schemeClr val="tx1"/>
              </a:solidFill>
              <a:latin typeface="Open Sans" panose="020B0606030504020204" pitchFamily="34" charset="0"/>
            </a:endParaRPr>
          </a:p>
        </p:txBody>
      </p:sp>
      <p:sp>
        <p:nvSpPr>
          <p:cNvPr id="29" name="Rectángulo redondeado 9"/>
          <p:cNvSpPr/>
          <p:nvPr/>
        </p:nvSpPr>
        <p:spPr>
          <a:xfrm>
            <a:off x="4136390" y="2484755"/>
            <a:ext cx="1842770" cy="1972310"/>
          </a:xfrm>
          <a:prstGeom prst="roundRect">
            <a:avLst/>
          </a:prstGeom>
          <a:solidFill>
            <a:srgbClr val="2C538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sz="1400" b="1" dirty="0">
                <a:solidFill>
                  <a:schemeClr val="bg1"/>
                </a:solidFill>
                <a:latin typeface="Open Sans" panose="020B0606030504020204" pitchFamily="34" charset="0"/>
              </a:rPr>
              <a:t>t</a:t>
            </a: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bg1"/>
                </a:solidFill>
                <a:latin typeface="Open Sans" panose="020B0606030504020204" pitchFamily="34" charset="0"/>
              </a:rPr>
              <a:t>Lámpara halógena</a:t>
            </a:r>
            <a:endParaRPr lang="es-ES" sz="1400" b="1" dirty="0">
              <a:solidFill>
                <a:schemeClr val="bg1"/>
              </a:solidFill>
              <a:latin typeface="Open Sans" panose="020B0606030504020204" pitchFamily="34" charset="0"/>
            </a:endParaRPr>
          </a:p>
        </p:txBody>
      </p:sp>
      <p:sp>
        <p:nvSpPr>
          <p:cNvPr id="31" name="Rectángulo redondeado 9"/>
          <p:cNvSpPr/>
          <p:nvPr/>
        </p:nvSpPr>
        <p:spPr>
          <a:xfrm>
            <a:off x="6077585" y="2484755"/>
            <a:ext cx="1842770" cy="1951355"/>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de descarga</a:t>
            </a:r>
            <a:endParaRPr lang="es-ES" sz="1400" b="1" dirty="0">
              <a:solidFill>
                <a:schemeClr val="tx1"/>
              </a:solidFill>
              <a:latin typeface="Open Sans" panose="020B0606030504020204" pitchFamily="34" charset="0"/>
            </a:endParaRPr>
          </a:p>
        </p:txBody>
      </p:sp>
      <p:sp>
        <p:nvSpPr>
          <p:cNvPr id="33" name="Rectángulo redondeado 9"/>
          <p:cNvSpPr/>
          <p:nvPr/>
        </p:nvSpPr>
        <p:spPr>
          <a:xfrm>
            <a:off x="8007985" y="2486660"/>
            <a:ext cx="1842770" cy="194945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LED</a:t>
            </a:r>
            <a:endParaRPr lang="es-ES" sz="1400" b="1" dirty="0">
              <a:solidFill>
                <a:schemeClr val="tx1"/>
              </a:solidFill>
              <a:latin typeface="Open Sans" panose="020B0606030504020204" pitchFamily="34" charset="0"/>
            </a:endParaRPr>
          </a:p>
        </p:txBody>
      </p:sp>
      <p:sp>
        <p:nvSpPr>
          <p:cNvPr id="42" name="Rectángulo redondeado 9"/>
          <p:cNvSpPr/>
          <p:nvPr/>
        </p:nvSpPr>
        <p:spPr>
          <a:xfrm>
            <a:off x="1178560" y="4758690"/>
            <a:ext cx="9599295" cy="1350010"/>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sz="1400">
                <a:solidFill>
                  <a:schemeClr val="tx1">
                    <a:lumMod val="75000"/>
                    <a:lumOff val="25000"/>
                  </a:schemeClr>
                </a:solidFill>
                <a:latin typeface="Open Sans" panose="020B0606030504020204" pitchFamily="34" charset="0"/>
              </a:rPr>
              <a:t>Se encuentra constituida por un tubo de vidrio en el cual hay filamento de tungsteno, conteniendo una composición pequeña de gas inerte y material halógeno. Generalmente se emplea en los automóviles para el alumbrado de carretera, como rompe niebla. Tipo incandescente.</a:t>
            </a:r>
            <a:endParaRPr sz="1400">
              <a:solidFill>
                <a:schemeClr val="tx1">
                  <a:lumMod val="75000"/>
                  <a:lumOff val="25000"/>
                </a:schemeClr>
              </a:solidFill>
              <a:latin typeface="Open Sans" panose="020B0606030504020204" pitchFamily="34" charset="0"/>
            </a:endParaRPr>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436245" y="1448435"/>
            <a:ext cx="5154930"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sym typeface="+mn-ea"/>
              </a:rPr>
              <a:t>Clases de luminarias</a:t>
            </a:r>
            <a:endParaRPr lang="es-ES" altLang="en-US" sz="1400" b="1">
              <a:latin typeface="Open Sans" panose="020B0606030504020204" pitchFamily="34" charset="0"/>
              <a:cs typeface="Open Sans" panose="020B0606030504020204" pitchFamily="34" charset="0"/>
              <a:sym typeface="+mn-ea"/>
            </a:endParaRPr>
          </a:p>
        </p:txBody>
      </p:sp>
      <p:pic>
        <p:nvPicPr>
          <p:cNvPr id="13" name="Imagen 12" descr="lamparas_incandescentes1"/>
          <p:cNvPicPr>
            <a:picLocks noChangeAspect="1"/>
          </p:cNvPicPr>
          <p:nvPr/>
        </p:nvPicPr>
        <p:blipFill>
          <a:blip r:embed="rId1"/>
          <a:stretch>
            <a:fillRect/>
          </a:stretch>
        </p:blipFill>
        <p:spPr>
          <a:xfrm>
            <a:off x="2541905" y="2486025"/>
            <a:ext cx="1111250" cy="1359535"/>
          </a:xfrm>
          <a:prstGeom prst="rect">
            <a:avLst/>
          </a:prstGeom>
        </p:spPr>
      </p:pic>
      <p:pic>
        <p:nvPicPr>
          <p:cNvPr id="15" name="Imagen 14" descr="C:\Users\ingritd.castrillon\Documents\Carolina Castrillon\Personal\iMaster\Bos Ingenieria\Carpeta 5 Unidad 7 - Esquemas de Conexión\Unidad 7 - Esquemas de Conexión\Img\Temporales\lamparas_incandescentes1.pnglamparas_incandescentes1"/>
          <p:cNvPicPr>
            <a:picLocks noChangeAspect="1"/>
          </p:cNvPicPr>
          <p:nvPr/>
        </p:nvPicPr>
        <p:blipFill>
          <a:blip r:embed="rId1"/>
          <a:srcRect/>
          <a:stretch>
            <a:fillRect/>
          </a:stretch>
        </p:blipFill>
        <p:spPr>
          <a:xfrm>
            <a:off x="2512060" y="2485073"/>
            <a:ext cx="1171575" cy="1432560"/>
          </a:xfrm>
          <a:prstGeom prst="rect">
            <a:avLst/>
          </a:prstGeom>
        </p:spPr>
      </p:pic>
      <p:pic>
        <p:nvPicPr>
          <p:cNvPr id="17" name="Imagen 16" descr="C:\Users\ingritd.castrillon\Documents\Carolina Castrillon\Personal\iMaster\Bos Ingenieria\Carpeta 5 Unidad 7 - Esquemas de Conexión\Unidad 7 - Esquemas de Conexión\Img\Temporales\lampara_halogena2.pnglampara_halogena2"/>
          <p:cNvPicPr>
            <a:picLocks noChangeAspect="1"/>
          </p:cNvPicPr>
          <p:nvPr/>
        </p:nvPicPr>
        <p:blipFill>
          <a:blip r:embed="rId2"/>
          <a:srcRect/>
          <a:stretch>
            <a:fillRect/>
          </a:stretch>
        </p:blipFill>
        <p:spPr>
          <a:xfrm>
            <a:off x="4872038" y="2555240"/>
            <a:ext cx="371475" cy="1294765"/>
          </a:xfrm>
          <a:prstGeom prst="rect">
            <a:avLst/>
          </a:prstGeom>
        </p:spPr>
      </p:pic>
      <p:pic>
        <p:nvPicPr>
          <p:cNvPr id="19" name="Imagen 18" descr="lamparas_descarga1"/>
          <p:cNvPicPr>
            <a:picLocks noChangeAspect="1"/>
          </p:cNvPicPr>
          <p:nvPr/>
        </p:nvPicPr>
        <p:blipFill>
          <a:blip r:embed="rId3"/>
          <a:stretch>
            <a:fillRect/>
          </a:stretch>
        </p:blipFill>
        <p:spPr>
          <a:xfrm>
            <a:off x="6729730" y="2539365"/>
            <a:ext cx="518160" cy="1325880"/>
          </a:xfrm>
          <a:prstGeom prst="rect">
            <a:avLst/>
          </a:prstGeom>
        </p:spPr>
      </p:pic>
      <p:pic>
        <p:nvPicPr>
          <p:cNvPr id="21" name="Imagen 20" descr="lamparas_led1"/>
          <p:cNvPicPr>
            <a:picLocks noChangeAspect="1"/>
          </p:cNvPicPr>
          <p:nvPr/>
        </p:nvPicPr>
        <p:blipFill>
          <a:blip r:embed="rId4"/>
          <a:stretch>
            <a:fillRect/>
          </a:stretch>
        </p:blipFill>
        <p:spPr>
          <a:xfrm>
            <a:off x="8606155" y="2484755"/>
            <a:ext cx="646430" cy="1499870"/>
          </a:xfrm>
          <a:prstGeom prst="rect">
            <a:avLst/>
          </a:prstGeom>
        </p:spPr>
      </p:pic>
      <p:pic>
        <p:nvPicPr>
          <p:cNvPr id="22"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393981" y="3332689"/>
            <a:ext cx="585665" cy="5856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9" name="Cuadro de texto 8"/>
          <p:cNvSpPr txBox="1"/>
          <p:nvPr/>
        </p:nvSpPr>
        <p:spPr>
          <a:xfrm>
            <a:off x="1475105" y="2555240"/>
            <a:ext cx="2592705" cy="3107690"/>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la medición de esta magnitud dentro del sistema eléctrico el instrumento de medida debe ser un voltímetro o en su defecto un multímetro el cual se conecta en paralelo, su valor será dado en voltios (V). La figura A debe abrirse para que se conecte en paralelo el instrumento, tal como se observa en la figura C.</a:t>
            </a:r>
            <a:endParaRPr lang="es-ES" altLang="en-US" sz="1400">
              <a:solidFill>
                <a:schemeClr val="bg1"/>
              </a:solidFill>
              <a:latin typeface="Open Sans" panose="020B0606030504020204" pitchFamily="34" charset="0"/>
              <a:cs typeface="Open Sans" panose="020B0606030504020204" pitchFamily="34" charset="0"/>
            </a:endParaRPr>
          </a:p>
          <a:p>
            <a:endParaRPr lang="es-ES" altLang="en-US" sz="1400">
              <a:solidFill>
                <a:schemeClr val="bg1"/>
              </a:solidFill>
              <a:latin typeface="Open Sans" panose="020B0606030504020204" pitchFamily="34" charset="0"/>
              <a:cs typeface="Open Sans" panose="020B0606030504020204" pitchFamily="34" charset="0"/>
            </a:endParaRPr>
          </a:p>
          <a:p>
            <a:pPr algn="ctr"/>
            <a:r>
              <a:rPr lang="es-CO" altLang="es-ES" sz="1400" u="sng">
                <a:solidFill>
                  <a:schemeClr val="bg1"/>
                </a:solidFill>
                <a:latin typeface="Open Sans" panose="020B0606030504020204" pitchFamily="34" charset="0"/>
                <a:cs typeface="Open Sans" panose="020B0606030504020204" pitchFamily="34" charset="0"/>
              </a:rPr>
              <a:t>Ver imagen</a:t>
            </a:r>
            <a:endParaRPr lang="es-CO" altLang="es-ES" sz="1400" u="sng">
              <a:solidFill>
                <a:schemeClr val="bg1"/>
              </a:solidFill>
              <a:latin typeface="Open Sans" panose="020B0606030504020204" pitchFamily="34" charset="0"/>
              <a:cs typeface="Open Sans" panose="020B0606030504020204" pitchFamily="34" charset="0"/>
            </a:endParaRPr>
          </a:p>
        </p:txBody>
      </p:sp>
      <p:grpSp>
        <p:nvGrpSpPr>
          <p:cNvPr id="25" name="Grupo 24"/>
          <p:cNvGrpSpPr/>
          <p:nvPr/>
        </p:nvGrpSpPr>
        <p:grpSpPr>
          <a:xfrm>
            <a:off x="8198485" y="2578100"/>
            <a:ext cx="3787140" cy="3422650"/>
            <a:chOff x="12950" y="4060"/>
            <a:chExt cx="5964"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0" name="Cuadro de texto 9"/>
            <p:cNvSpPr txBox="1"/>
            <p:nvPr/>
          </p:nvSpPr>
          <p:spPr>
            <a:xfrm>
              <a:off x="15569" y="6375"/>
              <a:ext cx="2509" cy="628"/>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Resistencia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253865" y="2552065"/>
            <a:ext cx="3787140" cy="3422650"/>
            <a:chOff x="6699" y="4019"/>
            <a:chExt cx="5964"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3" name="Cuadro de texto 12"/>
            <p:cNvSpPr txBox="1"/>
            <p:nvPr/>
          </p:nvSpPr>
          <p:spPr>
            <a:xfrm>
              <a:off x="9303" y="6401"/>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Tensión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15" name="Imagen 14" descr="C:\Users\ingritd.castrillon\Documents\Carolina Castrillon\Personal\iMaster\Bos Ingenieria\Carpeta 5 Unidad 7 - Esquemas de Conexión\Unidad 7 - Esquemas de Conexión\Img\Temporales\resistencia-multimetro.pngresistencia-multimetro"/>
            <p:cNvPicPr>
              <a:picLocks noChangeAspect="1"/>
            </p:cNvPicPr>
            <p:nvPr/>
          </p:nvPicPr>
          <p:blipFill>
            <a:blip r:embed="rId2"/>
            <a:srcRect/>
            <a:stretch>
              <a:fillRect/>
            </a:stretch>
          </p:blipFill>
          <p:spPr>
            <a:xfrm>
              <a:off x="6969" y="6362"/>
              <a:ext cx="1646" cy="707"/>
            </a:xfrm>
            <a:prstGeom prst="rect">
              <a:avLst/>
            </a:prstGeom>
          </p:spPr>
        </p:pic>
      </p:grpSp>
      <p:pic>
        <p:nvPicPr>
          <p:cNvPr id="1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411251" y="4901139"/>
            <a:ext cx="585665" cy="585665"/>
          </a:xfrm>
          <a:prstGeom prst="rect">
            <a:avLst/>
          </a:prstGeom>
        </p:spPr>
      </p:pic>
      <p:grpSp>
        <p:nvGrpSpPr>
          <p:cNvPr id="36" name="Grupo 35"/>
          <p:cNvGrpSpPr/>
          <p:nvPr/>
        </p:nvGrpSpPr>
        <p:grpSpPr>
          <a:xfrm>
            <a:off x="327660" y="2576830"/>
            <a:ext cx="3787140" cy="3422650"/>
            <a:chOff x="516" y="4058"/>
            <a:chExt cx="5964" cy="5390"/>
          </a:xfrm>
        </p:grpSpPr>
        <p:grpSp>
          <p:nvGrpSpPr>
            <p:cNvPr id="29" name="Grupo 28"/>
            <p:cNvGrpSpPr/>
            <p:nvPr/>
          </p:nvGrpSpPr>
          <p:grpSpPr>
            <a:xfrm>
              <a:off x="516" y="4058"/>
              <a:ext cx="5965" cy="5390"/>
              <a:chOff x="1117" y="4059"/>
              <a:chExt cx="5238" cy="2682"/>
            </a:xfrm>
          </p:grpSpPr>
          <p:sp>
            <p:nvSpPr>
              <p:cNvPr id="31" name="Rectángulo redondeado 30"/>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Rectángulo redondeado 31"/>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245" y="6400"/>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Intensidad</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34" name="Imagen 33" descr="icono-intensidad"/>
            <p:cNvPicPr>
              <a:picLocks noChangeAspect="1"/>
            </p:cNvPicPr>
            <p:nvPr/>
          </p:nvPicPr>
          <p:blipFill>
            <a:blip r:embed="rId5"/>
            <a:stretch>
              <a:fillRect/>
            </a:stretch>
          </p:blipFill>
          <p:spPr>
            <a:xfrm>
              <a:off x="755" y="5109"/>
              <a:ext cx="1583" cy="2403"/>
            </a:xfrm>
            <a:prstGeom prst="rect">
              <a:avLst/>
            </a:prstGeom>
          </p:spPr>
        </p:pic>
      </p:grpSp>
      <p:pic>
        <p:nvPicPr>
          <p:cNvPr id="2" name="Imagen 1" descr="simbolo resistencia"/>
          <p:cNvPicPr>
            <a:picLocks noChangeAspect="1"/>
          </p:cNvPicPr>
          <p:nvPr/>
        </p:nvPicPr>
        <p:blipFill>
          <a:blip r:embed="rId6"/>
          <a:stretch>
            <a:fillRect/>
          </a:stretch>
        </p:blipFill>
        <p:spPr>
          <a:xfrm>
            <a:off x="8289925" y="3567430"/>
            <a:ext cx="1222375" cy="895350"/>
          </a:xfrm>
          <a:prstGeom prst="rect">
            <a:avLst/>
          </a:prstGeom>
        </p:spPr>
      </p:pic>
      <p:sp>
        <p:nvSpPr>
          <p:cNvPr id="19" name="Cuadro de texto 18"/>
          <p:cNvSpPr txBox="1"/>
          <p:nvPr/>
        </p:nvSpPr>
        <p:spPr>
          <a:xfrm>
            <a:off x="659765" y="1557020"/>
            <a:ext cx="10975975"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Conocer el funcionamiento de los instrumentos de medida y su forma de conexión es de gran importancia ya que es la base fundamental para una buena lectura de las magnitudes que estos brindan y con esta interpretar un circuito eléctrico. A continuación</a:t>
            </a:r>
            <a:r>
              <a:rPr lang="es-CO" sz="1400">
                <a:latin typeface="Open Sans" panose="020B0606030504020204" pitchFamily="34" charset="0"/>
                <a:cs typeface="Open Sans" panose="020B0606030504020204" pitchFamily="34" charset="0"/>
              </a:rPr>
              <a:t>,</a:t>
            </a:r>
            <a:r>
              <a:rPr sz="1400">
                <a:latin typeface="Open Sans" panose="020B0606030504020204" pitchFamily="34" charset="0"/>
                <a:cs typeface="Open Sans" panose="020B0606030504020204" pitchFamily="34" charset="0"/>
              </a:rPr>
              <a:t> como se conectan según la magnitud que se quiere leer: </a:t>
            </a:r>
            <a:endParaRPr sz="1400">
              <a:latin typeface="Open Sans" panose="020B0606030504020204" pitchFamily="34" charset="0"/>
              <a:cs typeface="Open Sans" panose="020B0606030504020204" pitchFamily="34" charset="0"/>
            </a:endParaRPr>
          </a:p>
        </p:txBody>
      </p:sp>
      <p:sp>
        <p:nvSpPr>
          <p:cNvPr id="6" name="Rectángulo 5"/>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ctor recto 29"/>
          <p:cNvCxnSpPr/>
          <p:nvPr/>
        </p:nvCxnSpPr>
        <p:spPr>
          <a:xfrm flipH="1">
            <a:off x="5057630" y="2330676"/>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2" name="Conector recto 31"/>
          <p:cNvCxnSpPr/>
          <p:nvPr/>
        </p:nvCxnSpPr>
        <p:spPr>
          <a:xfrm flipH="1">
            <a:off x="6999010"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4" name="Conector recto 33"/>
          <p:cNvCxnSpPr/>
          <p:nvPr/>
        </p:nvCxnSpPr>
        <p:spPr>
          <a:xfrm flipH="1">
            <a:off x="892947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4" name="Conector recto 3"/>
          <p:cNvCxnSpPr/>
          <p:nvPr/>
        </p:nvCxnSpPr>
        <p:spPr>
          <a:xfrm flipH="1">
            <a:off x="309752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sp>
        <p:nvSpPr>
          <p:cNvPr id="23" name="Rectángulo redondeado 9"/>
          <p:cNvSpPr/>
          <p:nvPr/>
        </p:nvSpPr>
        <p:spPr>
          <a:xfrm>
            <a:off x="2446655" y="1758315"/>
            <a:ext cx="7063740" cy="55181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a:solidFill>
                  <a:schemeClr val="tx1"/>
                </a:solidFill>
                <a:latin typeface="Open Sans" panose="020B0606030504020204" pitchFamily="34" charset="0"/>
                <a:cs typeface="Open Sans" panose="020B0606030504020204" pitchFamily="34" charset="0"/>
                <a:sym typeface="+mn-ea"/>
              </a:rPr>
              <a:t>En la actualidad existen varios tipos de lámparas:</a:t>
            </a:r>
            <a:endParaRPr lang="es-ES" altLang="en-US" sz="1400" dirty="0">
              <a:solidFill>
                <a:schemeClr val="tx1"/>
              </a:solidFill>
              <a:latin typeface="Open Sans" panose="020B0606030504020204" pitchFamily="34" charset="0"/>
              <a:cs typeface="Open Sans" panose="020B0606030504020204" pitchFamily="34" charset="0"/>
              <a:sym typeface="+mn-ea"/>
            </a:endParaRPr>
          </a:p>
        </p:txBody>
      </p:sp>
      <p:sp>
        <p:nvSpPr>
          <p:cNvPr id="14" name="Rectángulo redondeado 9"/>
          <p:cNvSpPr/>
          <p:nvPr/>
        </p:nvSpPr>
        <p:spPr>
          <a:xfrm>
            <a:off x="2176145" y="2485390"/>
            <a:ext cx="1842770" cy="195072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incandescentes</a:t>
            </a:r>
            <a:endParaRPr lang="es-ES" sz="1400" b="1" dirty="0">
              <a:solidFill>
                <a:schemeClr val="tx1"/>
              </a:solidFill>
              <a:latin typeface="Open Sans" panose="020B0606030504020204" pitchFamily="34" charset="0"/>
            </a:endParaRPr>
          </a:p>
        </p:txBody>
      </p:sp>
      <p:sp>
        <p:nvSpPr>
          <p:cNvPr id="29" name="Rectángulo redondeado 9"/>
          <p:cNvSpPr/>
          <p:nvPr/>
        </p:nvSpPr>
        <p:spPr>
          <a:xfrm>
            <a:off x="4136390" y="2484755"/>
            <a:ext cx="1842770" cy="197231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 halógena</a:t>
            </a:r>
            <a:endParaRPr lang="es-ES" sz="1400" b="1" dirty="0">
              <a:solidFill>
                <a:schemeClr val="tx1"/>
              </a:solidFill>
              <a:latin typeface="Open Sans" panose="020B0606030504020204" pitchFamily="34" charset="0"/>
            </a:endParaRPr>
          </a:p>
        </p:txBody>
      </p:sp>
      <p:sp>
        <p:nvSpPr>
          <p:cNvPr id="31" name="Rectángulo redondeado 9"/>
          <p:cNvSpPr/>
          <p:nvPr/>
        </p:nvSpPr>
        <p:spPr>
          <a:xfrm>
            <a:off x="6077585" y="2484755"/>
            <a:ext cx="1842770" cy="1951355"/>
          </a:xfrm>
          <a:prstGeom prst="roundRect">
            <a:avLst/>
          </a:prstGeom>
          <a:solidFill>
            <a:srgbClr val="2C538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bg1"/>
                </a:solidFill>
                <a:latin typeface="Open Sans" panose="020B0606030504020204" pitchFamily="34" charset="0"/>
              </a:rPr>
              <a:t>Lámparas de descarga</a:t>
            </a:r>
            <a:endParaRPr lang="es-ES" sz="1400" b="1" dirty="0">
              <a:solidFill>
                <a:schemeClr val="bg1"/>
              </a:solidFill>
              <a:latin typeface="Open Sans" panose="020B0606030504020204" pitchFamily="34" charset="0"/>
            </a:endParaRPr>
          </a:p>
        </p:txBody>
      </p:sp>
      <p:sp>
        <p:nvSpPr>
          <p:cNvPr id="33" name="Rectángulo redondeado 9"/>
          <p:cNvSpPr/>
          <p:nvPr/>
        </p:nvSpPr>
        <p:spPr>
          <a:xfrm>
            <a:off x="8007985" y="2486660"/>
            <a:ext cx="1842770" cy="194945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LED</a:t>
            </a:r>
            <a:endParaRPr lang="es-ES" sz="1400" b="1" dirty="0">
              <a:solidFill>
                <a:schemeClr val="tx1"/>
              </a:solidFill>
              <a:latin typeface="Open Sans" panose="020B0606030504020204" pitchFamily="34" charset="0"/>
            </a:endParaRPr>
          </a:p>
        </p:txBody>
      </p:sp>
      <p:sp>
        <p:nvSpPr>
          <p:cNvPr id="42" name="Rectángulo redondeado 9"/>
          <p:cNvSpPr/>
          <p:nvPr/>
        </p:nvSpPr>
        <p:spPr>
          <a:xfrm>
            <a:off x="1178560" y="4758690"/>
            <a:ext cx="9599295" cy="1350010"/>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sz="1400">
                <a:solidFill>
                  <a:schemeClr val="tx1">
                    <a:lumMod val="75000"/>
                    <a:lumOff val="25000"/>
                  </a:schemeClr>
                </a:solidFill>
                <a:latin typeface="Open Sans" panose="020B0606030504020204" pitchFamily="34" charset="0"/>
              </a:rPr>
              <a:t>Estas basan su trabajo en el la acción de descarga, funcionan a través de un gas ionizado, se puede usar tanto en ambientes exteriores como en interiores, como por ejemplo en iluminación de espacios decorativos, industrias y alumbrado público. </a:t>
            </a:r>
            <a:endParaRPr sz="1400">
              <a:solidFill>
                <a:schemeClr val="tx1">
                  <a:lumMod val="75000"/>
                  <a:lumOff val="25000"/>
                </a:schemeClr>
              </a:solidFill>
              <a:latin typeface="Open Sans" panose="020B0606030504020204" pitchFamily="34" charset="0"/>
            </a:endParaRPr>
          </a:p>
          <a:p>
            <a:pPr algn="just"/>
            <a:r>
              <a:rPr sz="1400">
                <a:solidFill>
                  <a:schemeClr val="tx1">
                    <a:lumMod val="75000"/>
                    <a:lumOff val="25000"/>
                  </a:schemeClr>
                </a:solidFill>
                <a:latin typeface="Open Sans" panose="020B0606030504020204" pitchFamily="34" charset="0"/>
              </a:rPr>
              <a:t>Trabajan a través del fenómeno de descarga a base de vapor de mercurio a baja presión, produciendo radiaciones ultravioletas que se dan por la acción de descarga activando el polvo fluorescente que contiene, transformando la radiación ultravioleta en radiación visible. Su uso generalmente para vivienda e industrias.</a:t>
            </a:r>
            <a:endParaRPr sz="1400">
              <a:solidFill>
                <a:schemeClr val="tx1">
                  <a:lumMod val="75000"/>
                  <a:lumOff val="25000"/>
                </a:schemeClr>
              </a:solidFill>
              <a:latin typeface="Open Sans" panose="020B0606030504020204" pitchFamily="34" charset="0"/>
            </a:endParaRPr>
          </a:p>
        </p:txBody>
      </p:sp>
      <p:sp>
        <p:nvSpPr>
          <p:cNvPr id="44" name="Triángulo isósceles 43"/>
          <p:cNvSpPr/>
          <p:nvPr/>
        </p:nvSpPr>
        <p:spPr>
          <a:xfrm flipV="1">
            <a:off x="6827267" y="4416961"/>
            <a:ext cx="420346" cy="341325"/>
          </a:xfrm>
          <a:prstGeom prst="triangle">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365125" y="1448435"/>
            <a:ext cx="2080895"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sym typeface="+mn-ea"/>
              </a:rPr>
              <a:t>Clases de luminarias</a:t>
            </a:r>
            <a:endParaRPr lang="es-ES" altLang="en-US" sz="1400" b="1">
              <a:latin typeface="Open Sans" panose="020B0606030504020204" pitchFamily="34" charset="0"/>
              <a:cs typeface="Open Sans" panose="020B0606030504020204" pitchFamily="34" charset="0"/>
              <a:sym typeface="+mn-ea"/>
            </a:endParaRPr>
          </a:p>
        </p:txBody>
      </p:sp>
      <p:pic>
        <p:nvPicPr>
          <p:cNvPr id="17" name="Imagen 16" descr="lampara_halogena1"/>
          <p:cNvPicPr>
            <a:picLocks noChangeAspect="1"/>
          </p:cNvPicPr>
          <p:nvPr/>
        </p:nvPicPr>
        <p:blipFill>
          <a:blip r:embed="rId1"/>
          <a:stretch>
            <a:fillRect/>
          </a:stretch>
        </p:blipFill>
        <p:spPr>
          <a:xfrm>
            <a:off x="4871720" y="2555240"/>
            <a:ext cx="372110" cy="1294765"/>
          </a:xfrm>
          <a:prstGeom prst="rect">
            <a:avLst/>
          </a:prstGeom>
        </p:spPr>
      </p:pic>
      <p:pic>
        <p:nvPicPr>
          <p:cNvPr id="19" name="Imagen 18" descr="C:\Users\ingritd.castrillon\Documents\Carolina Castrillon\Personal\iMaster\Bos Ingenieria\Carpeta 5 Unidad 7 - Esquemas de Conexión\Unidad 7 - Esquemas de Conexión\Img\Temporales\lamparas_descarga2.pnglamparas_descarga2"/>
          <p:cNvPicPr>
            <a:picLocks noChangeAspect="1"/>
          </p:cNvPicPr>
          <p:nvPr/>
        </p:nvPicPr>
        <p:blipFill>
          <a:blip r:embed="rId2"/>
          <a:srcRect/>
          <a:stretch>
            <a:fillRect/>
          </a:stretch>
        </p:blipFill>
        <p:spPr>
          <a:xfrm>
            <a:off x="6729730" y="2540000"/>
            <a:ext cx="518160" cy="1324610"/>
          </a:xfrm>
          <a:prstGeom prst="rect">
            <a:avLst/>
          </a:prstGeom>
        </p:spPr>
      </p:pic>
      <p:pic>
        <p:nvPicPr>
          <p:cNvPr id="21" name="Imagen 20" descr="lamparas_led1"/>
          <p:cNvPicPr>
            <a:picLocks noChangeAspect="1"/>
          </p:cNvPicPr>
          <p:nvPr/>
        </p:nvPicPr>
        <p:blipFill>
          <a:blip r:embed="rId3"/>
          <a:stretch>
            <a:fillRect/>
          </a:stretch>
        </p:blipFill>
        <p:spPr>
          <a:xfrm>
            <a:off x="8606155" y="2484755"/>
            <a:ext cx="646430" cy="1499870"/>
          </a:xfrm>
          <a:prstGeom prst="rect">
            <a:avLst/>
          </a:prstGeom>
        </p:spPr>
      </p:pic>
      <p:pic>
        <p:nvPicPr>
          <p:cNvPr id="3" name="Imagen 2" descr="C:\Users\ingritd.castrillon\Documents\Carolina Castrillon\Personal\iMaster\Bos Ingenieria\Carpeta 5 Unidad 7 - Esquemas de Conexión\Unidad 7 - Esquemas de Conexión\Img\Temporales\lamparas_incandescentes1.pnglamparas_incandescentes1"/>
          <p:cNvPicPr>
            <a:picLocks noChangeAspect="1"/>
          </p:cNvPicPr>
          <p:nvPr/>
        </p:nvPicPr>
        <p:blipFill>
          <a:blip r:embed="rId4"/>
          <a:srcRect/>
          <a:stretch>
            <a:fillRect/>
          </a:stretch>
        </p:blipFill>
        <p:spPr>
          <a:xfrm>
            <a:off x="2512060" y="2485073"/>
            <a:ext cx="1171575" cy="1432560"/>
          </a:xfrm>
          <a:prstGeom prst="rect">
            <a:avLst/>
          </a:prstGeom>
        </p:spPr>
      </p:pic>
      <p:pic>
        <p:nvPicPr>
          <p:cNvPr id="22"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35176" y="3332689"/>
            <a:ext cx="585665" cy="58566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ctor recto 29"/>
          <p:cNvCxnSpPr/>
          <p:nvPr/>
        </p:nvCxnSpPr>
        <p:spPr>
          <a:xfrm flipH="1">
            <a:off x="5057630" y="2330676"/>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2" name="Conector recto 31"/>
          <p:cNvCxnSpPr/>
          <p:nvPr/>
        </p:nvCxnSpPr>
        <p:spPr>
          <a:xfrm flipH="1">
            <a:off x="6999010"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4" name="Conector recto 33"/>
          <p:cNvCxnSpPr/>
          <p:nvPr/>
        </p:nvCxnSpPr>
        <p:spPr>
          <a:xfrm flipH="1">
            <a:off x="892947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4" name="Conector recto 3"/>
          <p:cNvCxnSpPr/>
          <p:nvPr/>
        </p:nvCxnSpPr>
        <p:spPr>
          <a:xfrm flipH="1">
            <a:off x="309752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sp>
        <p:nvSpPr>
          <p:cNvPr id="23" name="Rectángulo redondeado 9"/>
          <p:cNvSpPr/>
          <p:nvPr/>
        </p:nvSpPr>
        <p:spPr>
          <a:xfrm>
            <a:off x="2446655" y="1758315"/>
            <a:ext cx="7063740" cy="55181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a:solidFill>
                  <a:schemeClr val="tx1"/>
                </a:solidFill>
                <a:latin typeface="Open Sans" panose="020B0606030504020204" pitchFamily="34" charset="0"/>
                <a:cs typeface="Open Sans" panose="020B0606030504020204" pitchFamily="34" charset="0"/>
                <a:sym typeface="+mn-ea"/>
              </a:rPr>
              <a:t>En la actualidad existen varios tipos de lámparas:</a:t>
            </a:r>
            <a:endParaRPr lang="es-ES" altLang="en-US" sz="1400" dirty="0">
              <a:solidFill>
                <a:schemeClr val="tx1"/>
              </a:solidFill>
              <a:latin typeface="Open Sans" panose="020B0606030504020204" pitchFamily="34" charset="0"/>
              <a:cs typeface="Open Sans" panose="020B0606030504020204" pitchFamily="34" charset="0"/>
              <a:sym typeface="+mn-ea"/>
            </a:endParaRPr>
          </a:p>
        </p:txBody>
      </p:sp>
      <p:sp>
        <p:nvSpPr>
          <p:cNvPr id="14" name="Rectángulo redondeado 9"/>
          <p:cNvSpPr/>
          <p:nvPr/>
        </p:nvSpPr>
        <p:spPr>
          <a:xfrm>
            <a:off x="2176145" y="2485390"/>
            <a:ext cx="1842770" cy="195072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incandescentes</a:t>
            </a:r>
            <a:endParaRPr lang="es-ES" sz="1400" b="1" dirty="0">
              <a:solidFill>
                <a:schemeClr val="tx1"/>
              </a:solidFill>
              <a:latin typeface="Open Sans" panose="020B0606030504020204" pitchFamily="34" charset="0"/>
            </a:endParaRPr>
          </a:p>
        </p:txBody>
      </p:sp>
      <p:sp>
        <p:nvSpPr>
          <p:cNvPr id="29" name="Rectángulo redondeado 9"/>
          <p:cNvSpPr/>
          <p:nvPr/>
        </p:nvSpPr>
        <p:spPr>
          <a:xfrm>
            <a:off x="4136390" y="2484755"/>
            <a:ext cx="1842770" cy="197231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 halógena</a:t>
            </a:r>
            <a:endParaRPr lang="es-ES" sz="1400" b="1" dirty="0">
              <a:solidFill>
                <a:schemeClr val="tx1"/>
              </a:solidFill>
              <a:latin typeface="Open Sans" panose="020B0606030504020204" pitchFamily="34" charset="0"/>
            </a:endParaRPr>
          </a:p>
        </p:txBody>
      </p:sp>
      <p:sp>
        <p:nvSpPr>
          <p:cNvPr id="31" name="Rectángulo redondeado 9"/>
          <p:cNvSpPr/>
          <p:nvPr/>
        </p:nvSpPr>
        <p:spPr>
          <a:xfrm>
            <a:off x="6077585" y="2484755"/>
            <a:ext cx="1842770" cy="1951355"/>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de descarga</a:t>
            </a:r>
            <a:endParaRPr lang="es-ES" sz="1400" b="1" dirty="0">
              <a:solidFill>
                <a:schemeClr val="tx1"/>
              </a:solidFill>
              <a:latin typeface="Open Sans" panose="020B0606030504020204" pitchFamily="34" charset="0"/>
            </a:endParaRPr>
          </a:p>
        </p:txBody>
      </p:sp>
      <p:sp>
        <p:nvSpPr>
          <p:cNvPr id="33" name="Rectángulo redondeado 9"/>
          <p:cNvSpPr/>
          <p:nvPr/>
        </p:nvSpPr>
        <p:spPr>
          <a:xfrm>
            <a:off x="8007985" y="2486660"/>
            <a:ext cx="1842770" cy="1949450"/>
          </a:xfrm>
          <a:prstGeom prst="roundRect">
            <a:avLst/>
          </a:prstGeom>
          <a:solidFill>
            <a:srgbClr val="2C538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bg1"/>
                </a:solidFill>
                <a:latin typeface="Open Sans" panose="020B0606030504020204" pitchFamily="34" charset="0"/>
              </a:rPr>
              <a:t>Lámparas LED</a:t>
            </a:r>
            <a:endParaRPr lang="es-ES" sz="1400" b="1" dirty="0">
              <a:solidFill>
                <a:schemeClr val="bg1"/>
              </a:solidFill>
              <a:latin typeface="Open Sans" panose="020B0606030504020204" pitchFamily="34" charset="0"/>
            </a:endParaRPr>
          </a:p>
        </p:txBody>
      </p:sp>
      <p:sp>
        <p:nvSpPr>
          <p:cNvPr id="42" name="Rectángulo redondeado 9"/>
          <p:cNvSpPr/>
          <p:nvPr/>
        </p:nvSpPr>
        <p:spPr>
          <a:xfrm>
            <a:off x="1178560" y="4758690"/>
            <a:ext cx="9599295" cy="1350010"/>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1400">
                <a:solidFill>
                  <a:schemeClr val="tx1">
                    <a:lumMod val="75000"/>
                    <a:lumOff val="25000"/>
                  </a:schemeClr>
                </a:solidFill>
                <a:latin typeface="Open Sans" panose="020B0606030504020204" pitchFamily="34" charset="0"/>
              </a:rPr>
              <a:t>El funcionamiento se da a través de un diodo emisor de luz, queriendo decir que la electroluminiscencia[ electroluminiscencia es un fenómeno óptico y eléctrico en el cual un material emite luz en respuesta a una corriente eléctrica que fluye a través de él, o por causa de la fuerza de un campo eléctrico] se da cuando las cargas eléctricas negativas y las cargas eléctricas positivas estimuladas por un diferencial de voltaje, se combinan entre sí, dando como resultado la liberación de energía en forma de fotones. Su uso es para ambientes interiores y exteriores.</a:t>
            </a:r>
            <a:endParaRPr sz="1400">
              <a:solidFill>
                <a:schemeClr val="tx1">
                  <a:lumMod val="75000"/>
                  <a:lumOff val="25000"/>
                </a:schemeClr>
              </a:solidFill>
              <a:latin typeface="Open Sans" panose="020B0606030504020204" pitchFamily="34" charset="0"/>
            </a:endParaRPr>
          </a:p>
        </p:txBody>
      </p:sp>
      <p:sp>
        <p:nvSpPr>
          <p:cNvPr id="44" name="Triángulo isósceles 43"/>
          <p:cNvSpPr/>
          <p:nvPr/>
        </p:nvSpPr>
        <p:spPr>
          <a:xfrm flipV="1">
            <a:off x="8718932" y="4416961"/>
            <a:ext cx="420346" cy="341325"/>
          </a:xfrm>
          <a:prstGeom prst="triangle">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 de texto 10"/>
          <p:cNvSpPr txBox="1"/>
          <p:nvPr/>
        </p:nvSpPr>
        <p:spPr>
          <a:xfrm>
            <a:off x="36957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11:  </a:t>
            </a:r>
            <a:r>
              <a:rPr sz="1600" b="1">
                <a:solidFill>
                  <a:srgbClr val="2C538E"/>
                </a:solidFill>
                <a:latin typeface="Open Sans" panose="020B0606030504020204" pitchFamily="34" charset="0"/>
                <a:cs typeface="Open Sans" panose="020B0606030504020204" pitchFamily="34" charset="0"/>
              </a:rPr>
              <a:t>Fuentes de luz y Clases de Luminarias </a:t>
            </a:r>
            <a:endParaRPr sz="16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436245" y="1448435"/>
            <a:ext cx="5154930"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sym typeface="+mn-ea"/>
              </a:rPr>
              <a:t>Clases de luminarias</a:t>
            </a:r>
            <a:endParaRPr lang="es-ES" altLang="en-US" sz="1400" b="1">
              <a:latin typeface="Open Sans" panose="020B0606030504020204" pitchFamily="34" charset="0"/>
              <a:cs typeface="Open Sans" panose="020B0606030504020204" pitchFamily="34" charset="0"/>
              <a:sym typeface="+mn-ea"/>
            </a:endParaRPr>
          </a:p>
        </p:txBody>
      </p:sp>
      <p:pic>
        <p:nvPicPr>
          <p:cNvPr id="17" name="Imagen 16" descr="lampara_halogena1"/>
          <p:cNvPicPr>
            <a:picLocks noChangeAspect="1"/>
          </p:cNvPicPr>
          <p:nvPr/>
        </p:nvPicPr>
        <p:blipFill>
          <a:blip r:embed="rId1"/>
          <a:stretch>
            <a:fillRect/>
          </a:stretch>
        </p:blipFill>
        <p:spPr>
          <a:xfrm>
            <a:off x="4871720" y="2555240"/>
            <a:ext cx="372110" cy="1294765"/>
          </a:xfrm>
          <a:prstGeom prst="rect">
            <a:avLst/>
          </a:prstGeom>
        </p:spPr>
      </p:pic>
      <p:pic>
        <p:nvPicPr>
          <p:cNvPr id="19" name="Imagen 18" descr="lamparas_descarga1"/>
          <p:cNvPicPr>
            <a:picLocks noChangeAspect="1"/>
          </p:cNvPicPr>
          <p:nvPr/>
        </p:nvPicPr>
        <p:blipFill>
          <a:blip r:embed="rId2"/>
          <a:stretch>
            <a:fillRect/>
          </a:stretch>
        </p:blipFill>
        <p:spPr>
          <a:xfrm>
            <a:off x="6729730" y="2539365"/>
            <a:ext cx="518160" cy="1325880"/>
          </a:xfrm>
          <a:prstGeom prst="rect">
            <a:avLst/>
          </a:prstGeom>
        </p:spPr>
      </p:pic>
      <p:pic>
        <p:nvPicPr>
          <p:cNvPr id="21" name="Imagen 20" descr="C:\Users\ingritd.castrillon\Documents\Carolina Castrillon\Personal\iMaster\Bos Ingenieria\Carpeta 5 Unidad 7 - Esquemas de Conexión\Unidad 7 - Esquemas de Conexión\Img\Temporales\lamparas_led2.pnglamparas_led2"/>
          <p:cNvPicPr>
            <a:picLocks noChangeAspect="1"/>
          </p:cNvPicPr>
          <p:nvPr/>
        </p:nvPicPr>
        <p:blipFill>
          <a:blip r:embed="rId3"/>
          <a:srcRect/>
          <a:stretch>
            <a:fillRect/>
          </a:stretch>
        </p:blipFill>
        <p:spPr>
          <a:xfrm>
            <a:off x="8606155" y="2485073"/>
            <a:ext cx="646430" cy="1499235"/>
          </a:xfrm>
          <a:prstGeom prst="rect">
            <a:avLst/>
          </a:prstGeom>
        </p:spPr>
      </p:pic>
      <p:pic>
        <p:nvPicPr>
          <p:cNvPr id="2" name="Imagen 1" descr="C:\Users\ingritd.castrillon\Documents\Carolina Castrillon\Personal\iMaster\Bos Ingenieria\Carpeta 5 Unidad 7 - Esquemas de Conexión\Unidad 7 - Esquemas de Conexión\Img\Temporales\lamparas_incandescentes1.pnglamparas_incandescentes1"/>
          <p:cNvPicPr>
            <a:picLocks noChangeAspect="1"/>
          </p:cNvPicPr>
          <p:nvPr/>
        </p:nvPicPr>
        <p:blipFill>
          <a:blip r:embed="rId4"/>
          <a:srcRect/>
          <a:stretch>
            <a:fillRect/>
          </a:stretch>
        </p:blipFill>
        <p:spPr>
          <a:xfrm>
            <a:off x="2512060" y="2485073"/>
            <a:ext cx="1171575" cy="1432560"/>
          </a:xfrm>
          <a:prstGeom prst="rect">
            <a:avLst/>
          </a:prstGeom>
        </p:spPr>
      </p:pic>
      <p:pic>
        <p:nvPicPr>
          <p:cNvPr id="22"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339236" y="3399364"/>
            <a:ext cx="585665" cy="585665"/>
          </a:xfrm>
          <a:prstGeom prst="rect">
            <a:avLst/>
          </a:prstGeom>
        </p:spPr>
      </p:pic>
      <p:pic>
        <p:nvPicPr>
          <p:cNvPr id="3"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22426" y="6262579"/>
            <a:ext cx="585665" cy="58566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431800" y="1042670"/>
            <a:ext cx="698436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12:  </a:t>
            </a:r>
            <a:r>
              <a:rPr sz="1600" b="1">
                <a:solidFill>
                  <a:srgbClr val="2C538E"/>
                </a:solidFill>
                <a:latin typeface="Open Sans" panose="020B0606030504020204" pitchFamily="34" charset="0"/>
                <a:cs typeface="Open Sans" panose="020B0606030504020204" pitchFamily="34" charset="0"/>
              </a:rPr>
              <a:t>Efecto Estroboscópico </a:t>
            </a:r>
            <a:r>
              <a:rPr lang="es-CO" sz="1600" b="1">
                <a:solidFill>
                  <a:srgbClr val="2C538E"/>
                </a:solidFill>
                <a:latin typeface="Open Sans" panose="020B0606030504020204" pitchFamily="34" charset="0"/>
                <a:cs typeface="Open Sans" panose="020B0606030504020204" pitchFamily="34" charset="0"/>
              </a:rPr>
              <a:t>e</a:t>
            </a:r>
            <a:r>
              <a:rPr sz="1600" b="1">
                <a:solidFill>
                  <a:srgbClr val="2C538E"/>
                </a:solidFill>
                <a:latin typeface="Open Sans" panose="020B0606030504020204" pitchFamily="34" charset="0"/>
                <a:cs typeface="Open Sans" panose="020B0606030504020204" pitchFamily="34" charset="0"/>
              </a:rPr>
              <a:t> Interferencias Radioeléctricas</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1216660" y="1414780"/>
            <a:ext cx="3823970" cy="306705"/>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Efecto </a:t>
            </a:r>
            <a:r>
              <a:rPr lang="es-CO" altLang="es-ES" sz="1400" b="1">
                <a:latin typeface="Open Sans" panose="020B0606030504020204" pitchFamily="34" charset="0"/>
                <a:cs typeface="Open Sans" panose="020B0606030504020204" pitchFamily="34" charset="0"/>
              </a:rPr>
              <a:t>E</a:t>
            </a:r>
            <a:r>
              <a:rPr lang="es-ES" altLang="en-US" sz="1400" b="1">
                <a:latin typeface="Open Sans" panose="020B0606030504020204" pitchFamily="34" charset="0"/>
                <a:cs typeface="Open Sans" panose="020B0606030504020204" pitchFamily="34" charset="0"/>
              </a:rPr>
              <a:t>stroboscópico</a:t>
            </a:r>
            <a:endParaRPr lang="es-ES" altLang="en-US" sz="1400" b="1">
              <a:latin typeface="Open Sans" panose="020B0606030504020204" pitchFamily="34" charset="0"/>
              <a:cs typeface="Open Sans" panose="020B0606030504020204" pitchFamily="34" charset="0"/>
            </a:endParaRPr>
          </a:p>
        </p:txBody>
      </p:sp>
      <p:sp>
        <p:nvSpPr>
          <p:cNvPr id="4" name="Cuadro de texto 3"/>
          <p:cNvSpPr txBox="1"/>
          <p:nvPr/>
        </p:nvSpPr>
        <p:spPr>
          <a:xfrm>
            <a:off x="7661910" y="1414780"/>
            <a:ext cx="2943860" cy="306705"/>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Interferencias radioeléctricas</a:t>
            </a:r>
            <a:endParaRPr lang="es-ES" altLang="en-US" sz="1400" b="1">
              <a:latin typeface="Open Sans" panose="020B0606030504020204" pitchFamily="34" charset="0"/>
              <a:cs typeface="Open Sans" panose="020B0606030504020204" pitchFamily="34" charset="0"/>
            </a:endParaRPr>
          </a:p>
        </p:txBody>
      </p:sp>
      <p:sp>
        <p:nvSpPr>
          <p:cNvPr id="7" name="Cuadro de texto 6"/>
          <p:cNvSpPr txBox="1"/>
          <p:nvPr/>
        </p:nvSpPr>
        <p:spPr>
          <a:xfrm>
            <a:off x="529590" y="1868170"/>
            <a:ext cx="5198110" cy="2461260"/>
          </a:xfrm>
          <a:prstGeom prst="rect">
            <a:avLst/>
          </a:prstGeom>
          <a:noFill/>
        </p:spPr>
        <p:txBody>
          <a:bodyPr wrap="square" rtlCol="0">
            <a:spAutoFit/>
          </a:bodyPr>
          <a:p>
            <a:pPr algn="just"/>
            <a:r>
              <a:rPr lang="es-ES" altLang="en-US" sz="1400">
                <a:latin typeface="Open Sans" panose="020B0606030504020204" pitchFamily="34" charset="0"/>
                <a:cs typeface="Open Sans" panose="020B0606030504020204" pitchFamily="34" charset="0"/>
              </a:rPr>
              <a:t>Según </a:t>
            </a:r>
            <a:r>
              <a:rPr lang="es-ES" altLang="en-US" sz="1400" b="1">
                <a:latin typeface="Open Sans" panose="020B0606030504020204" pitchFamily="34" charset="0"/>
                <a:cs typeface="Open Sans" panose="020B0606030504020204" pitchFamily="34" charset="0"/>
              </a:rPr>
              <a:t>RETILAP</a:t>
            </a:r>
            <a:r>
              <a:rPr lang="es-ES" altLang="en-US" sz="1400">
                <a:latin typeface="Open Sans" panose="020B0606030504020204" pitchFamily="34" charset="0"/>
                <a:cs typeface="Open Sans" panose="020B0606030504020204" pitchFamily="34" charset="0"/>
              </a:rPr>
              <a:t> es una “</a:t>
            </a:r>
            <a:r>
              <a:rPr lang="es-ES" altLang="en-US" sz="1400" i="1">
                <a:latin typeface="Open Sans" panose="020B0606030504020204" pitchFamily="34" charset="0"/>
                <a:cs typeface="Open Sans" panose="020B0606030504020204" pitchFamily="34" charset="0"/>
              </a:rPr>
              <a:t>Ilusión óptica que ocasiona que un objeto iluminado por una bombilla de descarga sea visible a intervalos, dando la impre</a:t>
            </a:r>
            <a:r>
              <a:rPr lang="es-ES" altLang="en-US" sz="1400" i="1">
                <a:solidFill>
                  <a:schemeClr val="tx1"/>
                </a:solidFill>
                <a:latin typeface="Open Sans" panose="020B0606030504020204" pitchFamily="34" charset="0"/>
                <a:cs typeface="Open Sans" panose="020B0606030504020204" pitchFamily="34" charset="0"/>
              </a:rPr>
              <a:t>sión de aparente inmovilidad. Este efecto ocurre cuando la velocidad a l</a:t>
            </a:r>
            <a:r>
              <a:rPr lang="es-CO" altLang="es-ES" sz="1400" i="1">
                <a:solidFill>
                  <a:schemeClr val="tx1"/>
                </a:solidFill>
                <a:latin typeface="Open Sans" panose="020B0606030504020204" pitchFamily="34" charset="0"/>
                <a:cs typeface="Open Sans" panose="020B0606030504020204" pitchFamily="34" charset="0"/>
              </a:rPr>
              <a:t>a</a:t>
            </a:r>
            <a:r>
              <a:rPr lang="es-ES" altLang="en-US" sz="1400" i="1">
                <a:solidFill>
                  <a:schemeClr val="tx1"/>
                </a:solidFill>
                <a:latin typeface="Open Sans" panose="020B0606030504020204" pitchFamily="34" charset="0"/>
                <a:cs typeface="Open Sans" panose="020B0606030504020204" pitchFamily="34" charset="0"/>
              </a:rPr>
              <a:t> que se mu</a:t>
            </a:r>
            <a:r>
              <a:rPr lang="es-ES" altLang="en-US" sz="1400" i="1">
                <a:latin typeface="Open Sans" panose="020B0606030504020204" pitchFamily="34" charset="0"/>
                <a:cs typeface="Open Sans" panose="020B0606030504020204" pitchFamily="34" charset="0"/>
              </a:rPr>
              <a:t>eve el objeto es múltiplo de los destellos periódicos de las bombillas.</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a:p>
            <a:pPr algn="just"/>
            <a:endParaRPr lang="es-ES" altLang="en-US" sz="1400">
              <a:latin typeface="Open Sans" panose="020B0606030504020204" pitchFamily="34" charset="0"/>
              <a:cs typeface="Open Sans" panose="020B0606030504020204" pitchFamily="34" charset="0"/>
            </a:endParaRPr>
          </a:p>
          <a:p>
            <a:pPr algn="just"/>
            <a:r>
              <a:rPr lang="es-ES" altLang="en-US" sz="1400">
                <a:latin typeface="Open Sans" panose="020B0606030504020204" pitchFamily="34" charset="0"/>
                <a:cs typeface="Open Sans" panose="020B0606030504020204" pitchFamily="34" charset="0"/>
              </a:rPr>
              <a:t>Queriendo decir con esto que es un efecto visual en el cual se parece ver un cuerpo que gira como detenido, cuando se ilumina el objeto en movimiento con luz rápida en destello apagándola y prendiéndola a la mismo velocidad de giro de este.</a:t>
            </a:r>
            <a:endParaRPr lang="es-ES" altLang="en-US" sz="1400">
              <a:latin typeface="Open Sans" panose="020B0606030504020204" pitchFamily="34" charset="0"/>
              <a:cs typeface="Open Sans" panose="020B0606030504020204" pitchFamily="34" charset="0"/>
            </a:endParaRPr>
          </a:p>
        </p:txBody>
      </p:sp>
      <p:sp>
        <p:nvSpPr>
          <p:cNvPr id="8" name="Cuadro de texto 7"/>
          <p:cNvSpPr txBox="1"/>
          <p:nvPr/>
        </p:nvSpPr>
        <p:spPr>
          <a:xfrm>
            <a:off x="6660515" y="1868170"/>
            <a:ext cx="4927600" cy="138366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trata del medio por el cual se transmiten las frecuencias de ondas de radio electromagnéticas que permiten las telecomunicaciones (radio, televisión, Internet, telefonía móvil, televisión digital terrestre, etc.), y son administradas y reguladas por los gobiernos de cada país.</a:t>
            </a:r>
            <a:endParaRPr lang="es-ES" altLang="en-US" sz="1400">
              <a:latin typeface="Open Sans" panose="020B0606030504020204" pitchFamily="34" charset="0"/>
              <a:cs typeface="Open Sans" panose="020B0606030504020204" pitchFamily="34" charset="0"/>
            </a:endParaRPr>
          </a:p>
        </p:txBody>
      </p:sp>
      <p:cxnSp>
        <p:nvCxnSpPr>
          <p:cNvPr id="10" name="Conector recto 9"/>
          <p:cNvCxnSpPr/>
          <p:nvPr/>
        </p:nvCxnSpPr>
        <p:spPr>
          <a:xfrm>
            <a:off x="2066290" y="1703070"/>
            <a:ext cx="221170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V="1">
            <a:off x="7569835" y="1682750"/>
            <a:ext cx="3109595" cy="635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4" name="Imagen 13" descr="strobe_effect"/>
          <p:cNvPicPr>
            <a:picLocks noChangeAspect="1"/>
          </p:cNvPicPr>
          <p:nvPr/>
        </p:nvPicPr>
        <p:blipFill>
          <a:blip r:embed="rId1"/>
          <a:stretch>
            <a:fillRect/>
          </a:stretch>
        </p:blipFill>
        <p:spPr>
          <a:xfrm>
            <a:off x="875030" y="4329430"/>
            <a:ext cx="4594225" cy="2613025"/>
          </a:xfrm>
          <a:prstGeom prst="rect">
            <a:avLst/>
          </a:prstGeom>
        </p:spPr>
      </p:pic>
      <p:sp>
        <p:nvSpPr>
          <p:cNvPr id="15" name="Rectángulo 14"/>
          <p:cNvSpPr/>
          <p:nvPr/>
        </p:nvSpPr>
        <p:spPr>
          <a:xfrm>
            <a:off x="1437005" y="4827905"/>
            <a:ext cx="3470910" cy="1841500"/>
          </a:xfrm>
          <a:prstGeom prst="rect">
            <a:avLst/>
          </a:prstGeom>
          <a:noFill/>
          <a:ln>
            <a:solidFill>
              <a:schemeClr val="bg1"/>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6" name="Imagen 15" descr="media"/>
          <p:cNvPicPr>
            <a:picLocks noChangeAspect="1"/>
          </p:cNvPicPr>
          <p:nvPr/>
        </p:nvPicPr>
        <p:blipFill>
          <a:blip r:embed="rId2"/>
          <a:stretch>
            <a:fillRect/>
          </a:stretch>
        </p:blipFill>
        <p:spPr>
          <a:xfrm>
            <a:off x="7943215" y="3542030"/>
            <a:ext cx="2381250" cy="2381250"/>
          </a:xfrm>
          <a:prstGeom prst="rect">
            <a:avLst/>
          </a:prstGeom>
        </p:spPr>
      </p:pic>
      <p:pic>
        <p:nvPicPr>
          <p:cNvPr id="1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22426" y="6262579"/>
            <a:ext cx="585665" cy="58566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 Curva de neutralizació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4" name="AutoShape 2" descr="Calculo de pesos equivalentes en elementos y compuestos - Quimica | Quimica  Inorgan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AutoShape 2" descr="Calculo de pesos equivalentes en elementos y compuestos - Quimica | Quimica  Inorgan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9" name="Cuadro de texto 8"/>
          <p:cNvSpPr txBox="1"/>
          <p:nvPr/>
        </p:nvSpPr>
        <p:spPr>
          <a:xfrm>
            <a:off x="493395" y="1974215"/>
            <a:ext cx="3811905" cy="30670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Selecciona de la lista </a:t>
            </a:r>
            <a:r>
              <a:rPr lang="es-CO" altLang="es-VE" sz="1400" dirty="0">
                <a:latin typeface="Open Sans" panose="020B0606030504020204" pitchFamily="34" charset="0"/>
                <a:ea typeface="Open Sans" panose="020B0606030504020204" pitchFamily="34" charset="0"/>
                <a:cs typeface="Open Sans" panose="020B0606030504020204" pitchFamily="34" charset="0"/>
              </a:rPr>
              <a:t>la respuesta correcta.</a:t>
            </a:r>
            <a:endParaRPr lang="es-CO" altLang="es-VE"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ángulo redondeado 10"/>
          <p:cNvSpPr/>
          <p:nvPr/>
        </p:nvSpPr>
        <p:spPr>
          <a:xfrm>
            <a:off x="4232275" y="2463165"/>
            <a:ext cx="3727450" cy="318833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Rectángulo redondeado 11"/>
          <p:cNvSpPr/>
          <p:nvPr/>
        </p:nvSpPr>
        <p:spPr>
          <a:xfrm>
            <a:off x="8176895" y="2858770"/>
            <a:ext cx="2947035" cy="252158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redondeado 18"/>
          <p:cNvSpPr/>
          <p:nvPr/>
        </p:nvSpPr>
        <p:spPr>
          <a:xfrm>
            <a:off x="6604635" y="5883910"/>
            <a:ext cx="1192530" cy="31496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latin typeface="Open Sans" panose="020B0606030504020204" pitchFamily="34" charset="0"/>
                <a:cs typeface="Open Sans" panose="020B0606030504020204" pitchFamily="34" charset="0"/>
              </a:rPr>
              <a:t>Siguiente</a:t>
            </a:r>
            <a:endParaRPr lang="es-CO" altLang="es-ES" sz="1400">
              <a:latin typeface="Open Sans" panose="020B0606030504020204" pitchFamily="34" charset="0"/>
              <a:cs typeface="Open Sans" panose="020B0606030504020204" pitchFamily="34" charset="0"/>
            </a:endParaRPr>
          </a:p>
        </p:txBody>
      </p:sp>
      <p:sp>
        <p:nvSpPr>
          <p:cNvPr id="20" name="Recortar rectángulo de esquina diagonal 19"/>
          <p:cNvSpPr/>
          <p:nvPr/>
        </p:nvSpPr>
        <p:spPr>
          <a:xfrm>
            <a:off x="964565" y="6270625"/>
            <a:ext cx="438150" cy="311785"/>
          </a:xfrm>
          <a:prstGeom prst="snip2DiagRect">
            <a:avLst>
              <a:gd name="adj1" fmla="val 15885"/>
              <a:gd name="adj2" fmla="val 2219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s-CO" altLang="es-ES" b="1">
                <a:solidFill>
                  <a:schemeClr val="tx1"/>
                </a:solidFill>
              </a:rPr>
              <a:t>2</a:t>
            </a:r>
            <a:endParaRPr lang="es-CO" altLang="es-ES" b="1">
              <a:solidFill>
                <a:schemeClr val="tx1"/>
              </a:solidFill>
            </a:endParaRPr>
          </a:p>
        </p:txBody>
      </p:sp>
      <p:sp>
        <p:nvSpPr>
          <p:cNvPr id="21" name="Rectángulo 20"/>
          <p:cNvSpPr/>
          <p:nvPr/>
        </p:nvSpPr>
        <p:spPr>
          <a:xfrm>
            <a:off x="12304395" y="160655"/>
            <a:ext cx="2789555" cy="659638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Esto es como un “carrusel”, cada pregunta de esta actividad sea una “tarjeta”, con este diseño:</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 </a:t>
            </a:r>
            <a:r>
              <a:rPr lang="es-CO" altLang="es-ES" sz="1000" dirty="0">
                <a:solidFill>
                  <a:schemeClr val="tx1"/>
                </a:solidFill>
                <a:latin typeface="Open Sans" panose="020B0606030504020204" pitchFamily="34" charset="0"/>
                <a:cs typeface="Open Sans" panose="020B0606030504020204" pitchFamily="34" charset="0"/>
              </a:rPr>
              <a:t>Que tenga el botón de abajo de “siguiente”, </a:t>
            </a:r>
            <a:r>
              <a:rPr lang="es-CO" altLang="es-ES" sz="1000" b="1" dirty="0">
                <a:solidFill>
                  <a:schemeClr val="tx1"/>
                </a:solidFill>
                <a:latin typeface="Open Sans" panose="020B0606030504020204" pitchFamily="34" charset="0"/>
                <a:cs typeface="Open Sans" panose="020B0606030504020204" pitchFamily="34" charset="0"/>
              </a:rPr>
              <a:t>pero no</a:t>
            </a:r>
            <a:r>
              <a:rPr lang="es-CO" altLang="es-ES" sz="1000" dirty="0">
                <a:solidFill>
                  <a:schemeClr val="tx1"/>
                </a:solidFill>
                <a:latin typeface="Open Sans" panose="020B0606030504020204" pitchFamily="34" charset="0"/>
                <a:cs typeface="Open Sans" panose="020B0606030504020204" pitchFamily="34" charset="0"/>
              </a:rPr>
              <a:t> el de “anterior”. Y en la tarjeta puede ir la imagen arriba y las preguntas y opciones de respuesta abajo.</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Mirar comportamiento de </a:t>
            </a:r>
            <a:r>
              <a:rPr lang="es-CO" altLang="es-ES" sz="1000" b="1" dirty="0">
                <a:solidFill>
                  <a:schemeClr val="tx1"/>
                </a:solidFill>
                <a:latin typeface="Open Sans" panose="020B0606030504020204" pitchFamily="34" charset="0"/>
                <a:cs typeface="Open Sans" panose="020B0606030504020204" pitchFamily="34" charset="0"/>
              </a:rPr>
              <a:t>programación:</a:t>
            </a:r>
            <a:endParaRPr lang="es-CO" altLang="es-ES" sz="1000" b="1"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https://h5p.org/single-choice-set</a:t>
            </a:r>
            <a:endParaRPr lang="es-CO" altLang="es-ES" sz="1000" dirty="0">
              <a:solidFill>
                <a:schemeClr val="tx1"/>
              </a:solidFill>
              <a:latin typeface="Open Sans" panose="020B0606030504020204" pitchFamily="34" charset="0"/>
              <a:cs typeface="Open Sans" panose="020B0606030504020204" pitchFamily="34" charset="0"/>
            </a:endParaRPr>
          </a:p>
        </p:txBody>
      </p:sp>
      <p:pic>
        <p:nvPicPr>
          <p:cNvPr id="23" name="Imagen 9" descr="tarjetaejerciciomemoria"/>
          <p:cNvPicPr>
            <a:picLocks noChangeAspect="1"/>
          </p:cNvPicPr>
          <p:nvPr>
            <p:ph idx="1"/>
          </p:nvPr>
        </p:nvPicPr>
        <p:blipFill>
          <a:blip r:embed="rId1"/>
          <a:stretch>
            <a:fillRect/>
          </a:stretch>
        </p:blipFill>
        <p:spPr>
          <a:xfrm>
            <a:off x="12393930" y="2171065"/>
            <a:ext cx="2610485" cy="1957705"/>
          </a:xfrm>
          <a:prstGeom prst="rect">
            <a:avLst/>
          </a:prstGeom>
        </p:spPr>
      </p:pic>
      <p:sp>
        <p:nvSpPr>
          <p:cNvPr id="27" name="Cuadro de texto 26"/>
          <p:cNvSpPr txBox="1"/>
          <p:nvPr/>
        </p:nvSpPr>
        <p:spPr>
          <a:xfrm>
            <a:off x="4495800" y="3257550"/>
            <a:ext cx="3200400" cy="159956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¿Cuáles son los tipos de fuentes de luz que existen?</a:t>
            </a:r>
            <a:endParaRPr lang="es-VE" sz="1400" dirty="0">
              <a:latin typeface="Open Sans" panose="020B0606030504020204" pitchFamily="34" charset="0"/>
              <a:ea typeface="Open Sans" panose="020B0606030504020204" pitchFamily="34" charset="0"/>
              <a:cs typeface="Open Sans" panose="020B0606030504020204" pitchFamily="34" charset="0"/>
            </a:endParaRPr>
          </a:p>
          <a:p>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rPr>
              <a:t>a.</a:t>
            </a:r>
            <a:r>
              <a:rPr 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Primarias y secundarias.</a:t>
            </a:r>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rPr>
              <a:t>b.Primeras, secundarias y terciarias.</a:t>
            </a:r>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rPr>
              <a:t>c.Descarga y halógena.</a:t>
            </a:r>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CO" altLang="es-VE" sz="1400" dirty="0">
                <a:latin typeface="Open Sans" panose="020B0606030504020204" pitchFamily="34" charset="0"/>
                <a:ea typeface="Open Sans" panose="020B0606030504020204" pitchFamily="34" charset="0"/>
                <a:cs typeface="Open Sans" panose="020B0606030504020204" pitchFamily="34" charset="0"/>
              </a:rPr>
              <a:t>d.</a:t>
            </a:r>
            <a:r>
              <a:rPr lang="es-VE" sz="1400" dirty="0">
                <a:latin typeface="Open Sans" panose="020B0606030504020204" pitchFamily="34" charset="0"/>
                <a:ea typeface="Open Sans" panose="020B0606030504020204" pitchFamily="34" charset="0"/>
                <a:cs typeface="Open Sans" panose="020B0606030504020204" pitchFamily="34" charset="0"/>
              </a:rPr>
              <a:t>Ninguna.</a:t>
            </a:r>
            <a:endParaRPr lang="es-VE"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Cuadro de texto 29"/>
          <p:cNvSpPr txBox="1"/>
          <p:nvPr/>
        </p:nvSpPr>
        <p:spPr>
          <a:xfrm>
            <a:off x="8410575" y="3723640"/>
            <a:ext cx="2523490" cy="1198880"/>
          </a:xfrm>
          <a:prstGeom prst="rect">
            <a:avLst/>
          </a:prstGeom>
          <a:noFill/>
        </p:spPr>
        <p:txBody>
          <a:bodyPr wrap="square" rtlCol="0">
            <a:spAutoFit/>
          </a:bodyPr>
          <a:p>
            <a:r>
              <a:rPr lang="es-VE" sz="1200" dirty="0">
                <a:latin typeface="Open Sans" panose="020B0606030504020204" pitchFamily="34" charset="0"/>
                <a:ea typeface="Open Sans" panose="020B0606030504020204" pitchFamily="34" charset="0"/>
                <a:cs typeface="Open Sans" panose="020B0606030504020204" pitchFamily="34" charset="0"/>
              </a:rPr>
              <a:t>¿Es un ejemplo de luz primaria?</a:t>
            </a:r>
            <a:endParaRPr lang="es-VE" sz="1200" dirty="0">
              <a:latin typeface="Open Sans" panose="020B0606030504020204" pitchFamily="34" charset="0"/>
              <a:ea typeface="Open Sans" panose="020B0606030504020204" pitchFamily="34" charset="0"/>
              <a:cs typeface="Open Sans" panose="020B0606030504020204" pitchFamily="34" charset="0"/>
            </a:endParaRPr>
          </a:p>
          <a:p>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VE" sz="1200" dirty="0">
                <a:latin typeface="Open Sans" panose="020B0606030504020204" pitchFamily="34" charset="0"/>
                <a:ea typeface="Open Sans" panose="020B0606030504020204" pitchFamily="34" charset="0"/>
                <a:cs typeface="Open Sans" panose="020B0606030504020204" pitchFamily="34" charset="0"/>
              </a:rPr>
              <a:t>a. La luna.</a:t>
            </a:r>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b.El Sol.</a:t>
            </a:r>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VE" sz="1200" dirty="0">
                <a:latin typeface="Open Sans" panose="020B0606030504020204" pitchFamily="34" charset="0"/>
                <a:ea typeface="Open Sans" panose="020B0606030504020204" pitchFamily="34" charset="0"/>
                <a:cs typeface="Open Sans" panose="020B0606030504020204" pitchFamily="34" charset="0"/>
              </a:rPr>
              <a:t>c. Un espejo.</a:t>
            </a:r>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CO" altLang="es-VE" sz="1200" dirty="0">
                <a:latin typeface="Open Sans" panose="020B0606030504020204" pitchFamily="34" charset="0"/>
                <a:ea typeface="Open Sans" panose="020B0606030504020204" pitchFamily="34" charset="0"/>
                <a:cs typeface="Open Sans" panose="020B0606030504020204" pitchFamily="34" charset="0"/>
              </a:rPr>
              <a:t>d. Una luciérnaga.</a:t>
            </a:r>
            <a:endParaRPr lang="es-CO" altLang="es-VE"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74546" y="5748864"/>
            <a:ext cx="585665" cy="585665"/>
          </a:xfrm>
          <a:prstGeom prst="rect">
            <a:avLst/>
          </a:prstGeom>
        </p:spPr>
      </p:pic>
      <p:sp>
        <p:nvSpPr>
          <p:cNvPr id="7" name="Rectángulo 6"/>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a:off x="487045" y="1613535"/>
            <a:ext cx="2370455" cy="306705"/>
            <a:chOff x="4230" y="2323"/>
            <a:chExt cx="2605" cy="483"/>
          </a:xfrm>
        </p:grpSpPr>
        <p:sp>
          <p:nvSpPr>
            <p:cNvPr id="39" name="Rectángulo 38"/>
            <p:cNvSpPr/>
            <p:nvPr/>
          </p:nvSpPr>
          <p:spPr>
            <a:xfrm>
              <a:off x="4230" y="2345"/>
              <a:ext cx="2311" cy="438"/>
            </a:xfrm>
            <a:prstGeom prst="rect">
              <a:avLst/>
            </a:prstGeom>
            <a:noFill/>
            <a:ln>
              <a:solidFill>
                <a:srgbClr val="F49F0A"/>
              </a:solidFill>
            </a:ln>
            <a:extLst>
              <a:ext uri="{909E8E84-426E-40DD-AFC4-6F175D3DCCD1}">
                <a14:hiddenFill xmlns:a14="http://schemas.microsoft.com/office/drawing/2010/main">
                  <a:solidFill>
                    <a:srgbClr val="F49F0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Cuadro de texto 39"/>
            <p:cNvSpPr txBox="1"/>
            <p:nvPr/>
          </p:nvSpPr>
          <p:spPr>
            <a:xfrm>
              <a:off x="4561" y="2323"/>
              <a:ext cx="2274" cy="483"/>
            </a:xfrm>
            <a:prstGeom prst="rect">
              <a:avLst/>
            </a:prstGeom>
            <a:noFill/>
          </p:spPr>
          <p:txBody>
            <a:bodyPr wrap="square" rtlCol="0">
              <a:spAutoFit/>
            </a:bodyPr>
            <a:p>
              <a:r>
                <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Cuestionario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0" name="Rectángulo 9"/>
          <p:cNvSpPr/>
          <p:nvPr/>
        </p:nvSpPr>
        <p:spPr>
          <a:xfrm>
            <a:off x="504451" y="923470"/>
            <a:ext cx="3018327" cy="496674"/>
          </a:xfrm>
          <a:prstGeom prst="rect">
            <a:avLst/>
          </a:prstGeom>
        </p:spPr>
        <p:txBody>
          <a:bodyPr wrap="none">
            <a:spAutoFit/>
          </a:bodyPr>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Rectángulo: esquinas redondeadas 1"/>
          <p:cNvSpPr/>
          <p:nvPr/>
        </p:nvSpPr>
        <p:spPr>
          <a:xfrm>
            <a:off x="504451" y="142014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sz="2000" b="1" dirty="0">
              <a:solidFill>
                <a:schemeClr val="tx1"/>
              </a:solidFill>
              <a:latin typeface="Open Sans" panose="020B0606030504020204"/>
            </a:endParaRPr>
          </a:p>
        </p:txBody>
      </p:sp>
      <p:pic>
        <p:nvPicPr>
          <p:cNvPr id="14" name="Imagen 13" descr="Imagen que contiene señal&#10;&#10;Descripción generada automáticamen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712" y="923470"/>
            <a:ext cx="790777" cy="790777"/>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 Curva de neutralizació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4" name="AutoShape 2" descr="Calculo de pesos equivalentes en elementos y compuestos - Quimica | Quimica  Inorgan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AutoShape 2" descr="Calculo de pesos equivalentes en elementos y compuestos - Quimica | Quimica  Inorgan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9" name="Cuadro de texto 8"/>
          <p:cNvSpPr txBox="1"/>
          <p:nvPr/>
        </p:nvSpPr>
        <p:spPr>
          <a:xfrm>
            <a:off x="493395" y="1974215"/>
            <a:ext cx="3811905" cy="30670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Selecciona de la lista </a:t>
            </a:r>
            <a:r>
              <a:rPr lang="es-CO" altLang="es-VE" sz="1400" dirty="0">
                <a:latin typeface="Open Sans" panose="020B0606030504020204" pitchFamily="34" charset="0"/>
                <a:ea typeface="Open Sans" panose="020B0606030504020204" pitchFamily="34" charset="0"/>
                <a:cs typeface="Open Sans" panose="020B0606030504020204" pitchFamily="34" charset="0"/>
              </a:rPr>
              <a:t>la respuesta correcta.</a:t>
            </a:r>
            <a:endParaRPr lang="es-CO" altLang="es-VE"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ángulo redondeado 10"/>
          <p:cNvSpPr/>
          <p:nvPr/>
        </p:nvSpPr>
        <p:spPr>
          <a:xfrm>
            <a:off x="4232275" y="2463165"/>
            <a:ext cx="3727450" cy="318833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Rectángulo redondeado 11"/>
          <p:cNvSpPr/>
          <p:nvPr/>
        </p:nvSpPr>
        <p:spPr>
          <a:xfrm>
            <a:off x="8176895" y="2858770"/>
            <a:ext cx="2947035" cy="252158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redondeado 18"/>
          <p:cNvSpPr/>
          <p:nvPr/>
        </p:nvSpPr>
        <p:spPr>
          <a:xfrm>
            <a:off x="6604635" y="5883910"/>
            <a:ext cx="1192530" cy="31496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latin typeface="Open Sans" panose="020B0606030504020204" pitchFamily="34" charset="0"/>
                <a:cs typeface="Open Sans" panose="020B0606030504020204" pitchFamily="34" charset="0"/>
              </a:rPr>
              <a:t>Siguiente</a:t>
            </a:r>
            <a:endParaRPr lang="es-CO" altLang="es-ES" sz="1400">
              <a:latin typeface="Open Sans" panose="020B0606030504020204" pitchFamily="34" charset="0"/>
              <a:cs typeface="Open Sans" panose="020B0606030504020204" pitchFamily="34" charset="0"/>
            </a:endParaRPr>
          </a:p>
        </p:txBody>
      </p:sp>
      <p:sp>
        <p:nvSpPr>
          <p:cNvPr id="20" name="Recortar rectángulo de esquina diagonal 19"/>
          <p:cNvSpPr/>
          <p:nvPr/>
        </p:nvSpPr>
        <p:spPr>
          <a:xfrm>
            <a:off x="964565" y="6270625"/>
            <a:ext cx="438150" cy="311785"/>
          </a:xfrm>
          <a:prstGeom prst="snip2DiagRect">
            <a:avLst>
              <a:gd name="adj1" fmla="val 15885"/>
              <a:gd name="adj2" fmla="val 2219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s-CO" altLang="es-ES" b="1">
                <a:solidFill>
                  <a:schemeClr val="tx1"/>
                </a:solidFill>
              </a:rPr>
              <a:t>2</a:t>
            </a:r>
            <a:endParaRPr lang="es-CO" altLang="es-ES" b="1">
              <a:solidFill>
                <a:schemeClr val="tx1"/>
              </a:solidFill>
            </a:endParaRPr>
          </a:p>
        </p:txBody>
      </p:sp>
      <p:sp>
        <p:nvSpPr>
          <p:cNvPr id="27" name="Cuadro de texto 26"/>
          <p:cNvSpPr txBox="1"/>
          <p:nvPr/>
        </p:nvSpPr>
        <p:spPr>
          <a:xfrm>
            <a:off x="4622165" y="3257550"/>
            <a:ext cx="3074035" cy="138366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a:t>
            </a:r>
            <a:r>
              <a:rPr lang="es-VE" sz="1400" dirty="0">
                <a:latin typeface="Open Sans" panose="020B0606030504020204" pitchFamily="34" charset="0"/>
                <a:ea typeface="Open Sans" panose="020B0606030504020204" pitchFamily="34" charset="0"/>
                <a:cs typeface="Open Sans" panose="020B0606030504020204" pitchFamily="34" charset="0"/>
                <a:sym typeface="+mn-ea"/>
              </a:rPr>
              <a:t>Es un ejemplo de luz primaria</a:t>
            </a:r>
            <a:r>
              <a:rPr lang="es-VE" sz="1400" dirty="0">
                <a:latin typeface="Open Sans" panose="020B0606030504020204" pitchFamily="34" charset="0"/>
                <a:ea typeface="Open Sans" panose="020B0606030504020204" pitchFamily="34" charset="0"/>
                <a:cs typeface="Open Sans" panose="020B0606030504020204" pitchFamily="34" charset="0"/>
              </a:rPr>
              <a:t>?</a:t>
            </a:r>
            <a:endParaRPr lang="es-VE" sz="1400" dirty="0">
              <a:latin typeface="Open Sans" panose="020B0606030504020204" pitchFamily="34" charset="0"/>
              <a:ea typeface="Open Sans" panose="020B0606030504020204" pitchFamily="34" charset="0"/>
              <a:cs typeface="Open Sans" panose="020B0606030504020204" pitchFamily="34" charset="0"/>
            </a:endParaRPr>
          </a:p>
          <a:p>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sym typeface="+mn-ea"/>
              </a:rPr>
              <a:t>a. La luna.</a:t>
            </a:r>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mn-ea"/>
              </a:rPr>
              <a:t>b.El Sol.</a:t>
            </a:r>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sym typeface="+mn-ea"/>
              </a:rPr>
              <a:t>c. Un espejo.</a:t>
            </a:r>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CO" altLang="es-VE" sz="1400" dirty="0">
                <a:latin typeface="Open Sans" panose="020B0606030504020204" pitchFamily="34" charset="0"/>
                <a:ea typeface="Open Sans" panose="020B0606030504020204" pitchFamily="34" charset="0"/>
                <a:cs typeface="Open Sans" panose="020B0606030504020204" pitchFamily="34" charset="0"/>
                <a:sym typeface="+mn-ea"/>
              </a:rPr>
              <a:t>d. Una luciérnaga.</a:t>
            </a:r>
            <a:endParaRPr lang="es-VE"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Cuadro de texto 29"/>
          <p:cNvSpPr txBox="1"/>
          <p:nvPr/>
        </p:nvSpPr>
        <p:spPr>
          <a:xfrm>
            <a:off x="8388350" y="3442335"/>
            <a:ext cx="2523490" cy="1014730"/>
          </a:xfrm>
          <a:prstGeom prst="rect">
            <a:avLst/>
          </a:prstGeom>
          <a:noFill/>
        </p:spPr>
        <p:txBody>
          <a:bodyPr wrap="square" rtlCol="0">
            <a:spAutoFit/>
          </a:bodyPr>
          <a:p>
            <a:r>
              <a:rPr lang="es-VE" sz="1200" dirty="0">
                <a:latin typeface="Open Sans" panose="020B0606030504020204" pitchFamily="34" charset="0"/>
                <a:ea typeface="Open Sans" panose="020B0606030504020204" pitchFamily="34" charset="0"/>
                <a:cs typeface="Open Sans" panose="020B0606030504020204" pitchFamily="34" charset="0"/>
              </a:rPr>
              <a:t>La luna es un ejemplo de luz secundaria</a:t>
            </a:r>
            <a:r>
              <a:rPr lang="es-CO" altLang="es-VE" sz="1200" dirty="0">
                <a:latin typeface="Open Sans" panose="020B0606030504020204" pitchFamily="34" charset="0"/>
                <a:ea typeface="Open Sans" panose="020B0606030504020204" pitchFamily="34" charset="0"/>
                <a:cs typeface="Open Sans" panose="020B0606030504020204" pitchFamily="34" charset="0"/>
              </a:rPr>
              <a:t>.</a:t>
            </a:r>
            <a:endParaRPr lang="es-VE" sz="1200" dirty="0">
              <a:latin typeface="Open Sans" panose="020B0606030504020204" pitchFamily="34" charset="0"/>
              <a:ea typeface="Open Sans" panose="020B0606030504020204" pitchFamily="34" charset="0"/>
              <a:cs typeface="Open Sans" panose="020B0606030504020204" pitchFamily="34" charset="0"/>
            </a:endParaRPr>
          </a:p>
          <a:p>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VE" sz="1200" dirty="0">
                <a:latin typeface="Open Sans" panose="020B0606030504020204" pitchFamily="34" charset="0"/>
                <a:ea typeface="Open Sans" panose="020B0606030504020204" pitchFamily="34" charset="0"/>
                <a:cs typeface="Open Sans" panose="020B0606030504020204" pitchFamily="34" charset="0"/>
              </a:rPr>
              <a:t>a</a:t>
            </a:r>
            <a:r>
              <a:rPr 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.Verdero.</a:t>
            </a:r>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b.</a:t>
            </a:r>
            <a:r>
              <a:rPr lang="es-CO"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Falso.</a:t>
            </a:r>
            <a:endParaRPr lang="es-CO"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74546" y="5748864"/>
            <a:ext cx="585665" cy="585665"/>
          </a:xfrm>
          <a:prstGeom prst="rect">
            <a:avLst/>
          </a:prstGeom>
        </p:spPr>
      </p:pic>
      <p:sp>
        <p:nvSpPr>
          <p:cNvPr id="7" name="Rectángulo 6"/>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a:off x="487045" y="1613535"/>
            <a:ext cx="2370455" cy="306705"/>
            <a:chOff x="4230" y="2323"/>
            <a:chExt cx="2605" cy="483"/>
          </a:xfrm>
        </p:grpSpPr>
        <p:sp>
          <p:nvSpPr>
            <p:cNvPr id="39" name="Rectángulo 38"/>
            <p:cNvSpPr/>
            <p:nvPr/>
          </p:nvSpPr>
          <p:spPr>
            <a:xfrm>
              <a:off x="4230" y="2345"/>
              <a:ext cx="2311" cy="438"/>
            </a:xfrm>
            <a:prstGeom prst="rect">
              <a:avLst/>
            </a:prstGeom>
            <a:noFill/>
            <a:ln>
              <a:solidFill>
                <a:srgbClr val="F49F0A"/>
              </a:solidFill>
            </a:ln>
            <a:extLst>
              <a:ext uri="{909E8E84-426E-40DD-AFC4-6F175D3DCCD1}">
                <a14:hiddenFill xmlns:a14="http://schemas.microsoft.com/office/drawing/2010/main">
                  <a:solidFill>
                    <a:srgbClr val="F49F0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Cuadro de texto 39"/>
            <p:cNvSpPr txBox="1"/>
            <p:nvPr/>
          </p:nvSpPr>
          <p:spPr>
            <a:xfrm>
              <a:off x="4561" y="2323"/>
              <a:ext cx="2274" cy="483"/>
            </a:xfrm>
            <a:prstGeom prst="rect">
              <a:avLst/>
            </a:prstGeom>
            <a:noFill/>
          </p:spPr>
          <p:txBody>
            <a:bodyPr wrap="square" rtlCol="0">
              <a:spAutoFit/>
            </a:bodyPr>
            <a:p>
              <a:r>
                <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Cuestionario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0" name="Rectángulo 9"/>
          <p:cNvSpPr/>
          <p:nvPr/>
        </p:nvSpPr>
        <p:spPr>
          <a:xfrm>
            <a:off x="504451" y="923470"/>
            <a:ext cx="3018327" cy="496674"/>
          </a:xfrm>
          <a:prstGeom prst="rect">
            <a:avLst/>
          </a:prstGeom>
        </p:spPr>
        <p:txBody>
          <a:bodyPr wrap="none">
            <a:spAutoFit/>
          </a:bodyPr>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Rectángulo: esquinas redondeadas 1"/>
          <p:cNvSpPr/>
          <p:nvPr/>
        </p:nvSpPr>
        <p:spPr>
          <a:xfrm>
            <a:off x="504451" y="142014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sz="2000" b="1" dirty="0">
              <a:solidFill>
                <a:schemeClr val="tx1"/>
              </a:solidFill>
              <a:latin typeface="Open Sans" panose="020B0606030504020204"/>
            </a:endParaRPr>
          </a:p>
        </p:txBody>
      </p:sp>
      <p:pic>
        <p:nvPicPr>
          <p:cNvPr id="14" name="Imagen 13" descr="Imagen que contiene señal&#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712" y="923470"/>
            <a:ext cx="790777" cy="790777"/>
          </a:xfrm>
          <a:prstGeom prst="rect">
            <a:avLst/>
          </a:prstGeom>
        </p:spPr>
      </p:pic>
      <p:sp>
        <p:nvSpPr>
          <p:cNvPr id="3" name="Rectángulo redondeado 2"/>
          <p:cNvSpPr/>
          <p:nvPr/>
        </p:nvSpPr>
        <p:spPr>
          <a:xfrm>
            <a:off x="1127125" y="2796540"/>
            <a:ext cx="2947035" cy="252158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ct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¿Cuáles son los tipos de fuentes de luz que existen?</a:t>
            </a: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a.</a:t>
            </a:r>
            <a:r>
              <a:rPr lang="es-CO" alt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mn-ea"/>
              </a:rPr>
              <a:t>Primarias y secundarias.</a:t>
            </a:r>
            <a:endParaRPr lang="es-CO" altLang="es-VE"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b.Primeras, secundarias y terciarias.</a:t>
            </a:r>
            <a:endPar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c.Descarga y halógena.</a:t>
            </a:r>
            <a:endPar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d.Ninguna.</a:t>
            </a:r>
            <a:endParaRPr lang="es-VE" dirty="0">
              <a:latin typeface="Open Sans" panose="020B0606030504020204" pitchFamily="34" charset="0"/>
              <a:ea typeface="Open Sans" panose="020B0606030504020204" pitchFamily="34" charset="0"/>
              <a:cs typeface="Open Sans" panose="020B0606030504020204" pitchFamily="34" charset="0"/>
            </a:endParaRPr>
          </a:p>
          <a:p>
            <a:pPr algn="ctr"/>
            <a:endParaRPr lang="es-ES"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 Curva de neutralizació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4" name="AutoShape 2" descr="Calculo de pesos equivalentes en elementos y compuestos - Quimica | Quimica  Inorgan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AutoShape 2" descr="Calculo de pesos equivalentes en elementos y compuestos - Quimica | Quimica  Inorgan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9" name="Cuadro de texto 8"/>
          <p:cNvSpPr txBox="1"/>
          <p:nvPr/>
        </p:nvSpPr>
        <p:spPr>
          <a:xfrm>
            <a:off x="493395" y="1974215"/>
            <a:ext cx="3811905" cy="30670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Selecciona de la lista </a:t>
            </a:r>
            <a:r>
              <a:rPr lang="es-CO" altLang="es-VE" sz="1400" dirty="0">
                <a:latin typeface="Open Sans" panose="020B0606030504020204" pitchFamily="34" charset="0"/>
                <a:ea typeface="Open Sans" panose="020B0606030504020204" pitchFamily="34" charset="0"/>
                <a:cs typeface="Open Sans" panose="020B0606030504020204" pitchFamily="34" charset="0"/>
              </a:rPr>
              <a:t>la respuesta correcta.</a:t>
            </a:r>
            <a:endParaRPr lang="es-CO" altLang="es-VE"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ángulo redondeado 10"/>
          <p:cNvSpPr/>
          <p:nvPr/>
        </p:nvSpPr>
        <p:spPr>
          <a:xfrm>
            <a:off x="4232275" y="2463165"/>
            <a:ext cx="3727450" cy="318833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ortar rectángulo de esquina diagonal 19"/>
          <p:cNvSpPr/>
          <p:nvPr/>
        </p:nvSpPr>
        <p:spPr>
          <a:xfrm>
            <a:off x="964565" y="6270625"/>
            <a:ext cx="438150" cy="311785"/>
          </a:xfrm>
          <a:prstGeom prst="snip2DiagRect">
            <a:avLst>
              <a:gd name="adj1" fmla="val 15885"/>
              <a:gd name="adj2" fmla="val 2219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s-CO" altLang="es-ES" b="1">
                <a:solidFill>
                  <a:schemeClr val="tx1"/>
                </a:solidFill>
              </a:rPr>
              <a:t>2</a:t>
            </a:r>
            <a:endParaRPr lang="es-CO" altLang="es-ES" b="1">
              <a:solidFill>
                <a:schemeClr val="tx1"/>
              </a:solidFill>
            </a:endParaRPr>
          </a:p>
        </p:txBody>
      </p:sp>
      <p:sp>
        <p:nvSpPr>
          <p:cNvPr id="30" name="Cuadro de texto 29"/>
          <p:cNvSpPr txBox="1"/>
          <p:nvPr/>
        </p:nvSpPr>
        <p:spPr>
          <a:xfrm>
            <a:off x="4862195" y="3328035"/>
            <a:ext cx="2523490" cy="1168400"/>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La luna es un ejemplo de luz secundaria</a:t>
            </a:r>
            <a:r>
              <a:rPr lang="es-CO" altLang="es-VE" sz="1400" dirty="0">
                <a:latin typeface="Open Sans" panose="020B0606030504020204" pitchFamily="34" charset="0"/>
                <a:ea typeface="Open Sans" panose="020B0606030504020204" pitchFamily="34" charset="0"/>
                <a:cs typeface="Open Sans" panose="020B0606030504020204" pitchFamily="34" charset="0"/>
              </a:rPr>
              <a:t>.</a:t>
            </a:r>
            <a:endParaRPr lang="es-VE" sz="1400" dirty="0">
              <a:latin typeface="Open Sans" panose="020B0606030504020204" pitchFamily="34" charset="0"/>
              <a:ea typeface="Open Sans" panose="020B0606030504020204" pitchFamily="34" charset="0"/>
              <a:cs typeface="Open Sans" panose="020B0606030504020204" pitchFamily="34" charset="0"/>
            </a:endParaRPr>
          </a:p>
          <a:p>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rPr>
              <a:t>a</a:t>
            </a:r>
            <a:r>
              <a:rPr lang="es-VE" sz="14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Verdero.</a:t>
            </a:r>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b.</a:t>
            </a:r>
            <a:r>
              <a:rPr lang="es-CO"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Falso.</a:t>
            </a:r>
            <a:endParaRPr lang="es-CO"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53541" y="6270834"/>
            <a:ext cx="585665" cy="585665"/>
          </a:xfrm>
          <a:prstGeom prst="rect">
            <a:avLst/>
          </a:prstGeom>
        </p:spPr>
      </p:pic>
      <p:sp>
        <p:nvSpPr>
          <p:cNvPr id="7" name="Rectángulo 6"/>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a:off x="487045" y="1613535"/>
            <a:ext cx="2370455" cy="306705"/>
            <a:chOff x="4230" y="2323"/>
            <a:chExt cx="2605" cy="483"/>
          </a:xfrm>
        </p:grpSpPr>
        <p:sp>
          <p:nvSpPr>
            <p:cNvPr id="39" name="Rectángulo 38"/>
            <p:cNvSpPr/>
            <p:nvPr/>
          </p:nvSpPr>
          <p:spPr>
            <a:xfrm>
              <a:off x="4230" y="2345"/>
              <a:ext cx="2311" cy="438"/>
            </a:xfrm>
            <a:prstGeom prst="rect">
              <a:avLst/>
            </a:prstGeom>
            <a:noFill/>
            <a:ln>
              <a:solidFill>
                <a:srgbClr val="F49F0A"/>
              </a:solidFill>
            </a:ln>
            <a:extLst>
              <a:ext uri="{909E8E84-426E-40DD-AFC4-6F175D3DCCD1}">
                <a14:hiddenFill xmlns:a14="http://schemas.microsoft.com/office/drawing/2010/main">
                  <a:solidFill>
                    <a:srgbClr val="F49F0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Cuadro de texto 39"/>
            <p:cNvSpPr txBox="1"/>
            <p:nvPr/>
          </p:nvSpPr>
          <p:spPr>
            <a:xfrm>
              <a:off x="4561" y="2323"/>
              <a:ext cx="2274" cy="483"/>
            </a:xfrm>
            <a:prstGeom prst="rect">
              <a:avLst/>
            </a:prstGeom>
            <a:noFill/>
          </p:spPr>
          <p:txBody>
            <a:bodyPr wrap="square" rtlCol="0">
              <a:spAutoFit/>
            </a:bodyPr>
            <a:p>
              <a:r>
                <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Cuestionario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0" name="Rectángulo 9"/>
          <p:cNvSpPr/>
          <p:nvPr/>
        </p:nvSpPr>
        <p:spPr>
          <a:xfrm>
            <a:off x="504451" y="923470"/>
            <a:ext cx="3018327" cy="496674"/>
          </a:xfrm>
          <a:prstGeom prst="rect">
            <a:avLst/>
          </a:prstGeom>
        </p:spPr>
        <p:txBody>
          <a:bodyPr wrap="none">
            <a:spAutoFit/>
          </a:bodyPr>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Rectángulo: esquinas redondeadas 1"/>
          <p:cNvSpPr/>
          <p:nvPr/>
        </p:nvSpPr>
        <p:spPr>
          <a:xfrm>
            <a:off x="504451" y="142014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sz="2000" b="1" dirty="0">
              <a:solidFill>
                <a:schemeClr val="tx1"/>
              </a:solidFill>
              <a:latin typeface="Open Sans" panose="020B0606030504020204"/>
            </a:endParaRPr>
          </a:p>
        </p:txBody>
      </p:sp>
      <p:pic>
        <p:nvPicPr>
          <p:cNvPr id="14" name="Imagen 13" descr="Imagen que contiene señal&#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712" y="923470"/>
            <a:ext cx="790777" cy="790777"/>
          </a:xfrm>
          <a:prstGeom prst="rect">
            <a:avLst/>
          </a:prstGeom>
        </p:spPr>
      </p:pic>
      <p:sp>
        <p:nvSpPr>
          <p:cNvPr id="8" name="Rectángulo redondeado 7"/>
          <p:cNvSpPr/>
          <p:nvPr/>
        </p:nvSpPr>
        <p:spPr>
          <a:xfrm>
            <a:off x="1069975" y="2858770"/>
            <a:ext cx="2947035" cy="252158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¿Es un ejemplo de luz primaria?</a:t>
            </a: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a. La luna.</a:t>
            </a: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mn-ea"/>
              </a:rPr>
              <a:t>b.El Sol.</a:t>
            </a:r>
            <a:endParaRPr lang="es-VE" sz="1200" dirty="0">
              <a:latin typeface="Open Sans" panose="020B0606030504020204" pitchFamily="34" charset="0"/>
              <a:ea typeface="Open Sans" panose="020B0606030504020204" pitchFamily="34" charset="0"/>
              <a:cs typeface="Open Sans" panose="020B0606030504020204" pitchFamily="34" charset="0"/>
            </a:endParaRPr>
          </a:p>
          <a:p>
            <a:pPr algn="l"/>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c. Un espejo.</a:t>
            </a: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d. Una luciérnaga.</a:t>
            </a: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s-VE" alt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2" name="Rectángulo redondeado 1"/>
          <p:cNvSpPr/>
          <p:nvPr/>
        </p:nvSpPr>
        <p:spPr>
          <a:xfrm>
            <a:off x="6619240" y="2426335"/>
            <a:ext cx="5130165" cy="3032760"/>
          </a:xfrm>
          <a:prstGeom prst="roundRect">
            <a:avLst/>
          </a:prstGeom>
          <a:solidFill>
            <a:schemeClr val="bg1"/>
          </a:solidFill>
          <a:ln w="412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3" name="Rectángulo redondeado 1"/>
          <p:cNvSpPr/>
          <p:nvPr/>
        </p:nvSpPr>
        <p:spPr>
          <a:xfrm>
            <a:off x="6619240" y="1465580"/>
            <a:ext cx="5130165" cy="6521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latin typeface="Open Sans" panose="020B0606030504020204" pitchFamily="34" charset="0"/>
              </a:rPr>
              <a:t>ACTIVIDAD DE APRENDIZAJE 4</a:t>
            </a:r>
            <a:endParaRPr lang="es-CO" b="1" dirty="0">
              <a:latin typeface="Open Sans" panose="020B0606030504020204" pitchFamily="34" charset="0"/>
            </a:endParaRPr>
          </a:p>
        </p:txBody>
      </p:sp>
      <p:sp>
        <p:nvSpPr>
          <p:cNvPr id="14" name="CuadroTexto 13"/>
          <p:cNvSpPr txBox="1"/>
          <p:nvPr/>
        </p:nvSpPr>
        <p:spPr>
          <a:xfrm>
            <a:off x="6975860" y="3243331"/>
            <a:ext cx="4515553" cy="1168400"/>
          </a:xfrm>
          <a:prstGeom prst="rect">
            <a:avLst/>
          </a:prstGeom>
          <a:noFill/>
          <a:ln>
            <a:noFill/>
          </a:ln>
        </p:spPr>
        <p:txBody>
          <a:bodyPr wrap="square" rtlCol="0">
            <a:spAutoFit/>
          </a:bodyPr>
          <a:lstStyle/>
          <a:p>
            <a:pPr algn="l"/>
            <a:r>
              <a:rPr lang="es-CO" altLang="es-ES" sz="1400" dirty="0">
                <a:solidFill>
                  <a:srgbClr val="1A3255"/>
                </a:solidFill>
                <a:latin typeface="Open Sans" panose="020B0606030504020204" pitchFamily="34" charset="0"/>
              </a:rPr>
              <a:t>Bienvenido a la actividad de aprendizaje N° 4 “Luminación y reglamento técnico”. </a:t>
            </a:r>
            <a:endParaRPr lang="es-CO" altLang="es-ES" sz="1400" dirty="0">
              <a:solidFill>
                <a:srgbClr val="1A3255"/>
              </a:solidFill>
              <a:latin typeface="Open Sans" panose="020B0606030504020204" pitchFamily="34" charset="0"/>
            </a:endParaRPr>
          </a:p>
          <a:p>
            <a:pPr algn="l"/>
            <a:endParaRPr lang="es-CO" altLang="es-ES" sz="1400" dirty="0">
              <a:solidFill>
                <a:srgbClr val="1A3255"/>
              </a:solidFill>
              <a:latin typeface="Open Sans" panose="020B0606030504020204" pitchFamily="34" charset="0"/>
            </a:endParaRPr>
          </a:p>
          <a:p>
            <a:pPr algn="l"/>
            <a:r>
              <a:rPr sz="1400" dirty="0">
                <a:solidFill>
                  <a:srgbClr val="1A3255"/>
                </a:solidFill>
                <a:latin typeface="Open Sans" panose="020B0606030504020204" pitchFamily="34" charset="0"/>
              </a:rPr>
              <a:t>A continuación, se presenta la situación a resolver dentro de esta actividad. </a:t>
            </a:r>
            <a:endParaRPr sz="1400" dirty="0">
              <a:solidFill>
                <a:srgbClr val="1A3255"/>
              </a:solidFill>
              <a:latin typeface="Open Sans" panose="020B0606030504020204" pitchFamily="34" charset="0"/>
            </a:endParaRPr>
          </a:p>
        </p:txBody>
      </p:sp>
      <p:pic>
        <p:nvPicPr>
          <p:cNvPr id="3" name="Imagen 2"/>
          <p:cNvPicPr>
            <a:picLocks noChangeAspect="1"/>
          </p:cNvPicPr>
          <p:nvPr/>
        </p:nvPicPr>
        <p:blipFill>
          <a:blip r:embed="rId1"/>
          <a:stretch>
            <a:fillRect/>
          </a:stretch>
        </p:blipFill>
        <p:spPr>
          <a:xfrm>
            <a:off x="143510" y="1675765"/>
            <a:ext cx="5613400" cy="4303395"/>
          </a:xfrm>
          <a:prstGeom prst="rect">
            <a:avLst/>
          </a:prstGeom>
        </p:spPr>
      </p:pic>
      <p:sp>
        <p:nvSpPr>
          <p:cNvPr id="4" name="Rectángulo 3"/>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7" name="Imagen 6" descr="btn_siguiente"/>
          <p:cNvPicPr>
            <a:picLocks noChangeAspect="1"/>
          </p:cNvPicPr>
          <p:nvPr/>
        </p:nvPicPr>
        <p:blipFill>
          <a:blip r:embed="rId2"/>
          <a:stretch>
            <a:fillRect/>
          </a:stretch>
        </p:blipFill>
        <p:spPr>
          <a:xfrm>
            <a:off x="9512935" y="5944235"/>
            <a:ext cx="1221740" cy="414020"/>
          </a:xfrm>
          <a:prstGeom prst="rect">
            <a:avLst/>
          </a:prstGeom>
        </p:spPr>
      </p:pic>
      <p:pic>
        <p:nvPicPr>
          <p:cNvPr id="42"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49496" y="5954604"/>
            <a:ext cx="585665" cy="58566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657133"/>
            <a:ext cx="5130436" cy="3006594"/>
          </a:xfrm>
          <a:prstGeom prst="roundRect">
            <a:avLst/>
          </a:prstGeom>
          <a:solidFill>
            <a:schemeClr val="bg1"/>
          </a:solid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21094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4</a:t>
            </a:r>
            <a:endParaRPr lang="es-CO" altLang="es-ES" b="1" dirty="0">
              <a:latin typeface="Open Sans" panose="020B0606030504020204" pitchFamily="34" charset="0"/>
            </a:endParaRPr>
          </a:p>
        </p:txBody>
      </p:sp>
      <p:sp>
        <p:nvSpPr>
          <p:cNvPr id="2" name="Bocadillo: rectángulo con esquinas redondeadas 1"/>
          <p:cNvSpPr/>
          <p:nvPr/>
        </p:nvSpPr>
        <p:spPr>
          <a:xfrm>
            <a:off x="6816638" y="291838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442464"/>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 </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03157" y="3037045"/>
            <a:ext cx="4362450" cy="953135"/>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a:t>
            </a:r>
            <a:endParaRPr lang="es-ES" sz="1400" b="1" dirty="0">
              <a:solidFill>
                <a:srgbClr val="1A3255"/>
              </a:solidFill>
              <a:latin typeface="Open Sans" panose="020B0606030504020204" pitchFamily="34" charset="0"/>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a:t>
            </a:r>
            <a:r>
              <a:rPr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actividad de esta unidad donde abordaremos el tema  “</a:t>
            </a:r>
            <a:r>
              <a:rPr lang="es-CO"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L</a:t>
            </a:r>
            <a:r>
              <a:rPr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uminación y reglamento técnico”.</a:t>
            </a:r>
            <a:endParaRPr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4" name="Imagen 3"/>
          <p:cNvPicPr>
            <a:picLocks noChangeAspect="1"/>
          </p:cNvPicPr>
          <p:nvPr/>
        </p:nvPicPr>
        <p:blipFill>
          <a:blip r:embed="rId1"/>
          <a:stretch>
            <a:fillRect/>
          </a:stretch>
        </p:blipFill>
        <p:spPr>
          <a:xfrm>
            <a:off x="1238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7" name="Imagen 6"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240" y="1949450"/>
            <a:ext cx="5130165" cy="3912235"/>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125855"/>
            <a:ext cx="5130165" cy="669290"/>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4</a:t>
            </a:r>
            <a:endParaRPr lang="es-CO" altLang="es-ES" b="1" dirty="0">
              <a:latin typeface="Open Sans" panose="020B0606030504020204" pitchFamily="34" charset="0"/>
            </a:endParaRPr>
          </a:p>
        </p:txBody>
      </p:sp>
      <p:sp>
        <p:nvSpPr>
          <p:cNvPr id="10" name="Bocadillo: rectángulo con esquinas redondeadas 9"/>
          <p:cNvSpPr/>
          <p:nvPr/>
        </p:nvSpPr>
        <p:spPr>
          <a:xfrm>
            <a:off x="6816725" y="2321560"/>
            <a:ext cx="4735195" cy="1995805"/>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 </a:t>
            </a:r>
            <a:r>
              <a:rPr lang="es-CO" sz="1350" dirty="0">
                <a:solidFill>
                  <a:srgbClr val="1A3255"/>
                </a:solidFill>
                <a:latin typeface="Open Sans" panose="020B0606030504020204" pitchFamily="34" charset="0"/>
                <a:sym typeface="+mn-ea"/>
              </a:rPr>
              <a:t>Conocerás la temperatura de funcionamiento y vida útil de las lámparas; calcular iluminación de tipo interior y la medición de nivel de iluminación (lx); diferenciar tipos de conexión de circuitos de iluminación, bombillas y luminarias; comprender fonometría; conocer bajo que reglamento se rige la iluminación y el diseño básico de interior y exterior.</a:t>
            </a:r>
            <a:endParaRPr lang="es-CO" sz="1350" dirty="0">
              <a:solidFill>
                <a:srgbClr val="1A3255"/>
              </a:solidFill>
              <a:latin typeface="Open Sans" panose="020B0606030504020204" pitchFamily="34" charset="0"/>
              <a:sym typeface="+mn-ea"/>
            </a:endParaRPr>
          </a:p>
        </p:txBody>
      </p:sp>
      <p:sp>
        <p:nvSpPr>
          <p:cNvPr id="11" name="Bocadillo: rectángulo con esquinas redondeadas 10"/>
          <p:cNvSpPr/>
          <p:nvPr/>
        </p:nvSpPr>
        <p:spPr>
          <a:xfrm>
            <a:off x="6816638" y="4508124"/>
            <a:ext cx="4735488" cy="83583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Estudiante: </a:t>
            </a:r>
            <a:endPar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Comprendo lo que debo realizar profesor, ¿Cuál es la información que necesito para resolver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agen 3"/>
          <p:cNvPicPr>
            <a:picLocks noChangeAspect="1"/>
          </p:cNvPicPr>
          <p:nvPr/>
        </p:nvPicPr>
        <p:blipFill>
          <a:blip r:embed="rId1"/>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2" name="Imagen 1"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550453"/>
            <a:ext cx="5130436" cy="3006594"/>
          </a:xfrm>
          <a:prstGeom prst="roundRect">
            <a:avLst/>
          </a:prstGeom>
          <a:solidFill>
            <a:schemeClr val="bg1"/>
          </a:solidFill>
          <a:ln w="539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351915"/>
            <a:ext cx="5130165" cy="62039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4</a:t>
            </a:r>
            <a:endParaRPr lang="es-CO" altLang="es-ES" b="1" dirty="0">
              <a:latin typeface="Open Sans" panose="020B0606030504020204" pitchFamily="34" charset="0"/>
            </a:endParaRPr>
          </a:p>
        </p:txBody>
      </p:sp>
      <p:sp>
        <p:nvSpPr>
          <p:cNvPr id="9" name="Bocadillo: rectángulo con esquinas redondeadas 8"/>
          <p:cNvSpPr/>
          <p:nvPr/>
        </p:nvSpPr>
        <p:spPr>
          <a:xfrm>
            <a:off x="6816638" y="281170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a:t>
            </a:r>
            <a:r>
              <a:rPr lang="es-ES" sz="1400" dirty="0">
                <a:solidFill>
                  <a:srgbClr val="1A3255"/>
                </a:solidFill>
                <a:latin typeface="Open Sans" panose="020B0606030504020204" pitchFamily="34" charset="0"/>
                <a:sym typeface="+mn-ea"/>
              </a:rPr>
              <a:t> La información necesaria para resolver la actividad, la encontrarás en el contendido disponible a continuación. Recuerda descargar y desarrollar la actividad de aprendizaje.</a:t>
            </a:r>
            <a:endParaRPr lang="es-ES" sz="1400" dirty="0">
              <a:solidFill>
                <a:srgbClr val="1A3255"/>
              </a:solidFill>
              <a:latin typeface="Open Sans" panose="020B0606030504020204" pitchFamily="34" charset="0"/>
            </a:endParaRPr>
          </a:p>
        </p:txBody>
      </p:sp>
      <p:sp>
        <p:nvSpPr>
          <p:cNvPr id="10" name="Bocadillo: rectángulo con esquinas redondeadas 9"/>
          <p:cNvSpPr/>
          <p:nvPr/>
        </p:nvSpPr>
        <p:spPr>
          <a:xfrm>
            <a:off x="6816725" y="4335780"/>
            <a:ext cx="4735195" cy="74168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sym typeface="+mn-ea"/>
              </a:rPr>
              <a:t>¡Está bien profesor, revisaré la información y resolveré la actividad!</a:t>
            </a:r>
            <a:endParaRPr lang="es-CO" dirty="0"/>
          </a:p>
        </p:txBody>
      </p:sp>
      <p:pic>
        <p:nvPicPr>
          <p:cNvPr id="34"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65119"/>
            <a:ext cx="585665" cy="585665"/>
          </a:xfrm>
          <a:prstGeom prst="rect">
            <a:avLst/>
          </a:prstGeom>
        </p:spPr>
      </p:pic>
      <p:pic>
        <p:nvPicPr>
          <p:cNvPr id="4" name="Imagen 3"/>
          <p:cNvPicPr>
            <a:picLocks noChangeAspect="1"/>
          </p:cNvPicPr>
          <p:nvPr/>
        </p:nvPicPr>
        <p:blipFill>
          <a:blip r:embed="rId3"/>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4"/>
          <a:stretch>
            <a:fillRect/>
          </a:stretch>
        </p:blipFill>
        <p:spPr>
          <a:xfrm>
            <a:off x="8166735" y="5649595"/>
            <a:ext cx="1163955" cy="403860"/>
          </a:xfrm>
          <a:prstGeom prst="rect">
            <a:avLst/>
          </a:prstGeom>
        </p:spPr>
      </p:pic>
      <p:pic>
        <p:nvPicPr>
          <p:cNvPr id="2" name="Imagen 1" descr="btn_siguiente"/>
          <p:cNvPicPr>
            <a:picLocks noChangeAspect="1"/>
          </p:cNvPicPr>
          <p:nvPr/>
        </p:nvPicPr>
        <p:blipFill>
          <a:blip r:embed="rId5"/>
          <a:stretch>
            <a:fillRect/>
          </a:stretch>
        </p:blipFill>
        <p:spPr>
          <a:xfrm>
            <a:off x="9512935" y="5639435"/>
            <a:ext cx="1221740" cy="414020"/>
          </a:xfrm>
          <a:prstGeom prst="rect">
            <a:avLst/>
          </a:prstGeom>
        </p:spPr>
      </p:pic>
      <p:pic>
        <p:nvPicPr>
          <p:cNvPr id="42"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639644"/>
            <a:ext cx="585665" cy="5856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9" name="Cuadro de texto 8"/>
          <p:cNvSpPr txBox="1"/>
          <p:nvPr/>
        </p:nvSpPr>
        <p:spPr>
          <a:xfrm>
            <a:off x="1475105" y="2555240"/>
            <a:ext cx="2592705" cy="3107690"/>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la medición de esta magnitud dentro del sistema eléctrico el instrumento de medida debe ser un voltímetro o en su defecto un multímetro el cual se conecta en paralelo, su valor será dado en voltios (V). La figura A debe abrirse para que se conecte en paralelo el instrumento, tal como se observa en la figura C.</a:t>
            </a:r>
            <a:endParaRPr lang="es-ES" altLang="en-US" sz="1400">
              <a:solidFill>
                <a:schemeClr val="bg1"/>
              </a:solidFill>
              <a:latin typeface="Open Sans" panose="020B0606030504020204" pitchFamily="34" charset="0"/>
              <a:cs typeface="Open Sans" panose="020B0606030504020204" pitchFamily="34" charset="0"/>
            </a:endParaRPr>
          </a:p>
          <a:p>
            <a:endParaRPr lang="es-ES" altLang="en-US" sz="1400">
              <a:solidFill>
                <a:schemeClr val="bg1"/>
              </a:solidFill>
              <a:latin typeface="Open Sans" panose="020B0606030504020204" pitchFamily="34" charset="0"/>
              <a:cs typeface="Open Sans" panose="020B0606030504020204" pitchFamily="34" charset="0"/>
            </a:endParaRPr>
          </a:p>
          <a:p>
            <a:pPr algn="ctr"/>
            <a:r>
              <a:rPr lang="es-CO" altLang="es-ES" sz="1400" u="sng">
                <a:solidFill>
                  <a:schemeClr val="bg1"/>
                </a:solidFill>
                <a:latin typeface="Open Sans" panose="020B0606030504020204" pitchFamily="34" charset="0"/>
                <a:cs typeface="Open Sans" panose="020B0606030504020204" pitchFamily="34" charset="0"/>
              </a:rPr>
              <a:t>Ver imagen</a:t>
            </a:r>
            <a:endParaRPr lang="es-CO" altLang="es-ES" sz="1400" u="sng">
              <a:solidFill>
                <a:schemeClr val="bg1"/>
              </a:solidFill>
              <a:latin typeface="Open Sans" panose="020B0606030504020204" pitchFamily="34" charset="0"/>
              <a:cs typeface="Open Sans" panose="020B0606030504020204" pitchFamily="34" charset="0"/>
            </a:endParaRPr>
          </a:p>
        </p:txBody>
      </p:sp>
      <p:grpSp>
        <p:nvGrpSpPr>
          <p:cNvPr id="25" name="Grupo 24"/>
          <p:cNvGrpSpPr/>
          <p:nvPr/>
        </p:nvGrpSpPr>
        <p:grpSpPr>
          <a:xfrm>
            <a:off x="8198485" y="2578100"/>
            <a:ext cx="3787140" cy="3422650"/>
            <a:chOff x="12950" y="4060"/>
            <a:chExt cx="5964"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0" name="Cuadro de texto 9"/>
            <p:cNvSpPr txBox="1"/>
            <p:nvPr/>
          </p:nvSpPr>
          <p:spPr>
            <a:xfrm>
              <a:off x="15569" y="6375"/>
              <a:ext cx="2509" cy="628"/>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Resistencia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253865" y="2552065"/>
            <a:ext cx="3788498" cy="3423926"/>
            <a:chOff x="6699" y="4019"/>
            <a:chExt cx="5966" cy="5392"/>
          </a:xfrm>
        </p:grpSpPr>
        <p:grpSp>
          <p:nvGrpSpPr>
            <p:cNvPr id="17" name="Grupo 16"/>
            <p:cNvGrpSpPr/>
            <p:nvPr/>
          </p:nvGrpSpPr>
          <p:grpSpPr>
            <a:xfrm>
              <a:off x="6699" y="4019"/>
              <a:ext cx="5966" cy="5392"/>
              <a:chOff x="1117" y="4059"/>
              <a:chExt cx="5239" cy="2683"/>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5239"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pic>
          <p:nvPicPr>
            <p:cNvPr id="15" name="Imagen 14" descr="C:\Users\ingritd.castrillon\Documents\Carolina Castrillon\Personal\iMaster\Bos Ingenieria\Carpeta 5 Unidad 7 - Esquemas de Conexión\Unidad 7 - Esquemas de Conexión\Img\Temporales\resistencia-multimetro.pngresistencia-multimetro"/>
            <p:cNvPicPr>
              <a:picLocks noChangeAspect="1"/>
            </p:cNvPicPr>
            <p:nvPr/>
          </p:nvPicPr>
          <p:blipFill>
            <a:blip r:embed="rId2"/>
            <a:srcRect/>
            <a:stretch>
              <a:fillRect/>
            </a:stretch>
          </p:blipFill>
          <p:spPr>
            <a:xfrm>
              <a:off x="6969" y="6362"/>
              <a:ext cx="1646" cy="707"/>
            </a:xfrm>
            <a:prstGeom prst="rect">
              <a:avLst/>
            </a:prstGeom>
          </p:spPr>
        </p:pic>
      </p:grpSp>
      <p:grpSp>
        <p:nvGrpSpPr>
          <p:cNvPr id="36" name="Grupo 35"/>
          <p:cNvGrpSpPr/>
          <p:nvPr/>
        </p:nvGrpSpPr>
        <p:grpSpPr>
          <a:xfrm>
            <a:off x="327660" y="2576830"/>
            <a:ext cx="3787140" cy="3422650"/>
            <a:chOff x="516" y="4058"/>
            <a:chExt cx="5964" cy="5390"/>
          </a:xfrm>
        </p:grpSpPr>
        <p:grpSp>
          <p:nvGrpSpPr>
            <p:cNvPr id="29" name="Grupo 28"/>
            <p:cNvGrpSpPr/>
            <p:nvPr/>
          </p:nvGrpSpPr>
          <p:grpSpPr>
            <a:xfrm>
              <a:off x="516" y="4058"/>
              <a:ext cx="5965" cy="5390"/>
              <a:chOff x="1117" y="4059"/>
              <a:chExt cx="5238" cy="2682"/>
            </a:xfrm>
          </p:grpSpPr>
          <p:sp>
            <p:nvSpPr>
              <p:cNvPr id="31" name="Rectángulo redondeado 30"/>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Rectángulo redondeado 31"/>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245" y="6400"/>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Intensidad</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34" name="Imagen 33" descr="icono-intensidad"/>
            <p:cNvPicPr>
              <a:picLocks noChangeAspect="1"/>
            </p:cNvPicPr>
            <p:nvPr/>
          </p:nvPicPr>
          <p:blipFill>
            <a:blip r:embed="rId3"/>
            <a:stretch>
              <a:fillRect/>
            </a:stretch>
          </p:blipFill>
          <p:spPr>
            <a:xfrm>
              <a:off x="755" y="5109"/>
              <a:ext cx="1583" cy="2403"/>
            </a:xfrm>
            <a:prstGeom prst="rect">
              <a:avLst/>
            </a:prstGeom>
          </p:spPr>
        </p:pic>
      </p:grpSp>
      <p:sp>
        <p:nvSpPr>
          <p:cNvPr id="2" name="Cuadro de texto 1"/>
          <p:cNvSpPr txBox="1"/>
          <p:nvPr/>
        </p:nvSpPr>
        <p:spPr>
          <a:xfrm>
            <a:off x="5532120" y="2769235"/>
            <a:ext cx="2271395" cy="2245360"/>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El instrumento de medida para la medición de esta magnitud dentro del sistema eléctrico debe ser un voltímetro o en su defecto un multímetro el cual se conecta en paralelo, su valor será dado en voltios (V). </a:t>
            </a:r>
            <a:endParaRPr lang="es-ES" altLang="en-US" sz="1400" u="sng">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6108190" y="5061585"/>
            <a:ext cx="1221615" cy="333375"/>
            <a:chOff x="15288" y="8862"/>
            <a:chExt cx="3096" cy="905"/>
          </a:xfrm>
        </p:grpSpPr>
        <p:pic>
          <p:nvPicPr>
            <p:cNvPr id="46" name="Imagen 45" descr="Forma&#10;&#10;Descripción generada automáticamen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7" name="Rectángulo 46"/>
            <p:cNvSpPr/>
            <p:nvPr/>
          </p:nvSpPr>
          <p:spPr>
            <a:xfrm>
              <a:off x="15288" y="8972"/>
              <a:ext cx="2121" cy="686"/>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a:t>
              </a:r>
              <a:r>
                <a:rPr lang="es-CO" altLang="es-VE" sz="700" b="1" dirty="0">
                  <a:latin typeface="Open Sans" panose="020B0606030504020204" pitchFamily="34" charset="0"/>
                  <a:ea typeface="Open Sans" panose="020B0606030504020204" pitchFamily="34" charset="0"/>
                  <a:cs typeface="Open Sans" panose="020B0606030504020204" pitchFamily="34" charset="0"/>
                </a:rPr>
                <a:t>IMAGEN</a:t>
              </a:r>
              <a:endParaRPr lang="es-CO" alt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6"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564921" y="5102434"/>
            <a:ext cx="585665" cy="585665"/>
          </a:xfrm>
          <a:prstGeom prst="rect">
            <a:avLst/>
          </a:prstGeom>
        </p:spPr>
      </p:pic>
      <p:pic>
        <p:nvPicPr>
          <p:cNvPr id="13" name="Imagen 12" descr="simbolo resistencia"/>
          <p:cNvPicPr>
            <a:picLocks noChangeAspect="1"/>
          </p:cNvPicPr>
          <p:nvPr/>
        </p:nvPicPr>
        <p:blipFill>
          <a:blip r:embed="rId7"/>
          <a:stretch>
            <a:fillRect/>
          </a:stretch>
        </p:blipFill>
        <p:spPr>
          <a:xfrm>
            <a:off x="8289925" y="3567430"/>
            <a:ext cx="1222375" cy="895350"/>
          </a:xfrm>
          <a:prstGeom prst="rect">
            <a:avLst/>
          </a:prstGeom>
        </p:spPr>
      </p:pic>
      <p:sp>
        <p:nvSpPr>
          <p:cNvPr id="19" name="Cuadro de texto 18"/>
          <p:cNvSpPr txBox="1"/>
          <p:nvPr/>
        </p:nvSpPr>
        <p:spPr>
          <a:xfrm>
            <a:off x="659765" y="1557020"/>
            <a:ext cx="10975975"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Conocer el funcionamiento de los instrumentos de medida y su forma de conexión es de gran importancia ya que es la base fundamental para una buena lectura de las magnitudes que estos brindan y con esta interpretar un circuito eléctrico. A continuación</a:t>
            </a:r>
            <a:r>
              <a:rPr lang="es-CO" sz="1400">
                <a:latin typeface="Open Sans" panose="020B0606030504020204" pitchFamily="34" charset="0"/>
                <a:cs typeface="Open Sans" panose="020B0606030504020204" pitchFamily="34" charset="0"/>
              </a:rPr>
              <a:t>,</a:t>
            </a:r>
            <a:r>
              <a:rPr sz="1400">
                <a:latin typeface="Open Sans" panose="020B0606030504020204" pitchFamily="34" charset="0"/>
                <a:cs typeface="Open Sans" panose="020B0606030504020204" pitchFamily="34" charset="0"/>
              </a:rPr>
              <a:t> como se conectan según la magnitud que se quiere leer: </a:t>
            </a:r>
            <a:endParaRPr sz="1400">
              <a:latin typeface="Open Sans" panose="020B0606030504020204" pitchFamily="34" charset="0"/>
              <a:cs typeface="Open Sans" panose="020B0606030504020204" pitchFamily="34" charset="0"/>
            </a:endParaRPr>
          </a:p>
        </p:txBody>
      </p:sp>
      <p:sp>
        <p:nvSpPr>
          <p:cNvPr id="16" name="Rectángulo 15"/>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ctor recto 29"/>
          <p:cNvCxnSpPr/>
          <p:nvPr/>
        </p:nvCxnSpPr>
        <p:spPr>
          <a:xfrm flipH="1">
            <a:off x="5057630" y="2330676"/>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2" name="Conector recto 31"/>
          <p:cNvCxnSpPr/>
          <p:nvPr/>
        </p:nvCxnSpPr>
        <p:spPr>
          <a:xfrm flipH="1">
            <a:off x="6999010"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34" name="Conector recto 33"/>
          <p:cNvCxnSpPr/>
          <p:nvPr/>
        </p:nvCxnSpPr>
        <p:spPr>
          <a:xfrm flipH="1">
            <a:off x="892947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cxnSp>
        <p:nvCxnSpPr>
          <p:cNvPr id="4" name="Conector recto 3"/>
          <p:cNvCxnSpPr/>
          <p:nvPr/>
        </p:nvCxnSpPr>
        <p:spPr>
          <a:xfrm flipH="1">
            <a:off x="3097529" y="2310098"/>
            <a:ext cx="1" cy="684562"/>
          </a:xfrm>
          <a:prstGeom prst="line">
            <a:avLst/>
          </a:prstGeom>
          <a:ln w="57150">
            <a:solidFill>
              <a:srgbClr val="2C538E"/>
            </a:solidFill>
          </a:ln>
        </p:spPr>
        <p:style>
          <a:lnRef idx="3">
            <a:schemeClr val="accent1"/>
          </a:lnRef>
          <a:fillRef idx="0">
            <a:schemeClr val="accent1"/>
          </a:fillRef>
          <a:effectRef idx="2">
            <a:schemeClr val="accent1"/>
          </a:effectRef>
          <a:fontRef idx="minor">
            <a:schemeClr val="tx1"/>
          </a:fontRef>
        </p:style>
      </p:cxnSp>
      <p:sp>
        <p:nvSpPr>
          <p:cNvPr id="23" name="Rectángulo redondeado 9"/>
          <p:cNvSpPr/>
          <p:nvPr/>
        </p:nvSpPr>
        <p:spPr>
          <a:xfrm>
            <a:off x="2446655" y="1758315"/>
            <a:ext cx="7063740" cy="55181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sz="1400" dirty="0">
                <a:solidFill>
                  <a:schemeClr val="tx1"/>
                </a:solidFill>
                <a:latin typeface="Open Sans" panose="020B0606030504020204" pitchFamily="34" charset="0"/>
                <a:cs typeface="Open Sans" panose="020B0606030504020204" pitchFamily="34" charset="0"/>
                <a:sym typeface="+mn-ea"/>
              </a:rPr>
              <a:t>Temperatura a la cual la lámpara opera, emitiendo luz.</a:t>
            </a:r>
            <a:endParaRPr lang="es-CO" altLang="es-ES" sz="1400" dirty="0">
              <a:solidFill>
                <a:schemeClr val="tx1"/>
              </a:solidFill>
              <a:latin typeface="Open Sans" panose="020B0606030504020204" pitchFamily="34" charset="0"/>
              <a:cs typeface="Open Sans" panose="020B0606030504020204" pitchFamily="34" charset="0"/>
              <a:sym typeface="+mn-ea"/>
            </a:endParaRPr>
          </a:p>
        </p:txBody>
      </p:sp>
      <p:sp>
        <p:nvSpPr>
          <p:cNvPr id="14" name="Rectángulo redondeado 9"/>
          <p:cNvSpPr/>
          <p:nvPr/>
        </p:nvSpPr>
        <p:spPr>
          <a:xfrm>
            <a:off x="2176145" y="2485390"/>
            <a:ext cx="1842770" cy="195072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endParaRPr lang="es-ES" sz="1400" b="1" dirty="0">
              <a:solidFill>
                <a:schemeClr val="tx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incandescentes</a:t>
            </a:r>
            <a:endParaRPr lang="es-ES" sz="1400" b="1" dirty="0">
              <a:solidFill>
                <a:schemeClr val="tx1"/>
              </a:solidFill>
              <a:latin typeface="Open Sans" panose="020B0606030504020204" pitchFamily="34" charset="0"/>
            </a:endParaRPr>
          </a:p>
        </p:txBody>
      </p:sp>
      <p:sp>
        <p:nvSpPr>
          <p:cNvPr id="29" name="Rectángulo redondeado 9"/>
          <p:cNvSpPr/>
          <p:nvPr/>
        </p:nvSpPr>
        <p:spPr>
          <a:xfrm>
            <a:off x="4136390" y="2484755"/>
            <a:ext cx="1842770" cy="197231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 halógena</a:t>
            </a:r>
            <a:endParaRPr lang="es-ES" sz="1400" b="1" dirty="0">
              <a:solidFill>
                <a:schemeClr val="tx1"/>
              </a:solidFill>
              <a:latin typeface="Open Sans" panose="020B0606030504020204" pitchFamily="34" charset="0"/>
            </a:endParaRPr>
          </a:p>
        </p:txBody>
      </p:sp>
      <p:sp>
        <p:nvSpPr>
          <p:cNvPr id="31" name="Rectángulo redondeado 9"/>
          <p:cNvSpPr/>
          <p:nvPr/>
        </p:nvSpPr>
        <p:spPr>
          <a:xfrm>
            <a:off x="6077585" y="2484755"/>
            <a:ext cx="1842770" cy="1951355"/>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de descarga</a:t>
            </a:r>
            <a:endParaRPr lang="es-ES" sz="1400" b="1" dirty="0">
              <a:solidFill>
                <a:schemeClr val="tx1"/>
              </a:solidFill>
              <a:latin typeface="Open Sans" panose="020B0606030504020204" pitchFamily="34" charset="0"/>
            </a:endParaRPr>
          </a:p>
        </p:txBody>
      </p:sp>
      <p:sp>
        <p:nvSpPr>
          <p:cNvPr id="33" name="Rectángulo redondeado 9"/>
          <p:cNvSpPr/>
          <p:nvPr/>
        </p:nvSpPr>
        <p:spPr>
          <a:xfrm>
            <a:off x="8007985" y="2486660"/>
            <a:ext cx="1842770" cy="194945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endParaRPr lang="es-ES" sz="1400" b="1" dirty="0">
              <a:solidFill>
                <a:schemeClr val="bg1"/>
              </a:solidFill>
              <a:latin typeface="Open Sans" panose="020B0606030504020204" pitchFamily="34" charset="0"/>
            </a:endParaRPr>
          </a:p>
          <a:p>
            <a:pPr algn="ctr"/>
            <a:r>
              <a:rPr lang="es-ES" sz="1400" b="1" dirty="0">
                <a:solidFill>
                  <a:schemeClr val="tx1"/>
                </a:solidFill>
                <a:latin typeface="Open Sans" panose="020B0606030504020204" pitchFamily="34" charset="0"/>
              </a:rPr>
              <a:t>Lámparas LED</a:t>
            </a:r>
            <a:endParaRPr lang="es-ES" sz="1400" b="1" dirty="0">
              <a:solidFill>
                <a:schemeClr val="tx1"/>
              </a:solidFill>
              <a:latin typeface="Open Sans" panose="020B0606030504020204" pitchFamily="34" charset="0"/>
            </a:endParaRPr>
          </a:p>
        </p:txBody>
      </p:sp>
      <p:sp>
        <p:nvSpPr>
          <p:cNvPr id="42" name="Rectángulo redondeado 9"/>
          <p:cNvSpPr/>
          <p:nvPr/>
        </p:nvSpPr>
        <p:spPr>
          <a:xfrm>
            <a:off x="2176145" y="4568190"/>
            <a:ext cx="1842770" cy="1646555"/>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altLang="es-ES" sz="1400">
                <a:solidFill>
                  <a:schemeClr val="tx1">
                    <a:lumMod val="85000"/>
                    <a:lumOff val="15000"/>
                  </a:schemeClr>
                </a:solidFill>
                <a:latin typeface="Open Sans" panose="020B0606030504020204" pitchFamily="34" charset="0"/>
                <a:cs typeface="Open Sans" panose="020B0606030504020204" pitchFamily="34" charset="0"/>
                <a:sym typeface="+mn-ea"/>
              </a:rPr>
              <a:t>L</a:t>
            </a:r>
            <a:r>
              <a:rPr lang="es-ES" altLang="en-US" sz="1400">
                <a:solidFill>
                  <a:schemeClr val="tx1">
                    <a:lumMod val="85000"/>
                    <a:lumOff val="15000"/>
                  </a:schemeClr>
                </a:solidFill>
                <a:latin typeface="Open Sans" panose="020B0606030504020204" pitchFamily="34" charset="0"/>
                <a:cs typeface="Open Sans" panose="020B0606030504020204" pitchFamily="34" charset="0"/>
                <a:sym typeface="+mn-ea"/>
              </a:rPr>
              <a:t>a temperatura de funcionamiento para el filamento puede alcanzar 2500º C.</a:t>
            </a:r>
            <a:endParaRPr lang="es-ES" altLang="en-US" sz="1400">
              <a:solidFill>
                <a:schemeClr val="tx1">
                  <a:lumMod val="85000"/>
                  <a:lumOff val="15000"/>
                </a:schemeClr>
              </a:solidFill>
              <a:latin typeface="Open Sans" panose="020B0606030504020204" pitchFamily="34" charset="0"/>
              <a:cs typeface="Open Sans" panose="020B0606030504020204" pitchFamily="34" charset="0"/>
              <a:sym typeface="+mn-ea"/>
            </a:endParaRPr>
          </a:p>
        </p:txBody>
      </p:sp>
      <p:pic>
        <p:nvPicPr>
          <p:cNvPr id="17" name="Imagen 16" descr="lampara_halogena1"/>
          <p:cNvPicPr>
            <a:picLocks noChangeAspect="1"/>
          </p:cNvPicPr>
          <p:nvPr/>
        </p:nvPicPr>
        <p:blipFill>
          <a:blip r:embed="rId1"/>
          <a:stretch>
            <a:fillRect/>
          </a:stretch>
        </p:blipFill>
        <p:spPr>
          <a:xfrm>
            <a:off x="4871720" y="2555240"/>
            <a:ext cx="372110" cy="1294765"/>
          </a:xfrm>
          <a:prstGeom prst="rect">
            <a:avLst/>
          </a:prstGeom>
        </p:spPr>
      </p:pic>
      <p:pic>
        <p:nvPicPr>
          <p:cNvPr id="19" name="Imagen 18" descr="lamparas_descarga1"/>
          <p:cNvPicPr>
            <a:picLocks noChangeAspect="1"/>
          </p:cNvPicPr>
          <p:nvPr/>
        </p:nvPicPr>
        <p:blipFill>
          <a:blip r:embed="rId2"/>
          <a:stretch>
            <a:fillRect/>
          </a:stretch>
        </p:blipFill>
        <p:spPr>
          <a:xfrm>
            <a:off x="6729730" y="2539365"/>
            <a:ext cx="518160" cy="1325880"/>
          </a:xfrm>
          <a:prstGeom prst="rect">
            <a:avLst/>
          </a:prstGeom>
        </p:spPr>
      </p:pic>
      <p:pic>
        <p:nvPicPr>
          <p:cNvPr id="2" name="Imagen 1" descr="C:\Users\ingritd.castrillon\Documents\Carolina Castrillon\Personal\iMaster\Bos Ingenieria\Carpeta 5 Unidad 7 - Esquemas de Conexión\Unidad 7 - Esquemas de Conexión\Img\Temporales\lamparas_incandescentes1.pnglamparas_incandescentes1"/>
          <p:cNvPicPr>
            <a:picLocks noChangeAspect="1"/>
          </p:cNvPicPr>
          <p:nvPr/>
        </p:nvPicPr>
        <p:blipFill>
          <a:blip r:embed="rId3"/>
          <a:srcRect/>
          <a:stretch>
            <a:fillRect/>
          </a:stretch>
        </p:blipFill>
        <p:spPr>
          <a:xfrm>
            <a:off x="2512060" y="2485073"/>
            <a:ext cx="1171575" cy="1432560"/>
          </a:xfrm>
          <a:prstGeom prst="rect">
            <a:avLst/>
          </a:prstGeom>
        </p:spPr>
      </p:pic>
      <p:sp>
        <p:nvSpPr>
          <p:cNvPr id="3" name="Rectángulo redondeado 9"/>
          <p:cNvSpPr/>
          <p:nvPr/>
        </p:nvSpPr>
        <p:spPr>
          <a:xfrm>
            <a:off x="4136390" y="4568190"/>
            <a:ext cx="1842770" cy="1633855"/>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400">
                <a:solidFill>
                  <a:schemeClr val="tx1">
                    <a:lumMod val="85000"/>
                    <a:lumOff val="15000"/>
                  </a:schemeClr>
                </a:solidFill>
                <a:latin typeface="Open Sans" panose="020B0606030504020204" pitchFamily="34" charset="0"/>
                <a:cs typeface="Open Sans" panose="020B0606030504020204" pitchFamily="34" charset="0"/>
                <a:sym typeface="+mn-ea"/>
              </a:rPr>
              <a:t>E</a:t>
            </a:r>
            <a:r>
              <a:rPr lang="es-ES" altLang="en-US" sz="1400">
                <a:solidFill>
                  <a:schemeClr val="tx1">
                    <a:lumMod val="85000"/>
                    <a:lumOff val="15000"/>
                  </a:schemeClr>
                </a:solidFill>
                <a:latin typeface="Open Sans" panose="020B0606030504020204" pitchFamily="34" charset="0"/>
                <a:cs typeface="Open Sans" panose="020B0606030504020204" pitchFamily="34" charset="0"/>
                <a:sym typeface="+mn-ea"/>
              </a:rPr>
              <a:t>s necesario una temperatura de funcionamiento mínima en el bulbo de 260º C</a:t>
            </a:r>
            <a:endParaRPr lang="es-ES" altLang="en-US" sz="1400">
              <a:solidFill>
                <a:schemeClr val="tx1">
                  <a:lumMod val="85000"/>
                  <a:lumOff val="15000"/>
                </a:schemeClr>
              </a:solidFill>
              <a:latin typeface="Open Sans" panose="020B0606030504020204" pitchFamily="34" charset="0"/>
              <a:cs typeface="Open Sans" panose="020B0606030504020204" pitchFamily="34" charset="0"/>
            </a:endParaRPr>
          </a:p>
        </p:txBody>
      </p:sp>
      <p:sp>
        <p:nvSpPr>
          <p:cNvPr id="6" name="Rectángulo redondeado 9"/>
          <p:cNvSpPr/>
          <p:nvPr/>
        </p:nvSpPr>
        <p:spPr>
          <a:xfrm>
            <a:off x="6067425" y="4568190"/>
            <a:ext cx="1842770" cy="1633855"/>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400">
                <a:solidFill>
                  <a:schemeClr val="tx1">
                    <a:lumMod val="85000"/>
                    <a:lumOff val="15000"/>
                  </a:schemeClr>
                </a:solidFill>
                <a:latin typeface="Open Sans" panose="020B0606030504020204" pitchFamily="34" charset="0"/>
                <a:cs typeface="Open Sans" panose="020B0606030504020204" pitchFamily="34" charset="0"/>
                <a:sym typeface="+mn-ea"/>
              </a:rPr>
              <a:t>S</a:t>
            </a:r>
            <a:r>
              <a:rPr lang="es-ES" altLang="en-US" sz="1400">
                <a:solidFill>
                  <a:schemeClr val="tx1">
                    <a:lumMod val="85000"/>
                    <a:lumOff val="15000"/>
                  </a:schemeClr>
                </a:solidFill>
                <a:latin typeface="Open Sans" panose="020B0606030504020204" pitchFamily="34" charset="0"/>
                <a:cs typeface="Open Sans" panose="020B0606030504020204" pitchFamily="34" charset="0"/>
                <a:sym typeface="+mn-ea"/>
              </a:rPr>
              <a:t>e necesita temperatura de funcionamiento de (270 °C).</a:t>
            </a:r>
            <a:endParaRPr lang="es-ES" altLang="en-US" sz="1400">
              <a:solidFill>
                <a:schemeClr val="tx1">
                  <a:lumMod val="85000"/>
                  <a:lumOff val="15000"/>
                </a:schemeClr>
              </a:solidFill>
              <a:latin typeface="Open Sans" panose="020B0606030504020204" pitchFamily="34" charset="0"/>
              <a:cs typeface="Open Sans" panose="020B0606030504020204" pitchFamily="34" charset="0"/>
              <a:sym typeface="+mn-ea"/>
            </a:endParaRPr>
          </a:p>
        </p:txBody>
      </p:sp>
      <p:sp>
        <p:nvSpPr>
          <p:cNvPr id="7" name="Rectángulo redondeado 9"/>
          <p:cNvSpPr/>
          <p:nvPr/>
        </p:nvSpPr>
        <p:spPr>
          <a:xfrm>
            <a:off x="8007985" y="4568190"/>
            <a:ext cx="1842770" cy="1633855"/>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400">
                <a:solidFill>
                  <a:schemeClr val="tx1">
                    <a:lumMod val="85000"/>
                    <a:lumOff val="15000"/>
                  </a:schemeClr>
                </a:solidFill>
                <a:latin typeface="Open Sans" panose="020B0606030504020204" pitchFamily="34" charset="0"/>
                <a:cs typeface="Open Sans" panose="020B0606030504020204" pitchFamily="34" charset="0"/>
                <a:sym typeface="+mn-ea"/>
              </a:rPr>
              <a:t>S</a:t>
            </a:r>
            <a:r>
              <a:rPr lang="es-ES" altLang="en-US" sz="1400">
                <a:solidFill>
                  <a:schemeClr val="tx1">
                    <a:lumMod val="85000"/>
                    <a:lumOff val="15000"/>
                  </a:schemeClr>
                </a:solidFill>
                <a:latin typeface="Open Sans" panose="020B0606030504020204" pitchFamily="34" charset="0"/>
                <a:cs typeface="Open Sans" panose="020B0606030504020204" pitchFamily="34" charset="0"/>
                <a:sym typeface="+mn-ea"/>
              </a:rPr>
              <a:t>e necesita temperatura de funcionamiento de 60°C-80°C.</a:t>
            </a:r>
            <a:endParaRPr lang="es-ES" altLang="en-US" sz="1400">
              <a:solidFill>
                <a:schemeClr val="tx1">
                  <a:lumMod val="85000"/>
                  <a:lumOff val="15000"/>
                </a:schemeClr>
              </a:solidFill>
              <a:latin typeface="Open Sans" panose="020B0606030504020204" pitchFamily="34" charset="0"/>
              <a:cs typeface="Open Sans" panose="020B0606030504020204" pitchFamily="34" charset="0"/>
            </a:endParaRPr>
          </a:p>
          <a:p>
            <a:pPr algn="l"/>
            <a:endParaRPr lang="es-ES" altLang="en-US" sz="1400">
              <a:solidFill>
                <a:schemeClr val="tx1">
                  <a:lumMod val="85000"/>
                  <a:lumOff val="15000"/>
                </a:schemeClr>
              </a:solidFill>
              <a:latin typeface="Open Sans" panose="020B0606030504020204" pitchFamily="34" charset="0"/>
              <a:cs typeface="Open Sans" panose="020B0606030504020204" pitchFamily="34" charset="0"/>
            </a:endParaRPr>
          </a:p>
        </p:txBody>
      </p:sp>
      <p:sp>
        <p:nvSpPr>
          <p:cNvPr id="8" name="Cuadro de texto 7"/>
          <p:cNvSpPr txBox="1"/>
          <p:nvPr/>
        </p:nvSpPr>
        <p:spPr>
          <a:xfrm>
            <a:off x="434340" y="956310"/>
            <a:ext cx="867156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13: </a:t>
            </a:r>
            <a:r>
              <a:rPr sz="1600" b="1">
                <a:solidFill>
                  <a:srgbClr val="2C538E"/>
                </a:solidFill>
                <a:latin typeface="Open Sans" panose="020B0606030504020204" pitchFamily="34" charset="0"/>
                <a:cs typeface="Open Sans" panose="020B0606030504020204" pitchFamily="34" charset="0"/>
              </a:rPr>
              <a:t>Temperatura de Funcionamiento </a:t>
            </a:r>
            <a:r>
              <a:rPr lang="es-CO" sz="1600" b="1">
                <a:solidFill>
                  <a:srgbClr val="2C538E"/>
                </a:solidFill>
                <a:latin typeface="Open Sans" panose="020B0606030504020204" pitchFamily="34" charset="0"/>
                <a:cs typeface="Open Sans" panose="020B0606030504020204" pitchFamily="34" charset="0"/>
              </a:rPr>
              <a:t>y </a:t>
            </a:r>
            <a:r>
              <a:rPr sz="1600" b="1">
                <a:solidFill>
                  <a:srgbClr val="2C538E"/>
                </a:solidFill>
                <a:latin typeface="Open Sans" panose="020B0606030504020204" pitchFamily="34" charset="0"/>
                <a:cs typeface="Open Sans" panose="020B0606030504020204" pitchFamily="34" charset="0"/>
              </a:rPr>
              <a:t>Vida </a:t>
            </a:r>
            <a:r>
              <a:rPr lang="es-CO" sz="1600" b="1">
                <a:solidFill>
                  <a:srgbClr val="2C538E"/>
                </a:solidFill>
                <a:latin typeface="Open Sans" panose="020B0606030504020204" pitchFamily="34" charset="0"/>
                <a:cs typeface="Open Sans" panose="020B0606030504020204" pitchFamily="34" charset="0"/>
              </a:rPr>
              <a:t>ú</a:t>
            </a:r>
            <a:r>
              <a:rPr sz="1600" b="1">
                <a:solidFill>
                  <a:srgbClr val="2C538E"/>
                </a:solidFill>
                <a:latin typeface="Open Sans" panose="020B0606030504020204" pitchFamily="34" charset="0"/>
                <a:cs typeface="Open Sans" panose="020B0606030504020204" pitchFamily="34" charset="0"/>
              </a:rPr>
              <a:t>til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as Lámparas</a:t>
            </a:r>
            <a:endParaRPr sz="1600" b="1">
              <a:solidFill>
                <a:srgbClr val="2C538E"/>
              </a:solidFill>
              <a:latin typeface="Open Sans" panose="020B0606030504020204" pitchFamily="34" charset="0"/>
              <a:cs typeface="Open Sans" panose="020B0606030504020204" pitchFamily="34" charset="0"/>
            </a:endParaRPr>
          </a:p>
        </p:txBody>
      </p:sp>
      <p:sp>
        <p:nvSpPr>
          <p:cNvPr id="9" name="Cuadro de texto 8"/>
          <p:cNvSpPr txBox="1"/>
          <p:nvPr/>
        </p:nvSpPr>
        <p:spPr>
          <a:xfrm>
            <a:off x="455295" y="1357630"/>
            <a:ext cx="10917555" cy="337185"/>
          </a:xfrm>
          <a:prstGeom prst="rect">
            <a:avLst/>
          </a:prstGeom>
          <a:noFill/>
        </p:spPr>
        <p:txBody>
          <a:bodyPr wrap="square" rtlCol="0">
            <a:spAutoFit/>
          </a:bodyPr>
          <a:p>
            <a:pPr algn="l"/>
            <a:r>
              <a:rPr lang="es-CO" altLang="es-ES" sz="1600" dirty="0">
                <a:latin typeface="Open Sans" panose="020B0606030504020204" pitchFamily="34" charset="0"/>
                <a:cs typeface="Open Sans" panose="020B0606030504020204" pitchFamily="34" charset="0"/>
                <a:sym typeface="+mn-ea"/>
              </a:rPr>
              <a:t>Temperatura de funcionamiento</a:t>
            </a:r>
            <a:endParaRPr lang="es-ES" altLang="en-US" sz="1600">
              <a:latin typeface="Open Sans" panose="020B0606030504020204" pitchFamily="34" charset="0"/>
              <a:cs typeface="Open Sans" panose="020B0606030504020204" pitchFamily="34" charset="0"/>
              <a:sym typeface="+mn-ea"/>
            </a:endParaRPr>
          </a:p>
        </p:txBody>
      </p:sp>
      <p:pic>
        <p:nvPicPr>
          <p:cNvPr id="10" name="Imagen 9" descr="lamparas_led1"/>
          <p:cNvPicPr>
            <a:picLocks noChangeAspect="1"/>
          </p:cNvPicPr>
          <p:nvPr/>
        </p:nvPicPr>
        <p:blipFill>
          <a:blip r:embed="rId4"/>
          <a:stretch>
            <a:fillRect/>
          </a:stretch>
        </p:blipFill>
        <p:spPr>
          <a:xfrm>
            <a:off x="8606155" y="2484755"/>
            <a:ext cx="646430" cy="1499870"/>
          </a:xfrm>
          <a:prstGeom prst="rect">
            <a:avLst/>
          </a:prstGeom>
        </p:spPr>
      </p:pic>
      <p:pic>
        <p:nvPicPr>
          <p:cNvPr id="12"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22426" y="6262579"/>
            <a:ext cx="585665" cy="58566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16.png"/>
          <p:cNvPicPr preferRelativeResize="0"/>
          <p:nvPr/>
        </p:nvPicPr>
        <p:blipFill>
          <a:blip r:embed="rId1"/>
          <a:srcRect l="15313" t="26669" r="20725" b="18857"/>
          <a:stretch>
            <a:fillRect/>
          </a:stretch>
        </p:blipFill>
        <p:spPr>
          <a:xfrm>
            <a:off x="3536950" y="2736850"/>
            <a:ext cx="4652010" cy="238506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411480" y="956310"/>
            <a:ext cx="867156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13: </a:t>
            </a:r>
            <a:r>
              <a:rPr sz="1600" b="1">
                <a:solidFill>
                  <a:srgbClr val="2C538E"/>
                </a:solidFill>
                <a:latin typeface="Open Sans" panose="020B0606030504020204" pitchFamily="34" charset="0"/>
                <a:cs typeface="Open Sans" panose="020B0606030504020204" pitchFamily="34" charset="0"/>
              </a:rPr>
              <a:t>Temperatura de Funcionamiento </a:t>
            </a:r>
            <a:r>
              <a:rPr lang="es-CO" sz="1600" b="1">
                <a:solidFill>
                  <a:srgbClr val="2C538E"/>
                </a:solidFill>
                <a:latin typeface="Open Sans" panose="020B0606030504020204" pitchFamily="34" charset="0"/>
                <a:cs typeface="Open Sans" panose="020B0606030504020204" pitchFamily="34" charset="0"/>
              </a:rPr>
              <a:t>y </a:t>
            </a:r>
            <a:r>
              <a:rPr sz="1600" b="1">
                <a:solidFill>
                  <a:srgbClr val="2C538E"/>
                </a:solidFill>
                <a:latin typeface="Open Sans" panose="020B0606030504020204" pitchFamily="34" charset="0"/>
                <a:cs typeface="Open Sans" panose="020B0606030504020204" pitchFamily="34" charset="0"/>
              </a:rPr>
              <a:t>Vida </a:t>
            </a:r>
            <a:r>
              <a:rPr lang="es-CO" sz="1600" b="1">
                <a:solidFill>
                  <a:srgbClr val="2C538E"/>
                </a:solidFill>
                <a:latin typeface="Open Sans" panose="020B0606030504020204" pitchFamily="34" charset="0"/>
                <a:cs typeface="Open Sans" panose="020B0606030504020204" pitchFamily="34" charset="0"/>
              </a:rPr>
              <a:t>ú</a:t>
            </a:r>
            <a:r>
              <a:rPr sz="1600" b="1">
                <a:solidFill>
                  <a:srgbClr val="2C538E"/>
                </a:solidFill>
                <a:latin typeface="Open Sans" panose="020B0606030504020204" pitchFamily="34" charset="0"/>
                <a:cs typeface="Open Sans" panose="020B0606030504020204" pitchFamily="34" charset="0"/>
              </a:rPr>
              <a:t>til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as Lámparas</a:t>
            </a:r>
            <a:endParaRPr sz="1600" b="1">
              <a:solidFill>
                <a:srgbClr val="2C538E"/>
              </a:solidFill>
              <a:latin typeface="Open Sans" panose="020B0606030504020204" pitchFamily="34" charset="0"/>
              <a:cs typeface="Open Sans" panose="020B0606030504020204" pitchFamily="34" charset="0"/>
            </a:endParaRPr>
          </a:p>
        </p:txBody>
      </p:sp>
      <p:sp>
        <p:nvSpPr>
          <p:cNvPr id="12" name="Cuadro de texto 11"/>
          <p:cNvSpPr txBox="1"/>
          <p:nvPr/>
        </p:nvSpPr>
        <p:spPr>
          <a:xfrm>
            <a:off x="391478" y="1442720"/>
            <a:ext cx="2443480" cy="306705"/>
          </a:xfrm>
          <a:prstGeom prst="rect">
            <a:avLst/>
          </a:prstGeom>
          <a:noFill/>
        </p:spPr>
        <p:txBody>
          <a:bodyPr wrap="square" rtlCol="0">
            <a:spAutoFit/>
          </a:bodyPr>
          <a:p>
            <a:pPr algn="ctr"/>
            <a:r>
              <a:rPr sz="1400" b="1">
                <a:latin typeface="Open Sans" panose="020B0606030504020204" pitchFamily="34" charset="0"/>
                <a:cs typeface="Open Sans" panose="020B0606030504020204" pitchFamily="34" charset="0"/>
              </a:rPr>
              <a:t>Vida útil de las lámparas</a:t>
            </a:r>
            <a:endParaRPr sz="1400" b="1">
              <a:latin typeface="Open Sans" panose="020B0606030504020204" pitchFamily="34" charset="0"/>
              <a:cs typeface="Open Sans" panose="020B0606030504020204" pitchFamily="34" charset="0"/>
            </a:endParaRPr>
          </a:p>
        </p:txBody>
      </p:sp>
      <p:sp>
        <p:nvSpPr>
          <p:cNvPr id="14" name="Cuadro de texto 13"/>
          <p:cNvSpPr txBox="1"/>
          <p:nvPr/>
        </p:nvSpPr>
        <p:spPr>
          <a:xfrm>
            <a:off x="411480" y="1817370"/>
            <a:ext cx="1150874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el tiempo de funcionamiento en el cual el flujo luminoso de la instalación ha descendido a un valor tal que la fuente de luz no es adecuada  y se recomienda el cambio de esta, teniendo en cuenta el costo de la lámpara, el precio de la energía consumida y el costo de mantenimiento.  De acuerdo a esto se considera así:</a:t>
            </a:r>
            <a:endParaRPr lang="es-ES" altLang="en-US" sz="1400">
              <a:latin typeface="Open Sans" panose="020B0606030504020204" pitchFamily="34" charset="0"/>
              <a:cs typeface="Open Sans" panose="020B0606030504020204" pitchFamily="34" charset="0"/>
            </a:endParaRPr>
          </a:p>
        </p:txBody>
      </p:sp>
      <p:sp>
        <p:nvSpPr>
          <p:cNvPr id="8" name="Cuadro de texto 7"/>
          <p:cNvSpPr txBox="1"/>
          <p:nvPr/>
        </p:nvSpPr>
        <p:spPr>
          <a:xfrm>
            <a:off x="3581400" y="5220970"/>
            <a:ext cx="4563110" cy="306705"/>
          </a:xfrm>
          <a:prstGeom prst="rect">
            <a:avLst/>
          </a:prstGeom>
          <a:noFill/>
        </p:spPr>
        <p:txBody>
          <a:bodyPr wrap="square" rtlCol="0">
            <a:spAutoFit/>
          </a:bodyPr>
          <a:p>
            <a:pPr algn="ctr"/>
            <a:r>
              <a:rPr lang="es-CO" altLang="es-ES" sz="1400" b="1">
                <a:solidFill>
                  <a:srgbClr val="FF0000"/>
                </a:solidFill>
                <a:latin typeface="Open Sans" panose="020B0606030504020204" pitchFamily="34" charset="0"/>
                <a:cs typeface="Open Sans" panose="020B0606030504020204" pitchFamily="34" charset="0"/>
                <a:sym typeface="+mn-ea"/>
              </a:rPr>
              <a:t>Tabla 7.xlsx</a:t>
            </a:r>
            <a:endParaRPr lang="es-CO" altLang="es-ES" sz="1400" b="1">
              <a:solidFill>
                <a:srgbClr val="FF0000"/>
              </a:solidFill>
              <a:latin typeface="Open Sans" panose="020B0606030504020204" pitchFamily="34" charset="0"/>
              <a:cs typeface="Open Sans" panose="020B0606030504020204" pitchFamily="34" charset="0"/>
              <a:sym typeface="+mn-ea"/>
            </a:endParaRPr>
          </a:p>
        </p:txBody>
      </p:sp>
      <p:pic>
        <p:nvPicPr>
          <p:cNvPr id="7"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22426" y="6262579"/>
            <a:ext cx="585665" cy="58566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3"/>
          <p:cNvSpPr/>
          <p:nvPr/>
        </p:nvSpPr>
        <p:spPr>
          <a:xfrm>
            <a:off x="5052060" y="3779520"/>
            <a:ext cx="1824355" cy="1922145"/>
          </a:xfrm>
          <a:prstGeom prst="roundRect">
            <a:avLst/>
          </a:prstGeom>
          <a:solidFill>
            <a:srgbClr val="FFE699"/>
          </a:solidFill>
          <a:ln w="12700" cmpd="sng">
            <a:no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6" name="Cuadro de texto 15"/>
          <p:cNvSpPr txBox="1"/>
          <p:nvPr/>
        </p:nvSpPr>
        <p:spPr>
          <a:xfrm>
            <a:off x="473075" y="1497330"/>
            <a:ext cx="612965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asimilar la teoría aprendida se desarrollará un ejemplo:</a:t>
            </a:r>
            <a:endParaRPr lang="es-ES" altLang="en-US" sz="1400">
              <a:latin typeface="Open Sans" panose="020B0606030504020204" pitchFamily="34" charset="0"/>
              <a:cs typeface="Open Sans" panose="020B0606030504020204" pitchFamily="34" charset="0"/>
            </a:endParaRPr>
          </a:p>
        </p:txBody>
      </p:sp>
      <p:sp>
        <p:nvSpPr>
          <p:cNvPr id="17" name="Cuadro de texto 16"/>
          <p:cNvSpPr txBox="1"/>
          <p:nvPr/>
        </p:nvSpPr>
        <p:spPr>
          <a:xfrm>
            <a:off x="4940300" y="1927860"/>
            <a:ext cx="6703695" cy="159956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tiene un salón, para dictar clases, de 4 m. de ancho por 6 m. de largo por 2,6 m. de alto, se tiene luminarias tipo downlight [</a:t>
            </a:r>
            <a:r>
              <a:rPr lang="es-ES" altLang="en-US" sz="1400" i="1">
                <a:latin typeface="Open Sans" panose="020B0606030504020204" pitchFamily="34" charset="0"/>
                <a:cs typeface="Open Sans" panose="020B0606030504020204" pitchFamily="34" charset="0"/>
              </a:rPr>
              <a:t>Es una lámpara que se coloca en techo y va incrustado o empotrado en el techo</a:t>
            </a:r>
            <a:r>
              <a:rPr lang="es-ES" altLang="en-US" sz="1400">
                <a:latin typeface="Open Sans" panose="020B0606030504020204" pitchFamily="34" charset="0"/>
                <a:cs typeface="Open Sans" panose="020B0606030504020204" pitchFamily="34" charset="0"/>
              </a:rPr>
              <a:t>] con dos lámparas fluorescentes.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El salón está compuesto por paredes de yeso blanco, suelo de terrazo gris oscuro y plafón de cartón-yeso acústicas perforadas. </a:t>
            </a:r>
            <a:endParaRPr lang="es-ES" altLang="en-US" sz="1400">
              <a:latin typeface="Open Sans" panose="020B0606030504020204" pitchFamily="34" charset="0"/>
              <a:cs typeface="Open Sans" panose="020B0606030504020204" pitchFamily="34" charset="0"/>
            </a:endParaRPr>
          </a:p>
        </p:txBody>
      </p:sp>
      <p:pic>
        <p:nvPicPr>
          <p:cNvPr id="2" name="Imagen 1" descr="cuarto_iluminacion"/>
          <p:cNvPicPr>
            <a:picLocks noChangeAspect="1"/>
          </p:cNvPicPr>
          <p:nvPr/>
        </p:nvPicPr>
        <p:blipFill>
          <a:blip r:embed="rId1"/>
          <a:stretch>
            <a:fillRect/>
          </a:stretch>
        </p:blipFill>
        <p:spPr>
          <a:xfrm>
            <a:off x="516890" y="1874520"/>
            <a:ext cx="4204335" cy="3735070"/>
          </a:xfrm>
          <a:prstGeom prst="rect">
            <a:avLst/>
          </a:prstGeom>
        </p:spPr>
      </p:pic>
      <p:sp>
        <p:nvSpPr>
          <p:cNvPr id="4" name="Cuadro de texto 3"/>
          <p:cNvSpPr txBox="1"/>
          <p:nvPr/>
        </p:nvSpPr>
        <p:spPr>
          <a:xfrm>
            <a:off x="5194935" y="3954145"/>
            <a:ext cx="1538605" cy="159956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Calcular el número de luminarias necesarias y cómo hay que colocarlas en el salón.</a:t>
            </a:r>
            <a:endParaRPr lang="es-ES" altLang="en-US" sz="1400">
              <a:latin typeface="Open Sans" panose="020B0606030504020204" pitchFamily="34" charset="0"/>
              <a:cs typeface="Open Sans" panose="020B0606030504020204" pitchFamily="34" charset="0"/>
            </a:endParaRPr>
          </a:p>
        </p:txBody>
      </p:sp>
      <p:grpSp>
        <p:nvGrpSpPr>
          <p:cNvPr id="20" name="Grupo 19"/>
          <p:cNvGrpSpPr/>
          <p:nvPr/>
        </p:nvGrpSpPr>
        <p:grpSpPr>
          <a:xfrm>
            <a:off x="7887970" y="3684270"/>
            <a:ext cx="2720340" cy="511175"/>
            <a:chOff x="10295" y="8968"/>
            <a:chExt cx="4284" cy="805"/>
          </a:xfrm>
        </p:grpSpPr>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2"/>
            <a:srcRect/>
            <a:stretch>
              <a:fillRect/>
            </a:stretch>
          </p:blipFill>
          <p:spPr>
            <a:xfrm>
              <a:off x="10295" y="901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3"/>
            <a:srcRect/>
            <a:stretch>
              <a:fillRect/>
            </a:stretch>
          </p:blipFill>
          <p:spPr>
            <a:xfrm>
              <a:off x="13774" y="8968"/>
              <a:ext cx="805" cy="805"/>
            </a:xfrm>
            <a:prstGeom prst="rect">
              <a:avLst/>
            </a:prstGeom>
          </p:spPr>
        </p:pic>
      </p:grpSp>
      <p:sp>
        <p:nvSpPr>
          <p:cNvPr id="5" name="Rectángulo redondeado 4"/>
          <p:cNvSpPr/>
          <p:nvPr/>
        </p:nvSpPr>
        <p:spPr>
          <a:xfrm>
            <a:off x="7219950"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rPr>
              <a:t>C</a:t>
            </a:r>
            <a:r>
              <a:rPr lang="es-ES" altLang="en-US" sz="1400">
                <a:solidFill>
                  <a:schemeClr val="tx1"/>
                </a:solidFill>
                <a:latin typeface="Open Sans" panose="020B0606030504020204" pitchFamily="34" charset="0"/>
                <a:cs typeface="Open Sans" panose="020B0606030504020204" pitchFamily="34" charset="0"/>
              </a:rPr>
              <a:t>alcula</a:t>
            </a:r>
            <a:r>
              <a:rPr lang="es-CO" altLang="es-ES" sz="1400">
                <a:solidFill>
                  <a:schemeClr val="tx1"/>
                </a:solidFill>
                <a:latin typeface="Open Sans" panose="020B0606030504020204" pitchFamily="34" charset="0"/>
                <a:cs typeface="Open Sans" panose="020B0606030504020204" pitchFamily="34" charset="0"/>
              </a:rPr>
              <a:t>r</a:t>
            </a:r>
            <a:r>
              <a:rPr lang="es-ES" altLang="en-US" sz="1400">
                <a:solidFill>
                  <a:schemeClr val="tx1"/>
                </a:solidFill>
                <a:latin typeface="Open Sans" panose="020B0606030504020204" pitchFamily="34" charset="0"/>
                <a:cs typeface="Open Sans" panose="020B0606030504020204" pitchFamily="34" charset="0"/>
              </a:rPr>
              <a:t> el flujo luminoso</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4"/>
          <a:stretch>
            <a:fillRect/>
          </a:stretch>
        </p:blipFill>
        <p:spPr>
          <a:xfrm flipH="1">
            <a:off x="4940300" y="3779520"/>
            <a:ext cx="427990" cy="427990"/>
          </a:xfrm>
          <a:prstGeom prst="rect">
            <a:avLst/>
          </a:prstGeom>
        </p:spPr>
      </p:pic>
      <p:sp>
        <p:nvSpPr>
          <p:cNvPr id="9" name="Rectángulo redondeado 8"/>
          <p:cNvSpPr/>
          <p:nvPr/>
        </p:nvSpPr>
        <p:spPr>
          <a:xfrm>
            <a:off x="9440545"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tx1"/>
                </a:solidFill>
                <a:latin typeface="Open Sans" panose="020B0606030504020204" pitchFamily="34" charset="0"/>
                <a:cs typeface="Open Sans" panose="020B0606030504020204" pitchFamily="34" charset="0"/>
              </a:rPr>
              <a:t>Calcular el coeficiente de utilización</a:t>
            </a:r>
            <a:r>
              <a:rPr lang="es-CO" sz="1400">
                <a:solidFill>
                  <a:schemeClr val="tx1"/>
                </a:solidFill>
                <a:latin typeface="Open Sans" panose="020B0606030504020204" pitchFamily="34" charset="0"/>
                <a:cs typeface="Open Sans" panose="020B0606030504020204" pitchFamily="34" charset="0"/>
              </a:rPr>
              <a:t>.</a:t>
            </a:r>
            <a:endParaRPr lang="es-CO" sz="1400">
              <a:solidFill>
                <a:schemeClr val="tx1"/>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7338695" y="5701665"/>
            <a:ext cx="4000500" cy="306705"/>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Da clic para más información</a:t>
            </a:r>
            <a:endParaRPr lang="es-CO" altLang="es-ES" sz="1400" i="1">
              <a:latin typeface="Open Sans" panose="020B0606030504020204" pitchFamily="34" charset="0"/>
              <a:cs typeface="Open Sans" panose="020B0606030504020204" pitchFamily="34" charset="0"/>
            </a:endParaRPr>
          </a:p>
        </p:txBody>
      </p:sp>
      <p:grpSp>
        <p:nvGrpSpPr>
          <p:cNvPr id="18" name="Grupo 17"/>
          <p:cNvGrpSpPr/>
          <p:nvPr/>
        </p:nvGrpSpPr>
        <p:grpSpPr>
          <a:xfrm>
            <a:off x="7962900" y="5353050"/>
            <a:ext cx="338455" cy="256540"/>
            <a:chOff x="15434" y="5987"/>
            <a:chExt cx="758" cy="574"/>
          </a:xfrm>
        </p:grpSpPr>
        <p:sp>
          <p:nvSpPr>
            <p:cNvPr id="19" name="Rectángulo redondeado 1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4" name="Imagen 23" descr="plus-info"/>
            <p:cNvPicPr>
              <a:picLocks noChangeAspect="1"/>
            </p:cNvPicPr>
            <p:nvPr/>
          </p:nvPicPr>
          <p:blipFill>
            <a:blip r:embed="rId5"/>
            <a:stretch>
              <a:fillRect/>
            </a:stretch>
          </p:blipFill>
          <p:spPr>
            <a:xfrm>
              <a:off x="15519" y="5987"/>
              <a:ext cx="574" cy="574"/>
            </a:xfrm>
            <a:prstGeom prst="rect">
              <a:avLst/>
            </a:prstGeom>
          </p:spPr>
        </p:pic>
      </p:grpSp>
      <p:grpSp>
        <p:nvGrpSpPr>
          <p:cNvPr id="25" name="Grupo 24"/>
          <p:cNvGrpSpPr/>
          <p:nvPr/>
        </p:nvGrpSpPr>
        <p:grpSpPr>
          <a:xfrm>
            <a:off x="10183495" y="5357495"/>
            <a:ext cx="338455" cy="256540"/>
            <a:chOff x="15434" y="5987"/>
            <a:chExt cx="758" cy="574"/>
          </a:xfrm>
        </p:grpSpPr>
        <p:sp>
          <p:nvSpPr>
            <p:cNvPr id="26" name="Rectángulo redondeado 25"/>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7" name="Imagen 26" descr="plus-info"/>
            <p:cNvPicPr>
              <a:picLocks noChangeAspect="1"/>
            </p:cNvPicPr>
            <p:nvPr/>
          </p:nvPicPr>
          <p:blipFill>
            <a:blip r:embed="rId5"/>
            <a:stretch>
              <a:fillRect/>
            </a:stretch>
          </p:blipFill>
          <p:spPr>
            <a:xfrm>
              <a:off x="15519" y="5987"/>
              <a:ext cx="574" cy="574"/>
            </a:xfrm>
            <a:prstGeom prst="rect">
              <a:avLst/>
            </a:prstGeom>
          </p:spPr>
        </p:pic>
      </p:grpSp>
      <p:pic>
        <p:nvPicPr>
          <p:cNvPr id="2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963191" y="5287854"/>
            <a:ext cx="585665" cy="585665"/>
          </a:xfrm>
          <a:prstGeom prst="rect">
            <a:avLst/>
          </a:prstGeom>
        </p:spPr>
      </p:pic>
      <p:sp>
        <p:nvSpPr>
          <p:cNvPr id="6" name="Cuadro de texto 5"/>
          <p:cNvSpPr txBox="1"/>
          <p:nvPr/>
        </p:nvSpPr>
        <p:spPr>
          <a:xfrm>
            <a:off x="516890" y="1000760"/>
            <a:ext cx="919607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14: </a:t>
            </a:r>
            <a:r>
              <a:rPr sz="1600" b="1">
                <a:solidFill>
                  <a:srgbClr val="2C538E"/>
                </a:solidFill>
                <a:latin typeface="Open Sans" panose="020B0606030504020204" pitchFamily="34" charset="0"/>
                <a:cs typeface="Open Sans" panose="020B0606030504020204" pitchFamily="34" charset="0"/>
              </a:rPr>
              <a:t>C</a:t>
            </a:r>
            <a:r>
              <a:rPr lang="es-CO" sz="1600" b="1">
                <a:solidFill>
                  <a:srgbClr val="2C538E"/>
                </a:solidFill>
                <a:latin typeface="Open Sans" panose="020B0606030504020204" pitchFamily="34" charset="0"/>
                <a:cs typeface="Open Sans" panose="020B0606030504020204" pitchFamily="34" charset="0"/>
              </a:rPr>
              <a:t>á</a:t>
            </a:r>
            <a:r>
              <a:rPr sz="1600" b="1">
                <a:solidFill>
                  <a:srgbClr val="2C538E"/>
                </a:solidFill>
                <a:latin typeface="Open Sans" panose="020B0606030504020204" pitchFamily="34" charset="0"/>
                <a:cs typeface="Open Sans" panose="020B0606030504020204" pitchFamily="34" charset="0"/>
              </a:rPr>
              <a:t>lculo de Iluminación de Tipo Interior, y Medición de Nivel de Iluminación (Lx)</a:t>
            </a:r>
            <a:endParaRPr sz="1600" b="1">
              <a:solidFill>
                <a:srgbClr val="2C538E"/>
              </a:solidFill>
              <a:latin typeface="Open Sans" panose="020B0606030504020204" pitchFamily="34" charset="0"/>
              <a:cs typeface="Open Sans" panose="020B060603050402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3"/>
          <p:cNvSpPr/>
          <p:nvPr/>
        </p:nvSpPr>
        <p:spPr>
          <a:xfrm>
            <a:off x="5052060" y="3779520"/>
            <a:ext cx="1824355" cy="1922145"/>
          </a:xfrm>
          <a:prstGeom prst="roundRect">
            <a:avLst/>
          </a:prstGeom>
          <a:solidFill>
            <a:srgbClr val="FFE699"/>
          </a:solidFill>
          <a:ln w="12700" cmpd="sng">
            <a:no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16890" y="1000760"/>
            <a:ext cx="919607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14</a:t>
            </a:r>
            <a:r>
              <a:rPr lang="es-CO" altLang="es-ES" sz="1600">
                <a:solidFill>
                  <a:srgbClr val="2C538E"/>
                </a:solidFill>
                <a:latin typeface="Open Sans" panose="020B0606030504020204" pitchFamily="34" charset="0"/>
                <a:cs typeface="Open Sans" panose="020B0606030504020204" pitchFamily="34" charset="0"/>
              </a:rPr>
              <a:t>: </a:t>
            </a:r>
            <a:r>
              <a:rPr sz="1600">
                <a:solidFill>
                  <a:srgbClr val="2C538E"/>
                </a:solidFill>
                <a:latin typeface="Open Sans" panose="020B0606030504020204" pitchFamily="34" charset="0"/>
                <a:cs typeface="Open Sans" panose="020B0606030504020204" pitchFamily="34" charset="0"/>
              </a:rPr>
              <a:t>Calculo de Iluminación de Tipo Interior, </a:t>
            </a:r>
            <a:r>
              <a:rPr lang="es-CO" sz="1200">
                <a:solidFill>
                  <a:srgbClr val="2C538E"/>
                </a:solidFill>
                <a:latin typeface="Open Sans" panose="020B0606030504020204" pitchFamily="34" charset="0"/>
                <a:cs typeface="Open Sans" panose="020B0606030504020204" pitchFamily="34" charset="0"/>
              </a:rPr>
              <a:t>y </a:t>
            </a:r>
            <a:r>
              <a:rPr sz="1200">
                <a:solidFill>
                  <a:srgbClr val="2C538E"/>
                </a:solidFill>
                <a:latin typeface="Open Sans" panose="020B0606030504020204" pitchFamily="34" charset="0"/>
                <a:cs typeface="Open Sans" panose="020B0606030504020204" pitchFamily="34" charset="0"/>
              </a:rPr>
              <a:t>Medición de Nivel de Iluminación (Lx)</a:t>
            </a:r>
            <a:endParaRPr sz="1200">
              <a:solidFill>
                <a:srgbClr val="2C538E"/>
              </a:solidFill>
              <a:latin typeface="Open Sans" panose="020B0606030504020204" pitchFamily="34" charset="0"/>
              <a:cs typeface="Open Sans" panose="020B0606030504020204" pitchFamily="34" charset="0"/>
            </a:endParaRPr>
          </a:p>
        </p:txBody>
      </p:sp>
      <p:sp>
        <p:nvSpPr>
          <p:cNvPr id="16" name="Cuadro de texto 15"/>
          <p:cNvSpPr txBox="1"/>
          <p:nvPr/>
        </p:nvSpPr>
        <p:spPr>
          <a:xfrm>
            <a:off x="473075" y="1497330"/>
            <a:ext cx="612965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asimilar la teoría aprendida se desarrollará un ejemplo:</a:t>
            </a:r>
            <a:endParaRPr lang="es-ES" altLang="en-US" sz="1400">
              <a:latin typeface="Open Sans" panose="020B0606030504020204" pitchFamily="34" charset="0"/>
              <a:cs typeface="Open Sans" panose="020B0606030504020204" pitchFamily="34" charset="0"/>
            </a:endParaRPr>
          </a:p>
        </p:txBody>
      </p:sp>
      <p:sp>
        <p:nvSpPr>
          <p:cNvPr id="17" name="Cuadro de texto 16"/>
          <p:cNvSpPr txBox="1"/>
          <p:nvPr/>
        </p:nvSpPr>
        <p:spPr>
          <a:xfrm>
            <a:off x="4940300" y="1927860"/>
            <a:ext cx="6703695" cy="159956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tiene un salón, para dictar clases, de 4 m. de ancho por 6 m. de largo por 2,6 m. de alto, se tiene luminarias tipo downlight [</a:t>
            </a:r>
            <a:r>
              <a:rPr lang="es-ES" altLang="en-US" sz="1400" i="1">
                <a:latin typeface="Open Sans" panose="020B0606030504020204" pitchFamily="34" charset="0"/>
                <a:cs typeface="Open Sans" panose="020B0606030504020204" pitchFamily="34" charset="0"/>
              </a:rPr>
              <a:t>Es una lámpara que se coloca en techo y va incrustado o empotrado en el techo</a:t>
            </a:r>
            <a:r>
              <a:rPr lang="es-ES" altLang="en-US" sz="1400">
                <a:latin typeface="Open Sans" panose="020B0606030504020204" pitchFamily="34" charset="0"/>
                <a:cs typeface="Open Sans" panose="020B0606030504020204" pitchFamily="34" charset="0"/>
              </a:rPr>
              <a:t>] con dos lámparas fluorescentes.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El salón está compuesto por paredes de yeso blanco, suelo de terrazo gris oscuro y plafón de cartón-yeso acústicas perforadas. </a:t>
            </a:r>
            <a:endParaRPr lang="es-ES" altLang="en-US" sz="1400">
              <a:latin typeface="Open Sans" panose="020B0606030504020204" pitchFamily="34" charset="0"/>
              <a:cs typeface="Open Sans" panose="020B0606030504020204" pitchFamily="34" charset="0"/>
            </a:endParaRPr>
          </a:p>
        </p:txBody>
      </p:sp>
      <p:pic>
        <p:nvPicPr>
          <p:cNvPr id="2" name="Imagen 1" descr="cuarto_iluminacion"/>
          <p:cNvPicPr>
            <a:picLocks noChangeAspect="1"/>
          </p:cNvPicPr>
          <p:nvPr/>
        </p:nvPicPr>
        <p:blipFill>
          <a:blip r:embed="rId1"/>
          <a:stretch>
            <a:fillRect/>
          </a:stretch>
        </p:blipFill>
        <p:spPr>
          <a:xfrm>
            <a:off x="516890" y="1874520"/>
            <a:ext cx="4204335" cy="3735070"/>
          </a:xfrm>
          <a:prstGeom prst="rect">
            <a:avLst/>
          </a:prstGeom>
        </p:spPr>
      </p:pic>
      <p:sp>
        <p:nvSpPr>
          <p:cNvPr id="4" name="Cuadro de texto 3"/>
          <p:cNvSpPr txBox="1"/>
          <p:nvPr/>
        </p:nvSpPr>
        <p:spPr>
          <a:xfrm>
            <a:off x="5194935" y="3954145"/>
            <a:ext cx="1538605" cy="159956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Calcular el número de luminarias necesarias y cómo hay que colocarlas en el salón.</a:t>
            </a:r>
            <a:endParaRPr lang="es-ES" altLang="en-US" sz="1400">
              <a:latin typeface="Open Sans" panose="020B0606030504020204" pitchFamily="34" charset="0"/>
              <a:cs typeface="Open Sans" panose="020B0606030504020204" pitchFamily="34" charset="0"/>
            </a:endParaRPr>
          </a:p>
        </p:txBody>
      </p:sp>
      <p:grpSp>
        <p:nvGrpSpPr>
          <p:cNvPr id="20" name="Grupo 19"/>
          <p:cNvGrpSpPr/>
          <p:nvPr/>
        </p:nvGrpSpPr>
        <p:grpSpPr>
          <a:xfrm>
            <a:off x="7887970" y="3684270"/>
            <a:ext cx="2720340" cy="511175"/>
            <a:chOff x="10295" y="8968"/>
            <a:chExt cx="4284" cy="805"/>
          </a:xfrm>
        </p:grpSpPr>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2"/>
            <a:srcRect/>
            <a:stretch>
              <a:fillRect/>
            </a:stretch>
          </p:blipFill>
          <p:spPr>
            <a:xfrm>
              <a:off x="10295" y="901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3"/>
            <a:srcRect/>
            <a:stretch>
              <a:fillRect/>
            </a:stretch>
          </p:blipFill>
          <p:spPr>
            <a:xfrm>
              <a:off x="13774" y="8968"/>
              <a:ext cx="805" cy="805"/>
            </a:xfrm>
            <a:prstGeom prst="rect">
              <a:avLst/>
            </a:prstGeom>
          </p:spPr>
        </p:pic>
      </p:grpSp>
      <p:sp>
        <p:nvSpPr>
          <p:cNvPr id="5" name="Rectángulo redondeado 4"/>
          <p:cNvSpPr/>
          <p:nvPr/>
        </p:nvSpPr>
        <p:spPr>
          <a:xfrm>
            <a:off x="7219950"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rPr>
              <a:t>C</a:t>
            </a:r>
            <a:r>
              <a:rPr lang="es-ES" altLang="en-US" sz="1400">
                <a:solidFill>
                  <a:schemeClr val="tx1"/>
                </a:solidFill>
                <a:latin typeface="Open Sans" panose="020B0606030504020204" pitchFamily="34" charset="0"/>
                <a:cs typeface="Open Sans" panose="020B0606030504020204" pitchFamily="34" charset="0"/>
              </a:rPr>
              <a:t>alcula</a:t>
            </a:r>
            <a:r>
              <a:rPr lang="es-CO" altLang="es-ES" sz="1400">
                <a:solidFill>
                  <a:schemeClr val="tx1"/>
                </a:solidFill>
                <a:latin typeface="Open Sans" panose="020B0606030504020204" pitchFamily="34" charset="0"/>
                <a:cs typeface="Open Sans" panose="020B0606030504020204" pitchFamily="34" charset="0"/>
              </a:rPr>
              <a:t>r</a:t>
            </a:r>
            <a:r>
              <a:rPr lang="es-ES" altLang="en-US" sz="1400">
                <a:solidFill>
                  <a:schemeClr val="tx1"/>
                </a:solidFill>
                <a:latin typeface="Open Sans" panose="020B0606030504020204" pitchFamily="34" charset="0"/>
                <a:cs typeface="Open Sans" panose="020B0606030504020204" pitchFamily="34" charset="0"/>
              </a:rPr>
              <a:t> el flujo luminoso</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4"/>
          <a:stretch>
            <a:fillRect/>
          </a:stretch>
        </p:blipFill>
        <p:spPr>
          <a:xfrm flipH="1">
            <a:off x="4940300" y="3779520"/>
            <a:ext cx="427990" cy="427990"/>
          </a:xfrm>
          <a:prstGeom prst="rect">
            <a:avLst/>
          </a:prstGeom>
        </p:spPr>
      </p:pic>
      <p:sp>
        <p:nvSpPr>
          <p:cNvPr id="9" name="Rectángulo redondeado 8"/>
          <p:cNvSpPr/>
          <p:nvPr/>
        </p:nvSpPr>
        <p:spPr>
          <a:xfrm>
            <a:off x="9440545"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tx1"/>
                </a:solidFill>
                <a:latin typeface="Open Sans" panose="020B0606030504020204" pitchFamily="34" charset="0"/>
                <a:cs typeface="Open Sans" panose="020B0606030504020204" pitchFamily="34" charset="0"/>
              </a:rPr>
              <a:t>Calcular el coeficiente de utilización</a:t>
            </a:r>
            <a:r>
              <a:rPr lang="es-CO" sz="1400">
                <a:solidFill>
                  <a:schemeClr val="tx1"/>
                </a:solidFill>
                <a:latin typeface="Open Sans" panose="020B0606030504020204" pitchFamily="34" charset="0"/>
                <a:cs typeface="Open Sans" panose="020B0606030504020204" pitchFamily="34" charset="0"/>
              </a:rPr>
              <a:t>.</a:t>
            </a:r>
            <a:endParaRPr lang="es-CO" sz="1400">
              <a:solidFill>
                <a:schemeClr val="tx1"/>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7338695" y="5701665"/>
            <a:ext cx="4000500" cy="306705"/>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Da clic para más información</a:t>
            </a:r>
            <a:endParaRPr lang="es-CO" altLang="es-ES" sz="1400" i="1">
              <a:latin typeface="Open Sans" panose="020B0606030504020204" pitchFamily="34" charset="0"/>
              <a:cs typeface="Open Sans" panose="020B0606030504020204" pitchFamily="34" charset="0"/>
            </a:endParaRPr>
          </a:p>
        </p:txBody>
      </p:sp>
      <p:grpSp>
        <p:nvGrpSpPr>
          <p:cNvPr id="18" name="Grupo 17"/>
          <p:cNvGrpSpPr/>
          <p:nvPr/>
        </p:nvGrpSpPr>
        <p:grpSpPr>
          <a:xfrm>
            <a:off x="7962900" y="5353050"/>
            <a:ext cx="338455" cy="256540"/>
            <a:chOff x="15434" y="5987"/>
            <a:chExt cx="758" cy="574"/>
          </a:xfrm>
        </p:grpSpPr>
        <p:sp>
          <p:nvSpPr>
            <p:cNvPr id="19" name="Rectángulo redondeado 1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4" name="Imagen 23" descr="plus-info"/>
            <p:cNvPicPr>
              <a:picLocks noChangeAspect="1"/>
            </p:cNvPicPr>
            <p:nvPr/>
          </p:nvPicPr>
          <p:blipFill>
            <a:blip r:embed="rId5"/>
            <a:stretch>
              <a:fillRect/>
            </a:stretch>
          </p:blipFill>
          <p:spPr>
            <a:xfrm>
              <a:off x="15519" y="5987"/>
              <a:ext cx="574" cy="574"/>
            </a:xfrm>
            <a:prstGeom prst="rect">
              <a:avLst/>
            </a:prstGeom>
          </p:spPr>
        </p:pic>
      </p:grpSp>
      <p:grpSp>
        <p:nvGrpSpPr>
          <p:cNvPr id="25" name="Grupo 24"/>
          <p:cNvGrpSpPr/>
          <p:nvPr/>
        </p:nvGrpSpPr>
        <p:grpSpPr>
          <a:xfrm>
            <a:off x="10183495" y="5357495"/>
            <a:ext cx="338455" cy="256540"/>
            <a:chOff x="15434" y="5987"/>
            <a:chExt cx="758" cy="574"/>
          </a:xfrm>
        </p:grpSpPr>
        <p:sp>
          <p:nvSpPr>
            <p:cNvPr id="26" name="Rectángulo redondeado 25"/>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7" name="Imagen 26" descr="plus-info"/>
            <p:cNvPicPr>
              <a:picLocks noChangeAspect="1"/>
            </p:cNvPicPr>
            <p:nvPr/>
          </p:nvPicPr>
          <p:blipFill>
            <a:blip r:embed="rId5"/>
            <a:stretch>
              <a:fillRect/>
            </a:stretch>
          </p:blipFill>
          <p:spPr>
            <a:xfrm>
              <a:off x="15519" y="5987"/>
              <a:ext cx="574" cy="574"/>
            </a:xfrm>
            <a:prstGeom prst="rect">
              <a:avLst/>
            </a:prstGeom>
          </p:spPr>
        </p:pic>
      </p:grpSp>
      <p:pic>
        <p:nvPicPr>
          <p:cNvPr id="2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963191" y="5287854"/>
            <a:ext cx="585665" cy="585665"/>
          </a:xfrm>
          <a:prstGeom prst="rect">
            <a:avLst/>
          </a:prstGeom>
        </p:spPr>
      </p:pic>
      <p:sp>
        <p:nvSpPr>
          <p:cNvPr id="23" name="Rectángulo 22"/>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9" name="Grupo 38"/>
          <p:cNvGrpSpPr/>
          <p:nvPr/>
        </p:nvGrpSpPr>
        <p:grpSpPr>
          <a:xfrm>
            <a:off x="1453515" y="1038225"/>
            <a:ext cx="9284970" cy="4780280"/>
            <a:chOff x="2289" y="1635"/>
            <a:chExt cx="14622" cy="7528"/>
          </a:xfrm>
        </p:grpSpPr>
        <p:grpSp>
          <p:nvGrpSpPr>
            <p:cNvPr id="37" name="Grupo 36"/>
            <p:cNvGrpSpPr/>
            <p:nvPr/>
          </p:nvGrpSpPr>
          <p:grpSpPr>
            <a:xfrm>
              <a:off x="2289" y="1635"/>
              <a:ext cx="14623" cy="7529"/>
              <a:chOff x="245" y="2548"/>
              <a:chExt cx="14623" cy="7529"/>
            </a:xfrm>
          </p:grpSpPr>
          <p:grpSp>
            <p:nvGrpSpPr>
              <p:cNvPr id="29" name="Grupo 28"/>
              <p:cNvGrpSpPr/>
              <p:nvPr/>
            </p:nvGrpSpPr>
            <p:grpSpPr>
              <a:xfrm rot="0">
                <a:off x="245" y="2548"/>
                <a:ext cx="14623" cy="7529"/>
                <a:chOff x="2850" y="2033"/>
                <a:chExt cx="13771" cy="5692"/>
              </a:xfrm>
            </p:grpSpPr>
            <p:grpSp>
              <p:nvGrpSpPr>
                <p:cNvPr id="30" name="Grupo 29"/>
                <p:cNvGrpSpPr/>
                <p:nvPr/>
              </p:nvGrpSpPr>
              <p:grpSpPr>
                <a:xfrm rot="0">
                  <a:off x="2850" y="2033"/>
                  <a:ext cx="13771" cy="5692"/>
                  <a:chOff x="74" y="3340"/>
                  <a:chExt cx="9718" cy="15429"/>
                </a:xfrm>
              </p:grpSpPr>
              <p:sp>
                <p:nvSpPr>
                  <p:cNvPr id="31" name="Rectángulo redondeado 30"/>
                  <p:cNvSpPr/>
                  <p:nvPr/>
                </p:nvSpPr>
                <p:spPr>
                  <a:xfrm>
                    <a:off x="74" y="3340"/>
                    <a:ext cx="9718" cy="1542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2" name="Óvalo 31"/>
                  <p:cNvSpPr/>
                  <p:nvPr/>
                </p:nvSpPr>
                <p:spPr>
                  <a:xfrm>
                    <a:off x="8928" y="3712"/>
                    <a:ext cx="263" cy="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33" name="Cuadro de texto 32"/>
                <p:cNvSpPr txBox="1"/>
                <p:nvPr/>
              </p:nvSpPr>
              <p:spPr>
                <a:xfrm>
                  <a:off x="4384" y="2462"/>
                  <a:ext cx="10704" cy="293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sym typeface="+mn-ea"/>
                    </a:rPr>
                    <a:t>Se calcula el flujo luminoso, pero antes hay que conocer el espacio donde se va a instalar.</a:t>
                  </a:r>
                  <a:endParaRPr lang="es-CO" altLang="es-ES" sz="1400">
                    <a:latin typeface="Open Sans" panose="020B0606030504020204" pitchFamily="34" charset="0"/>
                    <a:cs typeface="Open Sans" panose="020B0606030504020204" pitchFamily="34" charset="0"/>
                    <a:sym typeface="+mn-ea"/>
                  </a:endParaRPr>
                </a:p>
                <a:p>
                  <a:endParaRPr lang="es-CO" altLang="es-ES" sz="1400">
                    <a:latin typeface="Open Sans" panose="020B0606030504020204" pitchFamily="34" charset="0"/>
                    <a:cs typeface="Open Sans" panose="020B0606030504020204" pitchFamily="34" charset="0"/>
                    <a:sym typeface="+mn-ea"/>
                  </a:endParaRPr>
                </a:p>
                <a:p>
                  <a:r>
                    <a:rPr lang="es-CO" altLang="es-ES" sz="1400">
                      <a:latin typeface="Open Sans" panose="020B0606030504020204" pitchFamily="34" charset="0"/>
                      <a:cs typeface="Open Sans" panose="020B0606030504020204" pitchFamily="34" charset="0"/>
                      <a:sym typeface="+mn-ea"/>
                    </a:rPr>
                    <a:t>a. Como es un salón de clase hay que determinar la altura del plano de trabajo, para este caso se tomará 0.85 cm.</a:t>
                  </a:r>
                  <a:endParaRPr lang="es-CO" altLang="es-ES" sz="1400">
                    <a:latin typeface="Open Sans" panose="020B0606030504020204" pitchFamily="34" charset="0"/>
                    <a:cs typeface="Open Sans" panose="020B0606030504020204" pitchFamily="34" charset="0"/>
                    <a:sym typeface="+mn-ea"/>
                  </a:endParaRPr>
                </a:p>
                <a:p>
                  <a:endParaRPr lang="es-CO" altLang="es-ES" sz="1400">
                    <a:latin typeface="Open Sans" panose="020B0606030504020204" pitchFamily="34" charset="0"/>
                    <a:cs typeface="Open Sans" panose="020B0606030504020204" pitchFamily="34" charset="0"/>
                    <a:sym typeface="+mn-ea"/>
                  </a:endParaRPr>
                </a:p>
                <a:p>
                  <a:r>
                    <a:rPr lang="es-CO" altLang="es-ES" sz="1400">
                      <a:latin typeface="Open Sans" panose="020B0606030504020204" pitchFamily="34" charset="0"/>
                      <a:cs typeface="Open Sans" panose="020B0606030504020204" pitchFamily="34" charset="0"/>
                      <a:sym typeface="+mn-ea"/>
                    </a:rPr>
                    <a:t>b. Identifica el tipo de lámpara que se va a utilizar:  Fluorescente.</a:t>
                  </a:r>
                  <a:endParaRPr lang="es-CO" altLang="es-ES" sz="1400">
                    <a:latin typeface="Open Sans" panose="020B0606030504020204" pitchFamily="34" charset="0"/>
                    <a:cs typeface="Open Sans" panose="020B0606030504020204" pitchFamily="34" charset="0"/>
                    <a:sym typeface="+mn-ea"/>
                  </a:endParaRPr>
                </a:p>
                <a:p>
                  <a:endParaRPr lang="es-CO" altLang="es-ES" sz="1400">
                    <a:latin typeface="Open Sans" panose="020B0606030504020204" pitchFamily="34" charset="0"/>
                    <a:cs typeface="Open Sans" panose="020B0606030504020204" pitchFamily="34" charset="0"/>
                    <a:sym typeface="+mn-ea"/>
                  </a:endParaRPr>
                </a:p>
                <a:p>
                  <a:r>
                    <a:rPr lang="es-CO" altLang="es-ES" sz="1400">
                      <a:latin typeface="Open Sans" panose="020B0606030504020204" pitchFamily="34" charset="0"/>
                      <a:cs typeface="Open Sans" panose="020B0606030504020204" pitchFamily="34" charset="0"/>
                      <a:sym typeface="+mn-ea"/>
                    </a:rPr>
                    <a:t>c. Identificación del tipo de luminaria: Para este caso es luminaria tipo downlight, datos del fabricante:</a:t>
                  </a:r>
                  <a:endParaRPr lang="es-CO" altLang="es-ES" sz="1400">
                    <a:latin typeface="Open Sans" panose="020B0606030504020204" pitchFamily="34" charset="0"/>
                    <a:cs typeface="Open Sans" panose="020B0606030504020204" pitchFamily="34" charset="0"/>
                    <a:sym typeface="+mn-ea"/>
                  </a:endParaRPr>
                </a:p>
                <a:p>
                  <a:pPr algn="ctr"/>
                  <a:r>
                    <a:rPr lang="es-CO" altLang="es-ES" sz="1400">
                      <a:latin typeface="Open Sans" panose="020B0606030504020204" pitchFamily="34" charset="0"/>
                      <a:cs typeface="Open Sans" panose="020B0606030504020204" pitchFamily="34" charset="0"/>
                      <a:sym typeface="+mn-ea"/>
                    </a:rPr>
                    <a:t>2 X TCTELI 32W GX24q24q3 2400lmRE</a:t>
                  </a:r>
                  <a:endParaRPr lang="es-CO" altLang="es-ES" sz="1400">
                    <a:latin typeface="Open Sans" panose="020B0606030504020204" pitchFamily="34" charset="0"/>
                    <a:cs typeface="Open Sans" panose="020B0606030504020204" pitchFamily="34" charset="0"/>
                    <a:sym typeface="+mn-ea"/>
                  </a:endParaRPr>
                </a:p>
              </p:txBody>
            </p:sp>
          </p:grpSp>
          <p:pic>
            <p:nvPicPr>
              <p:cNvPr id="36" name="Imagen 35" descr="one"/>
              <p:cNvPicPr>
                <a:picLocks noChangeAspect="1"/>
              </p:cNvPicPr>
              <p:nvPr/>
            </p:nvPicPr>
            <p:blipFill>
              <a:blip r:embed="rId2"/>
              <a:stretch>
                <a:fillRect/>
              </a:stretch>
            </p:blipFill>
            <p:spPr>
              <a:xfrm>
                <a:off x="701" y="3205"/>
                <a:ext cx="900" cy="846"/>
              </a:xfrm>
              <a:prstGeom prst="rect">
                <a:avLst/>
              </a:prstGeom>
            </p:spPr>
          </p:pic>
        </p:grpSp>
        <p:pic>
          <p:nvPicPr>
            <p:cNvPr id="38" name="Imagen 37" descr="Luminaria tipo downlight"/>
            <p:cNvPicPr>
              <a:picLocks noChangeAspect="1"/>
            </p:cNvPicPr>
            <p:nvPr/>
          </p:nvPicPr>
          <p:blipFill>
            <a:blip r:embed="rId8"/>
            <a:stretch>
              <a:fillRect/>
            </a:stretch>
          </p:blipFill>
          <p:spPr>
            <a:xfrm>
              <a:off x="7068" y="6227"/>
              <a:ext cx="5354" cy="2460"/>
            </a:xfrm>
            <a:prstGeom prst="rect">
              <a:avLst/>
            </a:prstGeom>
          </p:spPr>
        </p:pic>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3"/>
          <p:cNvSpPr/>
          <p:nvPr/>
        </p:nvSpPr>
        <p:spPr>
          <a:xfrm>
            <a:off x="5052060" y="3779520"/>
            <a:ext cx="1824355" cy="1922145"/>
          </a:xfrm>
          <a:prstGeom prst="roundRect">
            <a:avLst/>
          </a:prstGeom>
          <a:solidFill>
            <a:srgbClr val="FFE699"/>
          </a:solidFill>
          <a:ln w="12700" cmpd="sng">
            <a:no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6" name="Cuadro de texto 15"/>
          <p:cNvSpPr txBox="1"/>
          <p:nvPr/>
        </p:nvSpPr>
        <p:spPr>
          <a:xfrm>
            <a:off x="473075" y="1497330"/>
            <a:ext cx="612965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asimilar la teoría aprendida se desarrollará un ejemplo:</a:t>
            </a:r>
            <a:endParaRPr lang="es-ES" altLang="en-US" sz="1400">
              <a:latin typeface="Open Sans" panose="020B0606030504020204" pitchFamily="34" charset="0"/>
              <a:cs typeface="Open Sans" panose="020B0606030504020204" pitchFamily="34" charset="0"/>
            </a:endParaRPr>
          </a:p>
        </p:txBody>
      </p:sp>
      <p:sp>
        <p:nvSpPr>
          <p:cNvPr id="17" name="Cuadro de texto 16"/>
          <p:cNvSpPr txBox="1"/>
          <p:nvPr/>
        </p:nvSpPr>
        <p:spPr>
          <a:xfrm>
            <a:off x="4940300" y="1927860"/>
            <a:ext cx="6703695" cy="159956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tiene un salón, para dictar clases, de 4 m. de ancho por 6 m. de largo por 2,6 m. de alto, se tiene luminarias tipo downlight [</a:t>
            </a:r>
            <a:r>
              <a:rPr lang="es-ES" altLang="en-US" sz="1400" i="1">
                <a:latin typeface="Open Sans" panose="020B0606030504020204" pitchFamily="34" charset="0"/>
                <a:cs typeface="Open Sans" panose="020B0606030504020204" pitchFamily="34" charset="0"/>
              </a:rPr>
              <a:t>Es una lámpara que se coloca en techo y va incrustado o empotrado en el techo</a:t>
            </a:r>
            <a:r>
              <a:rPr lang="es-ES" altLang="en-US" sz="1400">
                <a:latin typeface="Open Sans" panose="020B0606030504020204" pitchFamily="34" charset="0"/>
                <a:cs typeface="Open Sans" panose="020B0606030504020204" pitchFamily="34" charset="0"/>
              </a:rPr>
              <a:t>] con dos lámparas fluorescentes.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El salón está compuesto por paredes de yeso blanco, suelo de terrazo gris oscuro y plafón de cartón-yeso acústicas perforadas. </a:t>
            </a:r>
            <a:endParaRPr lang="es-ES" altLang="en-US" sz="1400">
              <a:latin typeface="Open Sans" panose="020B0606030504020204" pitchFamily="34" charset="0"/>
              <a:cs typeface="Open Sans" panose="020B0606030504020204" pitchFamily="34" charset="0"/>
            </a:endParaRPr>
          </a:p>
        </p:txBody>
      </p:sp>
      <p:pic>
        <p:nvPicPr>
          <p:cNvPr id="2" name="Imagen 1" descr="cuarto_iluminacion"/>
          <p:cNvPicPr>
            <a:picLocks noChangeAspect="1"/>
          </p:cNvPicPr>
          <p:nvPr/>
        </p:nvPicPr>
        <p:blipFill>
          <a:blip r:embed="rId1"/>
          <a:stretch>
            <a:fillRect/>
          </a:stretch>
        </p:blipFill>
        <p:spPr>
          <a:xfrm>
            <a:off x="516890" y="1874520"/>
            <a:ext cx="4204335" cy="3735070"/>
          </a:xfrm>
          <a:prstGeom prst="rect">
            <a:avLst/>
          </a:prstGeom>
        </p:spPr>
      </p:pic>
      <p:sp>
        <p:nvSpPr>
          <p:cNvPr id="4" name="Cuadro de texto 3"/>
          <p:cNvSpPr txBox="1"/>
          <p:nvPr/>
        </p:nvSpPr>
        <p:spPr>
          <a:xfrm>
            <a:off x="5194935" y="3954145"/>
            <a:ext cx="1538605" cy="159956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Calcular el número de luminarias necesarias y cómo hay que colocarlas en el salón.</a:t>
            </a:r>
            <a:endParaRPr lang="es-ES" altLang="en-US" sz="1400">
              <a:latin typeface="Open Sans" panose="020B0606030504020204" pitchFamily="34" charset="0"/>
              <a:cs typeface="Open Sans" panose="020B0606030504020204" pitchFamily="34" charset="0"/>
            </a:endParaRPr>
          </a:p>
        </p:txBody>
      </p:sp>
      <p:grpSp>
        <p:nvGrpSpPr>
          <p:cNvPr id="20" name="Grupo 19"/>
          <p:cNvGrpSpPr/>
          <p:nvPr/>
        </p:nvGrpSpPr>
        <p:grpSpPr>
          <a:xfrm>
            <a:off x="7887970" y="3684270"/>
            <a:ext cx="2720340" cy="511175"/>
            <a:chOff x="10295" y="8968"/>
            <a:chExt cx="4284" cy="805"/>
          </a:xfrm>
        </p:grpSpPr>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2"/>
            <a:srcRect/>
            <a:stretch>
              <a:fillRect/>
            </a:stretch>
          </p:blipFill>
          <p:spPr>
            <a:xfrm>
              <a:off x="10295" y="901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3"/>
            <a:srcRect/>
            <a:stretch>
              <a:fillRect/>
            </a:stretch>
          </p:blipFill>
          <p:spPr>
            <a:xfrm>
              <a:off x="13774" y="8968"/>
              <a:ext cx="805" cy="805"/>
            </a:xfrm>
            <a:prstGeom prst="rect">
              <a:avLst/>
            </a:prstGeom>
          </p:spPr>
        </p:pic>
      </p:grpSp>
      <p:sp>
        <p:nvSpPr>
          <p:cNvPr id="5" name="Rectángulo redondeado 4"/>
          <p:cNvSpPr/>
          <p:nvPr/>
        </p:nvSpPr>
        <p:spPr>
          <a:xfrm>
            <a:off x="7219950"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rPr>
              <a:t>C</a:t>
            </a:r>
            <a:r>
              <a:rPr lang="es-ES" altLang="en-US" sz="1400">
                <a:solidFill>
                  <a:schemeClr val="tx1"/>
                </a:solidFill>
                <a:latin typeface="Open Sans" panose="020B0606030504020204" pitchFamily="34" charset="0"/>
                <a:cs typeface="Open Sans" panose="020B0606030504020204" pitchFamily="34" charset="0"/>
              </a:rPr>
              <a:t>alcula</a:t>
            </a:r>
            <a:r>
              <a:rPr lang="es-CO" altLang="es-ES" sz="1400">
                <a:solidFill>
                  <a:schemeClr val="tx1"/>
                </a:solidFill>
                <a:latin typeface="Open Sans" panose="020B0606030504020204" pitchFamily="34" charset="0"/>
                <a:cs typeface="Open Sans" panose="020B0606030504020204" pitchFamily="34" charset="0"/>
              </a:rPr>
              <a:t>r</a:t>
            </a:r>
            <a:r>
              <a:rPr lang="es-ES" altLang="en-US" sz="1400">
                <a:solidFill>
                  <a:schemeClr val="tx1"/>
                </a:solidFill>
                <a:latin typeface="Open Sans" panose="020B0606030504020204" pitchFamily="34" charset="0"/>
                <a:cs typeface="Open Sans" panose="020B0606030504020204" pitchFamily="34" charset="0"/>
              </a:rPr>
              <a:t> el flujo luminoso</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4"/>
          <a:stretch>
            <a:fillRect/>
          </a:stretch>
        </p:blipFill>
        <p:spPr>
          <a:xfrm flipH="1">
            <a:off x="4940300" y="3779520"/>
            <a:ext cx="427990" cy="427990"/>
          </a:xfrm>
          <a:prstGeom prst="rect">
            <a:avLst/>
          </a:prstGeom>
        </p:spPr>
      </p:pic>
      <p:sp>
        <p:nvSpPr>
          <p:cNvPr id="9" name="Rectángulo redondeado 8"/>
          <p:cNvSpPr/>
          <p:nvPr/>
        </p:nvSpPr>
        <p:spPr>
          <a:xfrm>
            <a:off x="9440545"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tx1"/>
                </a:solidFill>
                <a:latin typeface="Open Sans" panose="020B0606030504020204" pitchFamily="34" charset="0"/>
                <a:cs typeface="Open Sans" panose="020B0606030504020204" pitchFamily="34" charset="0"/>
              </a:rPr>
              <a:t>Calcular el coeficiente de utilización</a:t>
            </a:r>
            <a:r>
              <a:rPr lang="es-CO" sz="1400">
                <a:solidFill>
                  <a:schemeClr val="tx1"/>
                </a:solidFill>
                <a:latin typeface="Open Sans" panose="020B0606030504020204" pitchFamily="34" charset="0"/>
                <a:cs typeface="Open Sans" panose="020B0606030504020204" pitchFamily="34" charset="0"/>
              </a:rPr>
              <a:t>.</a:t>
            </a:r>
            <a:endParaRPr lang="es-CO" sz="1400">
              <a:solidFill>
                <a:schemeClr val="tx1"/>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7338695" y="5701665"/>
            <a:ext cx="4000500" cy="306705"/>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Da clic para más información</a:t>
            </a:r>
            <a:endParaRPr lang="es-CO" altLang="es-ES" sz="1400" i="1">
              <a:latin typeface="Open Sans" panose="020B0606030504020204" pitchFamily="34" charset="0"/>
              <a:cs typeface="Open Sans" panose="020B0606030504020204" pitchFamily="34" charset="0"/>
            </a:endParaRPr>
          </a:p>
        </p:txBody>
      </p:sp>
      <p:grpSp>
        <p:nvGrpSpPr>
          <p:cNvPr id="18" name="Grupo 17"/>
          <p:cNvGrpSpPr/>
          <p:nvPr/>
        </p:nvGrpSpPr>
        <p:grpSpPr>
          <a:xfrm>
            <a:off x="7962900" y="5353050"/>
            <a:ext cx="338455" cy="256540"/>
            <a:chOff x="15434" y="5987"/>
            <a:chExt cx="758" cy="574"/>
          </a:xfrm>
        </p:grpSpPr>
        <p:sp>
          <p:nvSpPr>
            <p:cNvPr id="19" name="Rectángulo redondeado 1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4" name="Imagen 23" descr="plus-info"/>
            <p:cNvPicPr>
              <a:picLocks noChangeAspect="1"/>
            </p:cNvPicPr>
            <p:nvPr/>
          </p:nvPicPr>
          <p:blipFill>
            <a:blip r:embed="rId5"/>
            <a:stretch>
              <a:fillRect/>
            </a:stretch>
          </p:blipFill>
          <p:spPr>
            <a:xfrm>
              <a:off x="15519" y="5987"/>
              <a:ext cx="574" cy="574"/>
            </a:xfrm>
            <a:prstGeom prst="rect">
              <a:avLst/>
            </a:prstGeom>
          </p:spPr>
        </p:pic>
      </p:grpSp>
      <p:grpSp>
        <p:nvGrpSpPr>
          <p:cNvPr id="25" name="Grupo 24"/>
          <p:cNvGrpSpPr/>
          <p:nvPr/>
        </p:nvGrpSpPr>
        <p:grpSpPr>
          <a:xfrm>
            <a:off x="10183495" y="5357495"/>
            <a:ext cx="338455" cy="256540"/>
            <a:chOff x="15434" y="5987"/>
            <a:chExt cx="758" cy="574"/>
          </a:xfrm>
        </p:grpSpPr>
        <p:sp>
          <p:nvSpPr>
            <p:cNvPr id="26" name="Rectángulo redondeado 25"/>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7" name="Imagen 26" descr="plus-info"/>
            <p:cNvPicPr>
              <a:picLocks noChangeAspect="1"/>
            </p:cNvPicPr>
            <p:nvPr/>
          </p:nvPicPr>
          <p:blipFill>
            <a:blip r:embed="rId5"/>
            <a:stretch>
              <a:fillRect/>
            </a:stretch>
          </p:blipFill>
          <p:spPr>
            <a:xfrm>
              <a:off x="15519" y="5987"/>
              <a:ext cx="574" cy="574"/>
            </a:xfrm>
            <a:prstGeom prst="rect">
              <a:avLst/>
            </a:prstGeom>
          </p:spPr>
        </p:pic>
      </p:grpSp>
      <p:pic>
        <p:nvPicPr>
          <p:cNvPr id="2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83786" y="5287854"/>
            <a:ext cx="585665" cy="585665"/>
          </a:xfrm>
          <a:prstGeom prst="rect">
            <a:avLst/>
          </a:prstGeom>
        </p:spPr>
      </p:pic>
      <p:sp>
        <p:nvSpPr>
          <p:cNvPr id="6" name="Cuadro de texto 5"/>
          <p:cNvSpPr txBox="1"/>
          <p:nvPr/>
        </p:nvSpPr>
        <p:spPr>
          <a:xfrm>
            <a:off x="516890" y="1000760"/>
            <a:ext cx="919607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14: </a:t>
            </a:r>
            <a:r>
              <a:rPr sz="1600" b="1">
                <a:solidFill>
                  <a:srgbClr val="2C538E"/>
                </a:solidFill>
                <a:latin typeface="Open Sans" panose="020B0606030504020204" pitchFamily="34" charset="0"/>
                <a:cs typeface="Open Sans" panose="020B0606030504020204" pitchFamily="34" charset="0"/>
              </a:rPr>
              <a:t>C</a:t>
            </a:r>
            <a:r>
              <a:rPr lang="es-CO" sz="1600" b="1">
                <a:solidFill>
                  <a:srgbClr val="2C538E"/>
                </a:solidFill>
                <a:latin typeface="Open Sans" panose="020B0606030504020204" pitchFamily="34" charset="0"/>
                <a:cs typeface="Open Sans" panose="020B0606030504020204" pitchFamily="34" charset="0"/>
              </a:rPr>
              <a:t>á</a:t>
            </a:r>
            <a:r>
              <a:rPr sz="1600" b="1">
                <a:solidFill>
                  <a:srgbClr val="2C538E"/>
                </a:solidFill>
                <a:latin typeface="Open Sans" panose="020B0606030504020204" pitchFamily="34" charset="0"/>
                <a:cs typeface="Open Sans" panose="020B0606030504020204" pitchFamily="34" charset="0"/>
              </a:rPr>
              <a:t>lculo de Iluminación de Tipo Interior, y Medición de Nivel de Iluminación (Lx)</a:t>
            </a:r>
            <a:endParaRPr sz="1600" b="1">
              <a:solidFill>
                <a:srgbClr val="2C538E"/>
              </a:solidFill>
              <a:latin typeface="Open Sans" panose="020B0606030504020204" pitchFamily="34" charset="0"/>
              <a:cs typeface="Open Sans" panose="020B0606030504020204"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3"/>
          <p:cNvSpPr/>
          <p:nvPr/>
        </p:nvSpPr>
        <p:spPr>
          <a:xfrm>
            <a:off x="5052060" y="3779520"/>
            <a:ext cx="1824355" cy="1922145"/>
          </a:xfrm>
          <a:prstGeom prst="roundRect">
            <a:avLst/>
          </a:prstGeom>
          <a:solidFill>
            <a:srgbClr val="FFE699"/>
          </a:solidFill>
          <a:ln w="12700" cmpd="sng">
            <a:no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16890" y="1000760"/>
            <a:ext cx="919607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14</a:t>
            </a:r>
            <a:r>
              <a:rPr lang="es-CO" altLang="es-ES" sz="1600">
                <a:solidFill>
                  <a:srgbClr val="2C538E"/>
                </a:solidFill>
                <a:latin typeface="Open Sans" panose="020B0606030504020204" pitchFamily="34" charset="0"/>
                <a:cs typeface="Open Sans" panose="020B0606030504020204" pitchFamily="34" charset="0"/>
              </a:rPr>
              <a:t>: </a:t>
            </a:r>
            <a:r>
              <a:rPr sz="1600">
                <a:solidFill>
                  <a:srgbClr val="2C538E"/>
                </a:solidFill>
                <a:latin typeface="Open Sans" panose="020B0606030504020204" pitchFamily="34" charset="0"/>
                <a:cs typeface="Open Sans" panose="020B0606030504020204" pitchFamily="34" charset="0"/>
              </a:rPr>
              <a:t>Calculo de Iluminación de Tipo Interior, </a:t>
            </a:r>
            <a:r>
              <a:rPr lang="es-CO" sz="1200">
                <a:solidFill>
                  <a:srgbClr val="2C538E"/>
                </a:solidFill>
                <a:latin typeface="Open Sans" panose="020B0606030504020204" pitchFamily="34" charset="0"/>
                <a:cs typeface="Open Sans" panose="020B0606030504020204" pitchFamily="34" charset="0"/>
              </a:rPr>
              <a:t>y </a:t>
            </a:r>
            <a:r>
              <a:rPr sz="1200">
                <a:solidFill>
                  <a:srgbClr val="2C538E"/>
                </a:solidFill>
                <a:latin typeface="Open Sans" panose="020B0606030504020204" pitchFamily="34" charset="0"/>
                <a:cs typeface="Open Sans" panose="020B0606030504020204" pitchFamily="34" charset="0"/>
              </a:rPr>
              <a:t>Medición de Nivel de Iluminación (Lx)</a:t>
            </a:r>
            <a:endParaRPr sz="1200">
              <a:solidFill>
                <a:srgbClr val="2C538E"/>
              </a:solidFill>
              <a:latin typeface="Open Sans" panose="020B0606030504020204" pitchFamily="34" charset="0"/>
              <a:cs typeface="Open Sans" panose="020B0606030504020204" pitchFamily="34" charset="0"/>
            </a:endParaRPr>
          </a:p>
        </p:txBody>
      </p:sp>
      <p:sp>
        <p:nvSpPr>
          <p:cNvPr id="16" name="Cuadro de texto 15"/>
          <p:cNvSpPr txBox="1"/>
          <p:nvPr/>
        </p:nvSpPr>
        <p:spPr>
          <a:xfrm>
            <a:off x="473075" y="1497330"/>
            <a:ext cx="612965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asimilar la teoría aprendida se desarrollará un ejemplo:</a:t>
            </a:r>
            <a:endParaRPr lang="es-ES" altLang="en-US" sz="1400">
              <a:latin typeface="Open Sans" panose="020B0606030504020204" pitchFamily="34" charset="0"/>
              <a:cs typeface="Open Sans" panose="020B0606030504020204" pitchFamily="34" charset="0"/>
            </a:endParaRPr>
          </a:p>
        </p:txBody>
      </p:sp>
      <p:sp>
        <p:nvSpPr>
          <p:cNvPr id="17" name="Cuadro de texto 16"/>
          <p:cNvSpPr txBox="1"/>
          <p:nvPr/>
        </p:nvSpPr>
        <p:spPr>
          <a:xfrm>
            <a:off x="4940300" y="1927860"/>
            <a:ext cx="6703695" cy="159956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tiene un salón, para dictar clases, de 4 m. de ancho por 6 m. de largo por 2,6 m. de alto, se tiene luminarias tipo downlight [</a:t>
            </a:r>
            <a:r>
              <a:rPr lang="es-ES" altLang="en-US" sz="1400" i="1">
                <a:latin typeface="Open Sans" panose="020B0606030504020204" pitchFamily="34" charset="0"/>
                <a:cs typeface="Open Sans" panose="020B0606030504020204" pitchFamily="34" charset="0"/>
              </a:rPr>
              <a:t>Es una lámpara que se coloca en techo y va incrustado o empotrado en el techo</a:t>
            </a:r>
            <a:r>
              <a:rPr lang="es-ES" altLang="en-US" sz="1400">
                <a:latin typeface="Open Sans" panose="020B0606030504020204" pitchFamily="34" charset="0"/>
                <a:cs typeface="Open Sans" panose="020B0606030504020204" pitchFamily="34" charset="0"/>
              </a:rPr>
              <a:t>] con dos lámparas fluorescentes.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El salón está compuesto por paredes de yeso blanco, suelo de terrazo gris oscuro y plafón de cartón-yeso acústicas perforadas. </a:t>
            </a:r>
            <a:endParaRPr lang="es-ES" altLang="en-US" sz="1400">
              <a:latin typeface="Open Sans" panose="020B0606030504020204" pitchFamily="34" charset="0"/>
              <a:cs typeface="Open Sans" panose="020B0606030504020204" pitchFamily="34" charset="0"/>
            </a:endParaRPr>
          </a:p>
        </p:txBody>
      </p:sp>
      <p:pic>
        <p:nvPicPr>
          <p:cNvPr id="2" name="Imagen 1" descr="cuarto_iluminacion"/>
          <p:cNvPicPr>
            <a:picLocks noChangeAspect="1"/>
          </p:cNvPicPr>
          <p:nvPr/>
        </p:nvPicPr>
        <p:blipFill>
          <a:blip r:embed="rId1"/>
          <a:stretch>
            <a:fillRect/>
          </a:stretch>
        </p:blipFill>
        <p:spPr>
          <a:xfrm>
            <a:off x="516890" y="1874520"/>
            <a:ext cx="4204335" cy="3735070"/>
          </a:xfrm>
          <a:prstGeom prst="rect">
            <a:avLst/>
          </a:prstGeom>
        </p:spPr>
      </p:pic>
      <p:sp>
        <p:nvSpPr>
          <p:cNvPr id="4" name="Cuadro de texto 3"/>
          <p:cNvSpPr txBox="1"/>
          <p:nvPr/>
        </p:nvSpPr>
        <p:spPr>
          <a:xfrm>
            <a:off x="5194935" y="3954145"/>
            <a:ext cx="1538605" cy="159956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Calcular el número de luminarias necesarias y cómo hay que colocarlas en el salón.</a:t>
            </a:r>
            <a:endParaRPr lang="es-ES" altLang="en-US" sz="1400">
              <a:latin typeface="Open Sans" panose="020B0606030504020204" pitchFamily="34" charset="0"/>
              <a:cs typeface="Open Sans" panose="020B0606030504020204" pitchFamily="34" charset="0"/>
            </a:endParaRPr>
          </a:p>
        </p:txBody>
      </p:sp>
      <p:grpSp>
        <p:nvGrpSpPr>
          <p:cNvPr id="20" name="Grupo 19"/>
          <p:cNvGrpSpPr/>
          <p:nvPr/>
        </p:nvGrpSpPr>
        <p:grpSpPr>
          <a:xfrm>
            <a:off x="7887970" y="3684270"/>
            <a:ext cx="2720340" cy="511175"/>
            <a:chOff x="10295" y="8968"/>
            <a:chExt cx="4284" cy="805"/>
          </a:xfrm>
        </p:grpSpPr>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2"/>
            <a:srcRect/>
            <a:stretch>
              <a:fillRect/>
            </a:stretch>
          </p:blipFill>
          <p:spPr>
            <a:xfrm>
              <a:off x="10295" y="901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3"/>
            <a:srcRect/>
            <a:stretch>
              <a:fillRect/>
            </a:stretch>
          </p:blipFill>
          <p:spPr>
            <a:xfrm>
              <a:off x="13774" y="8968"/>
              <a:ext cx="805" cy="805"/>
            </a:xfrm>
            <a:prstGeom prst="rect">
              <a:avLst/>
            </a:prstGeom>
          </p:spPr>
        </p:pic>
      </p:grpSp>
      <p:sp>
        <p:nvSpPr>
          <p:cNvPr id="5" name="Rectángulo redondeado 4"/>
          <p:cNvSpPr/>
          <p:nvPr/>
        </p:nvSpPr>
        <p:spPr>
          <a:xfrm>
            <a:off x="7219950"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rPr>
              <a:t>C</a:t>
            </a:r>
            <a:r>
              <a:rPr lang="es-ES" altLang="en-US" sz="1400">
                <a:solidFill>
                  <a:schemeClr val="tx1"/>
                </a:solidFill>
                <a:latin typeface="Open Sans" panose="020B0606030504020204" pitchFamily="34" charset="0"/>
                <a:cs typeface="Open Sans" panose="020B0606030504020204" pitchFamily="34" charset="0"/>
              </a:rPr>
              <a:t>alcula</a:t>
            </a:r>
            <a:r>
              <a:rPr lang="es-CO" altLang="es-ES" sz="1400">
                <a:solidFill>
                  <a:schemeClr val="tx1"/>
                </a:solidFill>
                <a:latin typeface="Open Sans" panose="020B0606030504020204" pitchFamily="34" charset="0"/>
                <a:cs typeface="Open Sans" panose="020B0606030504020204" pitchFamily="34" charset="0"/>
              </a:rPr>
              <a:t>r</a:t>
            </a:r>
            <a:r>
              <a:rPr lang="es-ES" altLang="en-US" sz="1400">
                <a:solidFill>
                  <a:schemeClr val="tx1"/>
                </a:solidFill>
                <a:latin typeface="Open Sans" panose="020B0606030504020204" pitchFamily="34" charset="0"/>
                <a:cs typeface="Open Sans" panose="020B0606030504020204" pitchFamily="34" charset="0"/>
              </a:rPr>
              <a:t> el flujo luminoso</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4"/>
          <a:stretch>
            <a:fillRect/>
          </a:stretch>
        </p:blipFill>
        <p:spPr>
          <a:xfrm flipH="1">
            <a:off x="4940300" y="3779520"/>
            <a:ext cx="427990" cy="427990"/>
          </a:xfrm>
          <a:prstGeom prst="rect">
            <a:avLst/>
          </a:prstGeom>
        </p:spPr>
      </p:pic>
      <p:sp>
        <p:nvSpPr>
          <p:cNvPr id="9" name="Rectángulo redondeado 8"/>
          <p:cNvSpPr/>
          <p:nvPr/>
        </p:nvSpPr>
        <p:spPr>
          <a:xfrm>
            <a:off x="9440545"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tx1"/>
                </a:solidFill>
                <a:latin typeface="Open Sans" panose="020B0606030504020204" pitchFamily="34" charset="0"/>
                <a:cs typeface="Open Sans" panose="020B0606030504020204" pitchFamily="34" charset="0"/>
              </a:rPr>
              <a:t>Calcular el coeficiente de utilización</a:t>
            </a:r>
            <a:r>
              <a:rPr lang="es-CO" sz="1400">
                <a:solidFill>
                  <a:schemeClr val="tx1"/>
                </a:solidFill>
                <a:latin typeface="Open Sans" panose="020B0606030504020204" pitchFamily="34" charset="0"/>
                <a:cs typeface="Open Sans" panose="020B0606030504020204" pitchFamily="34" charset="0"/>
              </a:rPr>
              <a:t>.</a:t>
            </a:r>
            <a:endParaRPr lang="es-CO" sz="1400">
              <a:solidFill>
                <a:schemeClr val="tx1"/>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7338695" y="5701665"/>
            <a:ext cx="4000500" cy="306705"/>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Da clic para más información</a:t>
            </a:r>
            <a:endParaRPr lang="es-CO" altLang="es-ES" sz="1400" i="1">
              <a:latin typeface="Open Sans" panose="020B0606030504020204" pitchFamily="34" charset="0"/>
              <a:cs typeface="Open Sans" panose="020B0606030504020204" pitchFamily="34" charset="0"/>
            </a:endParaRPr>
          </a:p>
        </p:txBody>
      </p:sp>
      <p:grpSp>
        <p:nvGrpSpPr>
          <p:cNvPr id="18" name="Grupo 17"/>
          <p:cNvGrpSpPr/>
          <p:nvPr/>
        </p:nvGrpSpPr>
        <p:grpSpPr>
          <a:xfrm>
            <a:off x="7962900" y="5353050"/>
            <a:ext cx="338455" cy="256540"/>
            <a:chOff x="15434" y="5987"/>
            <a:chExt cx="758" cy="574"/>
          </a:xfrm>
        </p:grpSpPr>
        <p:sp>
          <p:nvSpPr>
            <p:cNvPr id="19" name="Rectángulo redondeado 1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4" name="Imagen 23" descr="plus-info"/>
            <p:cNvPicPr>
              <a:picLocks noChangeAspect="1"/>
            </p:cNvPicPr>
            <p:nvPr/>
          </p:nvPicPr>
          <p:blipFill>
            <a:blip r:embed="rId5"/>
            <a:stretch>
              <a:fillRect/>
            </a:stretch>
          </p:blipFill>
          <p:spPr>
            <a:xfrm>
              <a:off x="15519" y="5987"/>
              <a:ext cx="574" cy="574"/>
            </a:xfrm>
            <a:prstGeom prst="rect">
              <a:avLst/>
            </a:prstGeom>
          </p:spPr>
        </p:pic>
      </p:grpSp>
      <p:grpSp>
        <p:nvGrpSpPr>
          <p:cNvPr id="25" name="Grupo 24"/>
          <p:cNvGrpSpPr/>
          <p:nvPr/>
        </p:nvGrpSpPr>
        <p:grpSpPr>
          <a:xfrm>
            <a:off x="10183495" y="5357495"/>
            <a:ext cx="338455" cy="256540"/>
            <a:chOff x="15434" y="5987"/>
            <a:chExt cx="758" cy="574"/>
          </a:xfrm>
        </p:grpSpPr>
        <p:sp>
          <p:nvSpPr>
            <p:cNvPr id="26" name="Rectángulo redondeado 25"/>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7" name="Imagen 26" descr="plus-info"/>
            <p:cNvPicPr>
              <a:picLocks noChangeAspect="1"/>
            </p:cNvPicPr>
            <p:nvPr/>
          </p:nvPicPr>
          <p:blipFill>
            <a:blip r:embed="rId5"/>
            <a:stretch>
              <a:fillRect/>
            </a:stretch>
          </p:blipFill>
          <p:spPr>
            <a:xfrm>
              <a:off x="15519" y="5987"/>
              <a:ext cx="574" cy="574"/>
            </a:xfrm>
            <a:prstGeom prst="rect">
              <a:avLst/>
            </a:prstGeom>
          </p:spPr>
        </p:pic>
      </p:grpSp>
      <p:pic>
        <p:nvPicPr>
          <p:cNvPr id="2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83786" y="5287854"/>
            <a:ext cx="585665" cy="585665"/>
          </a:xfrm>
          <a:prstGeom prst="rect">
            <a:avLst/>
          </a:prstGeom>
        </p:spPr>
      </p:pic>
      <p:sp>
        <p:nvSpPr>
          <p:cNvPr id="6" name="Rectángulo 5"/>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7" name="Grupo 36"/>
          <p:cNvGrpSpPr/>
          <p:nvPr/>
        </p:nvGrpSpPr>
        <p:grpSpPr>
          <a:xfrm rot="0">
            <a:off x="1453515" y="1038225"/>
            <a:ext cx="9285605" cy="4780915"/>
            <a:chOff x="245" y="2548"/>
            <a:chExt cx="14623" cy="7529"/>
          </a:xfrm>
        </p:grpSpPr>
        <p:grpSp>
          <p:nvGrpSpPr>
            <p:cNvPr id="30" name="Grupo 29"/>
            <p:cNvGrpSpPr/>
            <p:nvPr/>
          </p:nvGrpSpPr>
          <p:grpSpPr>
            <a:xfrm rot="0">
              <a:off x="245" y="2548"/>
              <a:ext cx="14623" cy="7529"/>
              <a:chOff x="2850" y="2033"/>
              <a:chExt cx="13771" cy="5692"/>
            </a:xfrm>
          </p:grpSpPr>
          <p:grpSp>
            <p:nvGrpSpPr>
              <p:cNvPr id="31" name="Grupo 30"/>
              <p:cNvGrpSpPr/>
              <p:nvPr/>
            </p:nvGrpSpPr>
            <p:grpSpPr>
              <a:xfrm rot="0">
                <a:off x="2850" y="2033"/>
                <a:ext cx="13771" cy="5692"/>
                <a:chOff x="74" y="3340"/>
                <a:chExt cx="9718" cy="15429"/>
              </a:xfrm>
            </p:grpSpPr>
            <p:sp>
              <p:nvSpPr>
                <p:cNvPr id="32" name="Rectángulo redondeado 31"/>
                <p:cNvSpPr/>
                <p:nvPr/>
              </p:nvSpPr>
              <p:spPr>
                <a:xfrm>
                  <a:off x="74" y="3340"/>
                  <a:ext cx="9718" cy="1542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3" name="Óvalo 32"/>
                <p:cNvSpPr/>
                <p:nvPr/>
              </p:nvSpPr>
              <p:spPr>
                <a:xfrm>
                  <a:off x="8928" y="3712"/>
                  <a:ext cx="263" cy="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34" name="Cuadro de texto 33"/>
              <p:cNvSpPr txBox="1"/>
              <p:nvPr/>
            </p:nvSpPr>
            <p:spPr>
              <a:xfrm>
                <a:off x="4214" y="2490"/>
                <a:ext cx="11744" cy="1647"/>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sym typeface="+mn-ea"/>
                  </a:rPr>
                  <a:t>Se calcula el coeficiente de utilización:</a:t>
                </a:r>
                <a:endParaRPr lang="es-CO" altLang="es-ES" sz="1400">
                  <a:latin typeface="Open Sans" panose="020B0606030504020204" pitchFamily="34" charset="0"/>
                  <a:cs typeface="Open Sans" panose="020B0606030504020204" pitchFamily="34" charset="0"/>
                  <a:sym typeface="+mn-ea"/>
                </a:endParaRPr>
              </a:p>
              <a:p>
                <a:endParaRPr lang="es-CO" altLang="es-ES" sz="1400">
                  <a:latin typeface="Open Sans" panose="020B0606030504020204" pitchFamily="34" charset="0"/>
                  <a:cs typeface="Open Sans" panose="020B0606030504020204" pitchFamily="34" charset="0"/>
                  <a:sym typeface="+mn-ea"/>
                </a:endParaRPr>
              </a:p>
              <a:p>
                <a:r>
                  <a:rPr lang="es-CO" altLang="es-ES" sz="1400">
                    <a:latin typeface="Open Sans" panose="020B0606030504020204" pitchFamily="34" charset="0"/>
                    <a:cs typeface="Open Sans" panose="020B0606030504020204" pitchFamily="34" charset="0"/>
                    <a:sym typeface="+mn-ea"/>
                  </a:rPr>
                  <a:t>Este coeficiente establece la correlación entre la cantidad de flujo luminoso que da un punto de luz y lo que en verdad llega al espacio de trabajo. Para deducir el coeficiente de utilización primero se debe calcular  el índice del local  y los coeficientes de reflexión de las superficies del aula:</a:t>
                </a:r>
                <a:endParaRPr lang="es-CO" altLang="es-ES" sz="1400">
                  <a:latin typeface="Open Sans" panose="020B0606030504020204" pitchFamily="34" charset="0"/>
                  <a:cs typeface="Open Sans" panose="020B0606030504020204" pitchFamily="34" charset="0"/>
                  <a:sym typeface="+mn-ea"/>
                </a:endParaRPr>
              </a:p>
            </p:txBody>
          </p:sp>
        </p:grpSp>
        <p:pic>
          <p:nvPicPr>
            <p:cNvPr id="36" name="Imagen 35" descr="C:\Users\ingritd.castrillon\Documents\Carolina Castrillon\Personal\iMaster\Bos Ingenieria\Carpeta 5 Unidad 7 - Esquemas de Conexión\Unidad 7 - Esquemas de Conexión\Img\Temporales\two.pngtwo"/>
            <p:cNvPicPr>
              <a:picLocks noChangeAspect="1"/>
            </p:cNvPicPr>
            <p:nvPr/>
          </p:nvPicPr>
          <p:blipFill>
            <a:blip r:embed="rId3"/>
            <a:srcRect/>
            <a:stretch>
              <a:fillRect/>
            </a:stretch>
          </p:blipFill>
          <p:spPr>
            <a:xfrm>
              <a:off x="728" y="3205"/>
              <a:ext cx="846" cy="846"/>
            </a:xfrm>
            <a:prstGeom prst="rect">
              <a:avLst/>
            </a:prstGeom>
          </p:spPr>
        </p:pic>
      </p:grpSp>
      <p:sp>
        <p:nvSpPr>
          <p:cNvPr id="40" name="Cuadro de texto 39"/>
          <p:cNvSpPr txBox="1"/>
          <p:nvPr/>
        </p:nvSpPr>
        <p:spPr>
          <a:xfrm>
            <a:off x="2034540" y="2817495"/>
            <a:ext cx="159702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a. Índice local:</a:t>
            </a:r>
            <a:endParaRPr lang="es-CO" altLang="es-ES" sz="1400">
              <a:latin typeface="Open Sans" panose="020B0606030504020204" pitchFamily="34" charset="0"/>
              <a:cs typeface="Open Sans" panose="020B0606030504020204" pitchFamily="34" charset="0"/>
            </a:endParaRPr>
          </a:p>
        </p:txBody>
      </p:sp>
      <p:pic>
        <p:nvPicPr>
          <p:cNvPr id="43" name="Imagen 42" descr="coheficiente_utilizacion"/>
          <p:cNvPicPr>
            <a:picLocks noChangeAspect="1"/>
          </p:cNvPicPr>
          <p:nvPr/>
        </p:nvPicPr>
        <p:blipFill>
          <a:blip r:embed="rId8"/>
          <a:stretch>
            <a:fillRect/>
          </a:stretch>
        </p:blipFill>
        <p:spPr>
          <a:xfrm>
            <a:off x="1953895" y="3061970"/>
            <a:ext cx="4322445" cy="660400"/>
          </a:xfrm>
          <a:prstGeom prst="rect">
            <a:avLst/>
          </a:prstGeom>
        </p:spPr>
      </p:pic>
      <p:sp>
        <p:nvSpPr>
          <p:cNvPr id="44" name="Cuadro de texto 43"/>
          <p:cNvSpPr txBox="1"/>
          <p:nvPr/>
        </p:nvSpPr>
        <p:spPr>
          <a:xfrm>
            <a:off x="4352290" y="4556125"/>
            <a:ext cx="3750310" cy="368300"/>
          </a:xfrm>
          <a:prstGeom prst="rect">
            <a:avLst/>
          </a:prstGeom>
          <a:noFill/>
        </p:spPr>
        <p:txBody>
          <a:bodyPr wrap="square" rtlCol="0">
            <a:spAutoFit/>
          </a:bodyPr>
          <a:p>
            <a:pPr algn="ctr"/>
            <a:r>
              <a:rPr lang="es-ES" altLang="en-US" b="1">
                <a:solidFill>
                  <a:srgbClr val="FF0000"/>
                </a:solidFill>
              </a:rPr>
              <a:t>tabla8_ugr_maximo.xlsx</a:t>
            </a:r>
            <a:endParaRPr lang="es-ES" altLang="en-US" b="1">
              <a:solidFill>
                <a:srgbClr val="FF0000"/>
              </a:solidFill>
            </a:endParaRPr>
          </a:p>
        </p:txBody>
      </p:sp>
      <p:sp>
        <p:nvSpPr>
          <p:cNvPr id="45" name="Cuadro de texto 44"/>
          <p:cNvSpPr txBox="1"/>
          <p:nvPr/>
        </p:nvSpPr>
        <p:spPr>
          <a:xfrm>
            <a:off x="2034540" y="3728085"/>
            <a:ext cx="4619625" cy="368300"/>
          </a:xfrm>
          <a:prstGeom prst="rect">
            <a:avLst/>
          </a:prstGeom>
          <a:noFill/>
        </p:spPr>
        <p:txBody>
          <a:bodyPr wrap="square" rtlCol="0">
            <a:spAutoFit/>
          </a:bodyPr>
          <a:p>
            <a:pPr algn="ctr"/>
            <a:r>
              <a:rPr lang="es-ES" altLang="en-US" b="1"/>
              <a:t>a</a:t>
            </a:r>
            <a:r>
              <a:rPr lang="es-ES" altLang="en-US"/>
              <a:t> = ancho      </a:t>
            </a:r>
            <a:r>
              <a:rPr lang="es-ES" altLang="en-US" b="1"/>
              <a:t>b</a:t>
            </a:r>
            <a:r>
              <a:rPr lang="es-ES" altLang="en-US"/>
              <a:t> = largo     </a:t>
            </a:r>
            <a:r>
              <a:rPr lang="es-ES" altLang="en-US" b="1"/>
              <a:t>h</a:t>
            </a:r>
            <a:r>
              <a:rPr lang="es-ES" altLang="en-US"/>
              <a:t> = altura</a:t>
            </a:r>
            <a:endParaRPr lang="es-ES" altLang="en-US"/>
          </a:p>
        </p:txBody>
      </p:sp>
      <p:sp>
        <p:nvSpPr>
          <p:cNvPr id="7" name="Rectángulo 6"/>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Este modal tiene scroll para poder que quepa la información de la diapositiva siguiente.</a:t>
            </a:r>
            <a:endParaRPr lang="es-CO" altLang="es-ES" sz="1000" dirty="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3"/>
          <p:cNvSpPr/>
          <p:nvPr/>
        </p:nvSpPr>
        <p:spPr>
          <a:xfrm>
            <a:off x="5052060" y="3779520"/>
            <a:ext cx="1824355" cy="1922145"/>
          </a:xfrm>
          <a:prstGeom prst="roundRect">
            <a:avLst/>
          </a:prstGeom>
          <a:solidFill>
            <a:srgbClr val="FFE699"/>
          </a:solidFill>
          <a:ln w="12700" cmpd="sng">
            <a:no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16890" y="1000760"/>
            <a:ext cx="919607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14</a:t>
            </a:r>
            <a:r>
              <a:rPr lang="es-CO" altLang="es-ES" sz="1600">
                <a:solidFill>
                  <a:srgbClr val="2C538E"/>
                </a:solidFill>
                <a:latin typeface="Open Sans" panose="020B0606030504020204" pitchFamily="34" charset="0"/>
                <a:cs typeface="Open Sans" panose="020B0606030504020204" pitchFamily="34" charset="0"/>
              </a:rPr>
              <a:t>: </a:t>
            </a:r>
            <a:r>
              <a:rPr sz="1600">
                <a:solidFill>
                  <a:srgbClr val="2C538E"/>
                </a:solidFill>
                <a:latin typeface="Open Sans" panose="020B0606030504020204" pitchFamily="34" charset="0"/>
                <a:cs typeface="Open Sans" panose="020B0606030504020204" pitchFamily="34" charset="0"/>
              </a:rPr>
              <a:t>Calculo de Iluminación de Tipo Interior, </a:t>
            </a:r>
            <a:r>
              <a:rPr lang="es-CO" sz="1200">
                <a:solidFill>
                  <a:srgbClr val="2C538E"/>
                </a:solidFill>
                <a:latin typeface="Open Sans" panose="020B0606030504020204" pitchFamily="34" charset="0"/>
                <a:cs typeface="Open Sans" panose="020B0606030504020204" pitchFamily="34" charset="0"/>
              </a:rPr>
              <a:t>y </a:t>
            </a:r>
            <a:r>
              <a:rPr sz="1200">
                <a:solidFill>
                  <a:srgbClr val="2C538E"/>
                </a:solidFill>
                <a:latin typeface="Open Sans" panose="020B0606030504020204" pitchFamily="34" charset="0"/>
                <a:cs typeface="Open Sans" panose="020B0606030504020204" pitchFamily="34" charset="0"/>
              </a:rPr>
              <a:t>Medición de Nivel de Iluminación (Lx)</a:t>
            </a:r>
            <a:endParaRPr sz="1200">
              <a:solidFill>
                <a:srgbClr val="2C538E"/>
              </a:solidFill>
              <a:latin typeface="Open Sans" panose="020B0606030504020204" pitchFamily="34" charset="0"/>
              <a:cs typeface="Open Sans" panose="020B0606030504020204" pitchFamily="34" charset="0"/>
            </a:endParaRPr>
          </a:p>
        </p:txBody>
      </p:sp>
      <p:sp>
        <p:nvSpPr>
          <p:cNvPr id="16" name="Cuadro de texto 15"/>
          <p:cNvSpPr txBox="1"/>
          <p:nvPr/>
        </p:nvSpPr>
        <p:spPr>
          <a:xfrm>
            <a:off x="473075" y="1497330"/>
            <a:ext cx="612965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asimilar la teoría aprendida se desarrollará un ejemplo:</a:t>
            </a:r>
            <a:endParaRPr lang="es-ES" altLang="en-US" sz="1400">
              <a:latin typeface="Open Sans" panose="020B0606030504020204" pitchFamily="34" charset="0"/>
              <a:cs typeface="Open Sans" panose="020B0606030504020204" pitchFamily="34" charset="0"/>
            </a:endParaRPr>
          </a:p>
        </p:txBody>
      </p:sp>
      <p:sp>
        <p:nvSpPr>
          <p:cNvPr id="17" name="Cuadro de texto 16"/>
          <p:cNvSpPr txBox="1"/>
          <p:nvPr/>
        </p:nvSpPr>
        <p:spPr>
          <a:xfrm>
            <a:off x="4940300" y="1927860"/>
            <a:ext cx="6703695" cy="159956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tiene un salón, para dictar clases, de 4 m. de ancho por 6 m. de largo por 2,6 m. de alto, se tiene luminarias tipo downlight [</a:t>
            </a:r>
            <a:r>
              <a:rPr lang="es-ES" altLang="en-US" sz="1400" i="1">
                <a:latin typeface="Open Sans" panose="020B0606030504020204" pitchFamily="34" charset="0"/>
                <a:cs typeface="Open Sans" panose="020B0606030504020204" pitchFamily="34" charset="0"/>
              </a:rPr>
              <a:t>Es una lámpara que se coloca en techo y va incrustado o empotrado en el techo</a:t>
            </a:r>
            <a:r>
              <a:rPr lang="es-ES" altLang="en-US" sz="1400">
                <a:latin typeface="Open Sans" panose="020B0606030504020204" pitchFamily="34" charset="0"/>
                <a:cs typeface="Open Sans" panose="020B0606030504020204" pitchFamily="34" charset="0"/>
              </a:rPr>
              <a:t>] con dos lámparas fluorescentes.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El salón está compuesto por paredes de yeso blanco, suelo de terrazo gris oscuro y plafón de cartón-yeso acústicas perforadas. </a:t>
            </a:r>
            <a:endParaRPr lang="es-ES" altLang="en-US" sz="1400">
              <a:latin typeface="Open Sans" panose="020B0606030504020204" pitchFamily="34" charset="0"/>
              <a:cs typeface="Open Sans" panose="020B0606030504020204" pitchFamily="34" charset="0"/>
            </a:endParaRPr>
          </a:p>
        </p:txBody>
      </p:sp>
      <p:pic>
        <p:nvPicPr>
          <p:cNvPr id="2" name="Imagen 1" descr="cuarto_iluminacion"/>
          <p:cNvPicPr>
            <a:picLocks noChangeAspect="1"/>
          </p:cNvPicPr>
          <p:nvPr/>
        </p:nvPicPr>
        <p:blipFill>
          <a:blip r:embed="rId1"/>
          <a:stretch>
            <a:fillRect/>
          </a:stretch>
        </p:blipFill>
        <p:spPr>
          <a:xfrm>
            <a:off x="516890" y="1874520"/>
            <a:ext cx="4204335" cy="3735070"/>
          </a:xfrm>
          <a:prstGeom prst="rect">
            <a:avLst/>
          </a:prstGeom>
        </p:spPr>
      </p:pic>
      <p:sp>
        <p:nvSpPr>
          <p:cNvPr id="4" name="Cuadro de texto 3"/>
          <p:cNvSpPr txBox="1"/>
          <p:nvPr/>
        </p:nvSpPr>
        <p:spPr>
          <a:xfrm>
            <a:off x="5194935" y="3954145"/>
            <a:ext cx="1538605" cy="159956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Calcular el número de luminarias necesarias y cómo hay que colocarlas en el salón.</a:t>
            </a:r>
            <a:endParaRPr lang="es-ES" altLang="en-US" sz="1400">
              <a:latin typeface="Open Sans" panose="020B0606030504020204" pitchFamily="34" charset="0"/>
              <a:cs typeface="Open Sans" panose="020B0606030504020204" pitchFamily="34" charset="0"/>
            </a:endParaRPr>
          </a:p>
        </p:txBody>
      </p:sp>
      <p:grpSp>
        <p:nvGrpSpPr>
          <p:cNvPr id="20" name="Grupo 19"/>
          <p:cNvGrpSpPr/>
          <p:nvPr/>
        </p:nvGrpSpPr>
        <p:grpSpPr>
          <a:xfrm>
            <a:off x="7887970" y="3684270"/>
            <a:ext cx="2720340" cy="511175"/>
            <a:chOff x="10295" y="8968"/>
            <a:chExt cx="4284" cy="805"/>
          </a:xfrm>
        </p:grpSpPr>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2"/>
            <a:srcRect/>
            <a:stretch>
              <a:fillRect/>
            </a:stretch>
          </p:blipFill>
          <p:spPr>
            <a:xfrm>
              <a:off x="10295" y="901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3"/>
            <a:srcRect/>
            <a:stretch>
              <a:fillRect/>
            </a:stretch>
          </p:blipFill>
          <p:spPr>
            <a:xfrm>
              <a:off x="13774" y="8968"/>
              <a:ext cx="805" cy="805"/>
            </a:xfrm>
            <a:prstGeom prst="rect">
              <a:avLst/>
            </a:prstGeom>
          </p:spPr>
        </p:pic>
      </p:grpSp>
      <p:sp>
        <p:nvSpPr>
          <p:cNvPr id="5" name="Rectángulo redondeado 4"/>
          <p:cNvSpPr/>
          <p:nvPr/>
        </p:nvSpPr>
        <p:spPr>
          <a:xfrm>
            <a:off x="7219950"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rPr>
              <a:t>C</a:t>
            </a:r>
            <a:r>
              <a:rPr lang="es-ES" altLang="en-US" sz="1400">
                <a:solidFill>
                  <a:schemeClr val="tx1"/>
                </a:solidFill>
                <a:latin typeface="Open Sans" panose="020B0606030504020204" pitchFamily="34" charset="0"/>
                <a:cs typeface="Open Sans" panose="020B0606030504020204" pitchFamily="34" charset="0"/>
              </a:rPr>
              <a:t>alcula</a:t>
            </a:r>
            <a:r>
              <a:rPr lang="es-CO" altLang="es-ES" sz="1400">
                <a:solidFill>
                  <a:schemeClr val="tx1"/>
                </a:solidFill>
                <a:latin typeface="Open Sans" panose="020B0606030504020204" pitchFamily="34" charset="0"/>
                <a:cs typeface="Open Sans" panose="020B0606030504020204" pitchFamily="34" charset="0"/>
              </a:rPr>
              <a:t>r</a:t>
            </a:r>
            <a:r>
              <a:rPr lang="es-ES" altLang="en-US" sz="1400">
                <a:solidFill>
                  <a:schemeClr val="tx1"/>
                </a:solidFill>
                <a:latin typeface="Open Sans" panose="020B0606030504020204" pitchFamily="34" charset="0"/>
                <a:cs typeface="Open Sans" panose="020B0606030504020204" pitchFamily="34" charset="0"/>
              </a:rPr>
              <a:t> el flujo luminoso</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4"/>
          <a:stretch>
            <a:fillRect/>
          </a:stretch>
        </p:blipFill>
        <p:spPr>
          <a:xfrm flipH="1">
            <a:off x="4940300" y="3779520"/>
            <a:ext cx="427990" cy="427990"/>
          </a:xfrm>
          <a:prstGeom prst="rect">
            <a:avLst/>
          </a:prstGeom>
        </p:spPr>
      </p:pic>
      <p:sp>
        <p:nvSpPr>
          <p:cNvPr id="9" name="Rectángulo redondeado 8"/>
          <p:cNvSpPr/>
          <p:nvPr/>
        </p:nvSpPr>
        <p:spPr>
          <a:xfrm>
            <a:off x="9440545"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tx1"/>
                </a:solidFill>
                <a:latin typeface="Open Sans" panose="020B0606030504020204" pitchFamily="34" charset="0"/>
                <a:cs typeface="Open Sans" panose="020B0606030504020204" pitchFamily="34" charset="0"/>
              </a:rPr>
              <a:t>Calcular el coeficiente de utilización</a:t>
            </a:r>
            <a:r>
              <a:rPr lang="es-CO" sz="1400">
                <a:solidFill>
                  <a:schemeClr val="tx1"/>
                </a:solidFill>
                <a:latin typeface="Open Sans" panose="020B0606030504020204" pitchFamily="34" charset="0"/>
                <a:cs typeface="Open Sans" panose="020B0606030504020204" pitchFamily="34" charset="0"/>
              </a:rPr>
              <a:t>.</a:t>
            </a:r>
            <a:endParaRPr lang="es-CO" sz="1400">
              <a:solidFill>
                <a:schemeClr val="tx1"/>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7338695" y="5701665"/>
            <a:ext cx="4000500" cy="306705"/>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Da clic para más información</a:t>
            </a:r>
            <a:endParaRPr lang="es-CO" altLang="es-ES" sz="1400" i="1">
              <a:latin typeface="Open Sans" panose="020B0606030504020204" pitchFamily="34" charset="0"/>
              <a:cs typeface="Open Sans" panose="020B0606030504020204" pitchFamily="34" charset="0"/>
            </a:endParaRPr>
          </a:p>
        </p:txBody>
      </p:sp>
      <p:grpSp>
        <p:nvGrpSpPr>
          <p:cNvPr id="18" name="Grupo 17"/>
          <p:cNvGrpSpPr/>
          <p:nvPr/>
        </p:nvGrpSpPr>
        <p:grpSpPr>
          <a:xfrm>
            <a:off x="7962900" y="5353050"/>
            <a:ext cx="338455" cy="256540"/>
            <a:chOff x="15434" y="5987"/>
            <a:chExt cx="758" cy="574"/>
          </a:xfrm>
        </p:grpSpPr>
        <p:sp>
          <p:nvSpPr>
            <p:cNvPr id="19" name="Rectángulo redondeado 1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4" name="Imagen 23" descr="plus-info"/>
            <p:cNvPicPr>
              <a:picLocks noChangeAspect="1"/>
            </p:cNvPicPr>
            <p:nvPr/>
          </p:nvPicPr>
          <p:blipFill>
            <a:blip r:embed="rId5"/>
            <a:stretch>
              <a:fillRect/>
            </a:stretch>
          </p:blipFill>
          <p:spPr>
            <a:xfrm>
              <a:off x="15519" y="5987"/>
              <a:ext cx="574" cy="574"/>
            </a:xfrm>
            <a:prstGeom prst="rect">
              <a:avLst/>
            </a:prstGeom>
          </p:spPr>
        </p:pic>
      </p:grpSp>
      <p:grpSp>
        <p:nvGrpSpPr>
          <p:cNvPr id="25" name="Grupo 24"/>
          <p:cNvGrpSpPr/>
          <p:nvPr/>
        </p:nvGrpSpPr>
        <p:grpSpPr>
          <a:xfrm>
            <a:off x="10183495" y="5357495"/>
            <a:ext cx="338455" cy="256540"/>
            <a:chOff x="15434" y="5987"/>
            <a:chExt cx="758" cy="574"/>
          </a:xfrm>
        </p:grpSpPr>
        <p:sp>
          <p:nvSpPr>
            <p:cNvPr id="26" name="Rectángulo redondeado 25"/>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7" name="Imagen 26" descr="plus-info"/>
            <p:cNvPicPr>
              <a:picLocks noChangeAspect="1"/>
            </p:cNvPicPr>
            <p:nvPr/>
          </p:nvPicPr>
          <p:blipFill>
            <a:blip r:embed="rId5"/>
            <a:stretch>
              <a:fillRect/>
            </a:stretch>
          </p:blipFill>
          <p:spPr>
            <a:xfrm>
              <a:off x="15519" y="5987"/>
              <a:ext cx="574" cy="574"/>
            </a:xfrm>
            <a:prstGeom prst="rect">
              <a:avLst/>
            </a:prstGeom>
          </p:spPr>
        </p:pic>
      </p:grpSp>
      <p:pic>
        <p:nvPicPr>
          <p:cNvPr id="2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83786" y="5287854"/>
            <a:ext cx="585665" cy="585665"/>
          </a:xfrm>
          <a:prstGeom prst="rect">
            <a:avLst/>
          </a:prstGeom>
        </p:spPr>
      </p:pic>
      <p:sp>
        <p:nvSpPr>
          <p:cNvPr id="6" name="Rectángulo 5"/>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rot="0">
            <a:off x="1453515" y="1038225"/>
            <a:ext cx="9285605" cy="4780915"/>
            <a:chOff x="74" y="3340"/>
            <a:chExt cx="9718" cy="15429"/>
          </a:xfrm>
        </p:grpSpPr>
        <p:sp>
          <p:nvSpPr>
            <p:cNvPr id="32" name="Rectángulo redondeado 31"/>
            <p:cNvSpPr/>
            <p:nvPr/>
          </p:nvSpPr>
          <p:spPr>
            <a:xfrm>
              <a:off x="74" y="3340"/>
              <a:ext cx="9718" cy="1542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3" name="Óvalo 32"/>
            <p:cNvSpPr/>
            <p:nvPr/>
          </p:nvSpPr>
          <p:spPr>
            <a:xfrm>
              <a:off x="8928" y="3712"/>
              <a:ext cx="263" cy="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41" name="Cuadro de texto 40"/>
          <p:cNvSpPr txBox="1"/>
          <p:nvPr/>
        </p:nvSpPr>
        <p:spPr>
          <a:xfrm>
            <a:off x="2297430" y="1497330"/>
            <a:ext cx="8225155" cy="116840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b. Cálculo de los coeficientes de reflexión: </a:t>
            </a:r>
            <a:endParaRPr lang="es-CO" altLang="es-ES" sz="1400">
              <a:latin typeface="Open Sans" panose="020B0606030504020204" pitchFamily="34" charset="0"/>
              <a:cs typeface="Open Sans" panose="020B0606030504020204" pitchFamily="34" charset="0"/>
            </a:endParaRPr>
          </a:p>
          <a:p>
            <a:endParaRPr lang="es-CO" altLang="es-ES" sz="1400">
              <a:latin typeface="Open Sans" panose="020B0606030504020204" pitchFamily="34" charset="0"/>
              <a:cs typeface="Open Sans" panose="020B0606030504020204" pitchFamily="34" charset="0"/>
            </a:endParaRPr>
          </a:p>
          <a:p>
            <a:r>
              <a:rPr lang="es-CO" altLang="es-ES" sz="1400">
                <a:latin typeface="Open Sans" panose="020B0606030504020204" pitchFamily="34" charset="0"/>
                <a:cs typeface="Open Sans" panose="020B0606030504020204" pitchFamily="34" charset="0"/>
              </a:rPr>
              <a:t>La reflexión de la luz depende del tipo de material o superficie en el que incide. Los coeficientes de reflexión de techo, paredes y suelo se encuentran normalmente tabulados para los diferentes tipos de materiales, superficies y acabados.</a:t>
            </a:r>
            <a:endParaRPr lang="es-CO" altLang="es-ES" sz="1400">
              <a:latin typeface="Open Sans" panose="020B0606030504020204" pitchFamily="34" charset="0"/>
              <a:cs typeface="Open Sans" panose="020B0606030504020204" pitchFamily="34" charset="0"/>
            </a:endParaRPr>
          </a:p>
        </p:txBody>
      </p:sp>
      <p:pic>
        <p:nvPicPr>
          <p:cNvPr id="7" name="Imagen 6" descr="C:\Users\ingritd.castrillon\Documents\Carolina Castrillon\Personal\iMaster\Bos Ingenieria\Carpeta 5 Unidad 7 - Esquemas de Conexión\Unidad 7 - Esquemas de Conexión\Img\Temporales\two.pngtwo"/>
          <p:cNvPicPr>
            <a:picLocks noChangeAspect="1"/>
          </p:cNvPicPr>
          <p:nvPr/>
        </p:nvPicPr>
        <p:blipFill>
          <a:blip r:embed="rId3"/>
          <a:srcRect/>
          <a:stretch>
            <a:fillRect/>
          </a:stretch>
        </p:blipFill>
        <p:spPr>
          <a:xfrm>
            <a:off x="1760220" y="1390650"/>
            <a:ext cx="537210" cy="537210"/>
          </a:xfrm>
          <a:prstGeom prst="rect">
            <a:avLst/>
          </a:prstGeom>
        </p:spPr>
      </p:pic>
      <p:sp>
        <p:nvSpPr>
          <p:cNvPr id="13" name="Cuadro de texto 12"/>
          <p:cNvSpPr txBox="1"/>
          <p:nvPr/>
        </p:nvSpPr>
        <p:spPr>
          <a:xfrm>
            <a:off x="3852545" y="3527425"/>
            <a:ext cx="4488180" cy="368300"/>
          </a:xfrm>
          <a:prstGeom prst="rect">
            <a:avLst/>
          </a:prstGeom>
          <a:noFill/>
        </p:spPr>
        <p:txBody>
          <a:bodyPr wrap="square" rtlCol="0">
            <a:spAutoFit/>
          </a:bodyPr>
          <a:p>
            <a:pPr algn="ctr"/>
            <a:r>
              <a:rPr lang="es-ES" altLang="en-US" b="1">
                <a:solidFill>
                  <a:srgbClr val="FF0000"/>
                </a:solidFill>
              </a:rPr>
              <a:t>tabla430.2.2.xlsx</a:t>
            </a:r>
            <a:endParaRPr lang="es-ES" altLang="en-US" b="1">
              <a:solidFill>
                <a:srgbClr val="FF0000"/>
              </a:solidFill>
            </a:endParaRPr>
          </a:p>
        </p:txBody>
      </p:sp>
      <p:sp>
        <p:nvSpPr>
          <p:cNvPr id="23" name="Cuadro de texto 22"/>
          <p:cNvSpPr txBox="1"/>
          <p:nvPr/>
        </p:nvSpPr>
        <p:spPr>
          <a:xfrm>
            <a:off x="2415540" y="5066665"/>
            <a:ext cx="798893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Techo (acústico blanco):0,76           Paredes (blanco): 0,88        Suelo (gris oscuro): 0,25</a:t>
            </a:r>
            <a:endParaRPr lang="es-CO" altLang="es-ES" sz="1400">
              <a:latin typeface="Open Sans" panose="020B0606030504020204" pitchFamily="34" charset="0"/>
              <a:cs typeface="Open Sans" panose="020B0606030504020204"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3"/>
          <p:cNvSpPr/>
          <p:nvPr/>
        </p:nvSpPr>
        <p:spPr>
          <a:xfrm>
            <a:off x="5052060" y="3779520"/>
            <a:ext cx="1824355" cy="1922145"/>
          </a:xfrm>
          <a:prstGeom prst="roundRect">
            <a:avLst/>
          </a:prstGeom>
          <a:solidFill>
            <a:srgbClr val="FFE699"/>
          </a:solidFill>
          <a:ln w="12700" cmpd="sng">
            <a:no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6" name="Cuadro de texto 15"/>
          <p:cNvSpPr txBox="1"/>
          <p:nvPr/>
        </p:nvSpPr>
        <p:spPr>
          <a:xfrm>
            <a:off x="473075" y="1497330"/>
            <a:ext cx="612965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asimilar la teoría aprendida se desarrollará un ejemplo:</a:t>
            </a:r>
            <a:endParaRPr lang="es-ES" altLang="en-US" sz="1400">
              <a:latin typeface="Open Sans" panose="020B0606030504020204" pitchFamily="34" charset="0"/>
              <a:cs typeface="Open Sans" panose="020B0606030504020204" pitchFamily="34" charset="0"/>
            </a:endParaRPr>
          </a:p>
        </p:txBody>
      </p:sp>
      <p:sp>
        <p:nvSpPr>
          <p:cNvPr id="17" name="Cuadro de texto 16"/>
          <p:cNvSpPr txBox="1"/>
          <p:nvPr/>
        </p:nvSpPr>
        <p:spPr>
          <a:xfrm>
            <a:off x="4940300" y="1927860"/>
            <a:ext cx="6703695" cy="159956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tiene un salón, para dictar clases, de 4 m. de ancho por 6 m. de largo por 2,6 m. de alto, se tiene luminarias tipo downlight [</a:t>
            </a:r>
            <a:r>
              <a:rPr lang="es-ES" altLang="en-US" sz="1400" i="1">
                <a:latin typeface="Open Sans" panose="020B0606030504020204" pitchFamily="34" charset="0"/>
                <a:cs typeface="Open Sans" panose="020B0606030504020204" pitchFamily="34" charset="0"/>
              </a:rPr>
              <a:t>Es una lámpara que se coloca en techo y va incrustado o empotrado en el techo</a:t>
            </a:r>
            <a:r>
              <a:rPr lang="es-ES" altLang="en-US" sz="1400">
                <a:latin typeface="Open Sans" panose="020B0606030504020204" pitchFamily="34" charset="0"/>
                <a:cs typeface="Open Sans" panose="020B0606030504020204" pitchFamily="34" charset="0"/>
              </a:rPr>
              <a:t>] con dos lámparas fluorescentes.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El salón está compuesto por paredes de yeso blanco, suelo de terrazo gris oscuro y plafón de cartón-yeso acústicas perforadas. </a:t>
            </a:r>
            <a:endParaRPr lang="es-ES" altLang="en-US" sz="1400">
              <a:latin typeface="Open Sans" panose="020B0606030504020204" pitchFamily="34" charset="0"/>
              <a:cs typeface="Open Sans" panose="020B0606030504020204" pitchFamily="34" charset="0"/>
            </a:endParaRPr>
          </a:p>
        </p:txBody>
      </p:sp>
      <p:pic>
        <p:nvPicPr>
          <p:cNvPr id="2" name="Imagen 1" descr="cuarto_iluminacion"/>
          <p:cNvPicPr>
            <a:picLocks noChangeAspect="1"/>
          </p:cNvPicPr>
          <p:nvPr/>
        </p:nvPicPr>
        <p:blipFill>
          <a:blip r:embed="rId1"/>
          <a:stretch>
            <a:fillRect/>
          </a:stretch>
        </p:blipFill>
        <p:spPr>
          <a:xfrm>
            <a:off x="516890" y="1874520"/>
            <a:ext cx="4204335" cy="3735070"/>
          </a:xfrm>
          <a:prstGeom prst="rect">
            <a:avLst/>
          </a:prstGeom>
        </p:spPr>
      </p:pic>
      <p:sp>
        <p:nvSpPr>
          <p:cNvPr id="4" name="Cuadro de texto 3"/>
          <p:cNvSpPr txBox="1"/>
          <p:nvPr/>
        </p:nvSpPr>
        <p:spPr>
          <a:xfrm>
            <a:off x="5194935" y="3954145"/>
            <a:ext cx="1538605" cy="159956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Calcular el número de luminarias necesarias y cómo hay que colocarlas en el salón.</a:t>
            </a:r>
            <a:endParaRPr lang="es-ES" altLang="en-US" sz="1400">
              <a:latin typeface="Open Sans" panose="020B0606030504020204" pitchFamily="34" charset="0"/>
              <a:cs typeface="Open Sans" panose="020B0606030504020204" pitchFamily="34" charset="0"/>
            </a:endParaRPr>
          </a:p>
        </p:txBody>
      </p:sp>
      <p:grpSp>
        <p:nvGrpSpPr>
          <p:cNvPr id="20" name="Grupo 19"/>
          <p:cNvGrpSpPr/>
          <p:nvPr/>
        </p:nvGrpSpPr>
        <p:grpSpPr>
          <a:xfrm>
            <a:off x="7887970" y="3684270"/>
            <a:ext cx="2720340" cy="511175"/>
            <a:chOff x="10295" y="8968"/>
            <a:chExt cx="4284" cy="805"/>
          </a:xfrm>
        </p:grpSpPr>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2"/>
            <a:srcRect/>
            <a:stretch>
              <a:fillRect/>
            </a:stretch>
          </p:blipFill>
          <p:spPr>
            <a:xfrm>
              <a:off x="10295" y="901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3"/>
            <a:srcRect/>
            <a:stretch>
              <a:fillRect/>
            </a:stretch>
          </p:blipFill>
          <p:spPr>
            <a:xfrm>
              <a:off x="13774" y="8968"/>
              <a:ext cx="805" cy="805"/>
            </a:xfrm>
            <a:prstGeom prst="rect">
              <a:avLst/>
            </a:prstGeom>
          </p:spPr>
        </p:pic>
      </p:grpSp>
      <p:sp>
        <p:nvSpPr>
          <p:cNvPr id="5" name="Rectángulo redondeado 4"/>
          <p:cNvSpPr/>
          <p:nvPr/>
        </p:nvSpPr>
        <p:spPr>
          <a:xfrm>
            <a:off x="7219950"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rPr>
              <a:t>C</a:t>
            </a:r>
            <a:r>
              <a:rPr lang="es-ES" altLang="en-US" sz="1400">
                <a:solidFill>
                  <a:schemeClr val="tx1"/>
                </a:solidFill>
                <a:latin typeface="Open Sans" panose="020B0606030504020204" pitchFamily="34" charset="0"/>
                <a:cs typeface="Open Sans" panose="020B0606030504020204" pitchFamily="34" charset="0"/>
              </a:rPr>
              <a:t>alcula</a:t>
            </a:r>
            <a:r>
              <a:rPr lang="es-CO" altLang="es-ES" sz="1400">
                <a:solidFill>
                  <a:schemeClr val="tx1"/>
                </a:solidFill>
                <a:latin typeface="Open Sans" panose="020B0606030504020204" pitchFamily="34" charset="0"/>
                <a:cs typeface="Open Sans" panose="020B0606030504020204" pitchFamily="34" charset="0"/>
              </a:rPr>
              <a:t>r</a:t>
            </a:r>
            <a:r>
              <a:rPr lang="es-ES" altLang="en-US" sz="1400">
                <a:solidFill>
                  <a:schemeClr val="tx1"/>
                </a:solidFill>
                <a:latin typeface="Open Sans" panose="020B0606030504020204" pitchFamily="34" charset="0"/>
                <a:cs typeface="Open Sans" panose="020B0606030504020204" pitchFamily="34" charset="0"/>
              </a:rPr>
              <a:t> el flujo luminoso</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15" name="Imagen 14" descr="pencil"/>
          <p:cNvPicPr>
            <a:picLocks noChangeAspect="1"/>
          </p:cNvPicPr>
          <p:nvPr/>
        </p:nvPicPr>
        <p:blipFill>
          <a:blip r:embed="rId4"/>
          <a:stretch>
            <a:fillRect/>
          </a:stretch>
        </p:blipFill>
        <p:spPr>
          <a:xfrm flipH="1">
            <a:off x="4940300" y="3779520"/>
            <a:ext cx="427990" cy="427990"/>
          </a:xfrm>
          <a:prstGeom prst="rect">
            <a:avLst/>
          </a:prstGeom>
        </p:spPr>
      </p:pic>
      <p:sp>
        <p:nvSpPr>
          <p:cNvPr id="9" name="Rectángulo redondeado 8"/>
          <p:cNvSpPr/>
          <p:nvPr/>
        </p:nvSpPr>
        <p:spPr>
          <a:xfrm>
            <a:off x="9440545" y="4222115"/>
            <a:ext cx="1824355" cy="1065530"/>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tx1"/>
                </a:solidFill>
                <a:latin typeface="Open Sans" panose="020B0606030504020204" pitchFamily="34" charset="0"/>
                <a:cs typeface="Open Sans" panose="020B0606030504020204" pitchFamily="34" charset="0"/>
              </a:rPr>
              <a:t>Calcular el coeficiente de utilización</a:t>
            </a:r>
            <a:r>
              <a:rPr lang="es-CO" sz="1400">
                <a:solidFill>
                  <a:schemeClr val="tx1"/>
                </a:solidFill>
                <a:latin typeface="Open Sans" panose="020B0606030504020204" pitchFamily="34" charset="0"/>
                <a:cs typeface="Open Sans" panose="020B0606030504020204" pitchFamily="34" charset="0"/>
              </a:rPr>
              <a:t>.</a:t>
            </a:r>
            <a:endParaRPr lang="es-CO" sz="1400">
              <a:solidFill>
                <a:schemeClr val="tx1"/>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7338695" y="5701665"/>
            <a:ext cx="4000500" cy="306705"/>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Da clic para más información</a:t>
            </a:r>
            <a:endParaRPr lang="es-CO" altLang="es-ES" sz="1400" i="1">
              <a:latin typeface="Open Sans" panose="020B0606030504020204" pitchFamily="34" charset="0"/>
              <a:cs typeface="Open Sans" panose="020B0606030504020204" pitchFamily="34" charset="0"/>
            </a:endParaRPr>
          </a:p>
        </p:txBody>
      </p:sp>
      <p:grpSp>
        <p:nvGrpSpPr>
          <p:cNvPr id="18" name="Grupo 17"/>
          <p:cNvGrpSpPr/>
          <p:nvPr/>
        </p:nvGrpSpPr>
        <p:grpSpPr>
          <a:xfrm>
            <a:off x="7962900" y="5353050"/>
            <a:ext cx="338455" cy="256540"/>
            <a:chOff x="15434" y="5987"/>
            <a:chExt cx="758" cy="574"/>
          </a:xfrm>
        </p:grpSpPr>
        <p:sp>
          <p:nvSpPr>
            <p:cNvPr id="19" name="Rectángulo redondeado 1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4" name="Imagen 23" descr="plus-info"/>
            <p:cNvPicPr>
              <a:picLocks noChangeAspect="1"/>
            </p:cNvPicPr>
            <p:nvPr/>
          </p:nvPicPr>
          <p:blipFill>
            <a:blip r:embed="rId5"/>
            <a:stretch>
              <a:fillRect/>
            </a:stretch>
          </p:blipFill>
          <p:spPr>
            <a:xfrm>
              <a:off x="15519" y="5987"/>
              <a:ext cx="574" cy="574"/>
            </a:xfrm>
            <a:prstGeom prst="rect">
              <a:avLst/>
            </a:prstGeom>
          </p:spPr>
        </p:pic>
      </p:grpSp>
      <p:grpSp>
        <p:nvGrpSpPr>
          <p:cNvPr id="25" name="Grupo 24"/>
          <p:cNvGrpSpPr/>
          <p:nvPr/>
        </p:nvGrpSpPr>
        <p:grpSpPr>
          <a:xfrm>
            <a:off x="10183495" y="5357495"/>
            <a:ext cx="338455" cy="256540"/>
            <a:chOff x="15434" y="5987"/>
            <a:chExt cx="758" cy="574"/>
          </a:xfrm>
        </p:grpSpPr>
        <p:sp>
          <p:nvSpPr>
            <p:cNvPr id="26" name="Rectángulo redondeado 25"/>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7" name="Imagen 26" descr="plus-info"/>
            <p:cNvPicPr>
              <a:picLocks noChangeAspect="1"/>
            </p:cNvPicPr>
            <p:nvPr/>
          </p:nvPicPr>
          <p:blipFill>
            <a:blip r:embed="rId5"/>
            <a:stretch>
              <a:fillRect/>
            </a:stretch>
          </p:blipFill>
          <p:spPr>
            <a:xfrm>
              <a:off x="15519" y="5987"/>
              <a:ext cx="574" cy="574"/>
            </a:xfrm>
            <a:prstGeom prst="rect">
              <a:avLst/>
            </a:prstGeom>
          </p:spPr>
        </p:pic>
      </p:grpSp>
      <p:pic>
        <p:nvPicPr>
          <p:cNvPr id="2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6706" y="6226384"/>
            <a:ext cx="585665" cy="585665"/>
          </a:xfrm>
          <a:prstGeom prst="rect">
            <a:avLst/>
          </a:prstGeom>
        </p:spPr>
      </p:pic>
      <p:sp>
        <p:nvSpPr>
          <p:cNvPr id="6" name="Cuadro de texto 5"/>
          <p:cNvSpPr txBox="1"/>
          <p:nvPr/>
        </p:nvSpPr>
        <p:spPr>
          <a:xfrm>
            <a:off x="516890" y="1000760"/>
            <a:ext cx="919607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14: </a:t>
            </a:r>
            <a:r>
              <a:rPr sz="1600" b="1">
                <a:solidFill>
                  <a:srgbClr val="2C538E"/>
                </a:solidFill>
                <a:latin typeface="Open Sans" panose="020B0606030504020204" pitchFamily="34" charset="0"/>
                <a:cs typeface="Open Sans" panose="020B0606030504020204" pitchFamily="34" charset="0"/>
              </a:rPr>
              <a:t>C</a:t>
            </a:r>
            <a:r>
              <a:rPr lang="es-CO" sz="1600" b="1">
                <a:solidFill>
                  <a:srgbClr val="2C538E"/>
                </a:solidFill>
                <a:latin typeface="Open Sans" panose="020B0606030504020204" pitchFamily="34" charset="0"/>
                <a:cs typeface="Open Sans" panose="020B0606030504020204" pitchFamily="34" charset="0"/>
              </a:rPr>
              <a:t>á</a:t>
            </a:r>
            <a:r>
              <a:rPr sz="1600" b="1">
                <a:solidFill>
                  <a:srgbClr val="2C538E"/>
                </a:solidFill>
                <a:latin typeface="Open Sans" panose="020B0606030504020204" pitchFamily="34" charset="0"/>
                <a:cs typeface="Open Sans" panose="020B0606030504020204" pitchFamily="34" charset="0"/>
              </a:rPr>
              <a:t>lculo de Iluminación de Tipo Interior, y Medición de Nivel de Iluminación (Lx)</a:t>
            </a:r>
            <a:endParaRPr sz="1600" b="1">
              <a:solidFill>
                <a:srgbClr val="2C538E"/>
              </a:solidFill>
              <a:latin typeface="Open Sans" panose="020B0606030504020204" pitchFamily="34" charset="0"/>
              <a:cs typeface="Open Sans" panose="020B0606030504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1" name="Cuadro de texto 10"/>
          <p:cNvSpPr txBox="1"/>
          <p:nvPr/>
        </p:nvSpPr>
        <p:spPr>
          <a:xfrm>
            <a:off x="516890" y="1000760"/>
            <a:ext cx="919607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14: </a:t>
            </a:r>
            <a:r>
              <a:rPr sz="1600" b="1">
                <a:solidFill>
                  <a:srgbClr val="2C538E"/>
                </a:solidFill>
                <a:latin typeface="Open Sans" panose="020B0606030504020204" pitchFamily="34" charset="0"/>
                <a:cs typeface="Open Sans" panose="020B0606030504020204" pitchFamily="34" charset="0"/>
              </a:rPr>
              <a:t>C</a:t>
            </a:r>
            <a:r>
              <a:rPr lang="es-CO" sz="1600" b="1">
                <a:solidFill>
                  <a:srgbClr val="2C538E"/>
                </a:solidFill>
                <a:latin typeface="Open Sans" panose="020B0606030504020204" pitchFamily="34" charset="0"/>
                <a:cs typeface="Open Sans" panose="020B0606030504020204" pitchFamily="34" charset="0"/>
              </a:rPr>
              <a:t>á</a:t>
            </a:r>
            <a:r>
              <a:rPr sz="1600" b="1">
                <a:solidFill>
                  <a:srgbClr val="2C538E"/>
                </a:solidFill>
                <a:latin typeface="Open Sans" panose="020B0606030504020204" pitchFamily="34" charset="0"/>
                <a:cs typeface="Open Sans" panose="020B0606030504020204" pitchFamily="34" charset="0"/>
              </a:rPr>
              <a:t>lculo de Iluminación de Tipo Interior, y Medición de Nivel de Iluminación (Lx)</a:t>
            </a:r>
            <a:endParaRPr sz="1600" b="1">
              <a:solidFill>
                <a:srgbClr val="2C538E"/>
              </a:solidFill>
              <a:latin typeface="Open Sans" panose="020B0606030504020204" pitchFamily="34" charset="0"/>
              <a:cs typeface="Open Sans" panose="020B0606030504020204" pitchFamily="34" charset="0"/>
            </a:endParaRPr>
          </a:p>
        </p:txBody>
      </p:sp>
      <p:sp>
        <p:nvSpPr>
          <p:cNvPr id="16" name="Cuadro de texto 15"/>
          <p:cNvSpPr txBox="1"/>
          <p:nvPr/>
        </p:nvSpPr>
        <p:spPr>
          <a:xfrm>
            <a:off x="516890" y="1485900"/>
            <a:ext cx="1129728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Ahora después de haber hallado el  índice local y los coeficientes de reflexión del techo, paredes y suelo, se procede con el factor de utilización o coeficiente de utilización (CU),  obteniéndose extrapolando los datos de la tabla de CU correspondiente a cada luminaria. </a:t>
            </a:r>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Debido a que el valor hallado no se encuentra exactamente dentro esta.  Para este caso se interpola de la siguiente manera: </a:t>
            </a:r>
            <a:endParaRPr lang="es-ES" altLang="en-US" sz="1400">
              <a:latin typeface="Open Sans" panose="020B0606030504020204" pitchFamily="34" charset="0"/>
              <a:cs typeface="Open Sans" panose="020B0606030504020204" pitchFamily="34" charset="0"/>
            </a:endParaRPr>
          </a:p>
        </p:txBody>
      </p:sp>
      <p:sp>
        <p:nvSpPr>
          <p:cNvPr id="2" name="Cuadro de texto 1"/>
          <p:cNvSpPr txBox="1"/>
          <p:nvPr/>
        </p:nvSpPr>
        <p:spPr>
          <a:xfrm>
            <a:off x="674370" y="3364865"/>
            <a:ext cx="4398645" cy="368300"/>
          </a:xfrm>
          <a:prstGeom prst="rect">
            <a:avLst/>
          </a:prstGeom>
          <a:noFill/>
        </p:spPr>
        <p:txBody>
          <a:bodyPr wrap="square" rtlCol="0">
            <a:spAutoFit/>
          </a:bodyPr>
          <a:p>
            <a:pPr algn="ctr"/>
            <a:r>
              <a:rPr lang="es-ES" altLang="en-US" b="1">
                <a:solidFill>
                  <a:srgbClr val="FF0000"/>
                </a:solidFill>
              </a:rPr>
              <a:t>tabla5_calculo_coeficiente_utilizacion.xlsx</a:t>
            </a:r>
            <a:endParaRPr lang="es-ES" altLang="en-US" b="1">
              <a:solidFill>
                <a:srgbClr val="FF0000"/>
              </a:solidFill>
            </a:endParaRPr>
          </a:p>
        </p:txBody>
      </p:sp>
      <p:sp>
        <p:nvSpPr>
          <p:cNvPr id="4" name="Cuadro de texto 3"/>
          <p:cNvSpPr txBox="1"/>
          <p:nvPr/>
        </p:nvSpPr>
        <p:spPr>
          <a:xfrm>
            <a:off x="1291590" y="5789930"/>
            <a:ext cx="3423920" cy="275590"/>
          </a:xfrm>
          <a:prstGeom prst="rect">
            <a:avLst/>
          </a:prstGeom>
          <a:noFill/>
        </p:spPr>
        <p:txBody>
          <a:bodyPr wrap="square" rtlCol="0">
            <a:spAutoFit/>
          </a:bodyPr>
          <a:p>
            <a:pPr algn="ctr"/>
            <a:r>
              <a:rPr lang="es-ES" altLang="en-US" sz="1200" i="1">
                <a:latin typeface="Open Sans" panose="020B0606030504020204" pitchFamily="34" charset="0"/>
                <a:cs typeface="Open Sans" panose="020B0606030504020204" pitchFamily="34" charset="0"/>
              </a:rPr>
              <a:t>Tabla 10. Cálculo del coeficiente de utilización</a:t>
            </a:r>
            <a:endParaRPr lang="es-ES" altLang="en-US" sz="1200" i="1">
              <a:latin typeface="Open Sans" panose="020B0606030504020204" pitchFamily="34" charset="0"/>
              <a:cs typeface="Open Sans" panose="020B0606030504020204" pitchFamily="34" charset="0"/>
            </a:endParaRPr>
          </a:p>
        </p:txBody>
      </p:sp>
      <p:grpSp>
        <p:nvGrpSpPr>
          <p:cNvPr id="45" name="Grupo 44"/>
          <p:cNvGrpSpPr/>
          <p:nvPr/>
        </p:nvGrpSpPr>
        <p:grpSpPr>
          <a:xfrm>
            <a:off x="6728460" y="2331720"/>
            <a:ext cx="3843020" cy="506095"/>
            <a:chOff x="10294" y="8105"/>
            <a:chExt cx="6052" cy="797"/>
          </a:xfrm>
        </p:grpSpPr>
        <p:sp>
          <p:nvSpPr>
            <p:cNvPr id="41" name="Cuadro de texto 40"/>
            <p:cNvSpPr txBox="1"/>
            <p:nvPr/>
          </p:nvSpPr>
          <p:spPr>
            <a:xfrm>
              <a:off x="10667" y="8322"/>
              <a:ext cx="5679" cy="580"/>
            </a:xfrm>
            <a:prstGeom prst="rect">
              <a:avLst/>
            </a:prstGeom>
            <a:noFill/>
            <a:ln w="28575">
              <a:solidFill>
                <a:srgbClr val="FFB90F"/>
              </a:solidFill>
            </a:ln>
          </p:spPr>
          <p:txBody>
            <a:bodyPr wrap="square" rtlCol="0">
              <a:spAutoFit/>
            </a:bodyPr>
            <a:p>
              <a:pPr algn="ctr"/>
              <a:r>
                <a:rPr lang="es-ES" altLang="en-US">
                  <a:latin typeface="Open Sans" panose="020B0606030504020204" pitchFamily="34" charset="0"/>
                  <a:cs typeface="Open Sans" panose="020B0606030504020204" pitchFamily="34" charset="0"/>
                  <a:sym typeface="+mn-ea"/>
                </a:rPr>
                <a:t>(100+116+91+77)/4=384/4=96</a:t>
              </a:r>
              <a:endParaRPr lang="es-ES" altLang="en-US" b="1">
                <a:solidFill>
                  <a:schemeClr val="bg1"/>
                </a:solidFill>
                <a:latin typeface="Open Sans" panose="020B0606030504020204" pitchFamily="34" charset="0"/>
                <a:cs typeface="Open Sans" panose="020B0606030504020204" pitchFamily="34" charset="0"/>
                <a:sym typeface="+mn-ea"/>
              </a:endParaRPr>
            </a:p>
          </p:txBody>
        </p:sp>
        <p:pic>
          <p:nvPicPr>
            <p:cNvPr id="43" name="Imagen 42" descr="pencil"/>
            <p:cNvPicPr>
              <a:picLocks noChangeAspect="1"/>
            </p:cNvPicPr>
            <p:nvPr/>
          </p:nvPicPr>
          <p:blipFill>
            <a:blip r:embed="rId1"/>
            <a:stretch>
              <a:fillRect/>
            </a:stretch>
          </p:blipFill>
          <p:spPr>
            <a:xfrm flipH="1">
              <a:off x="10294" y="8105"/>
              <a:ext cx="674" cy="674"/>
            </a:xfrm>
            <a:prstGeom prst="rect">
              <a:avLst/>
            </a:prstGeom>
          </p:spPr>
        </p:pic>
      </p:grpSp>
      <p:pic>
        <p:nvPicPr>
          <p:cNvPr id="42" name="Imagen 41" descr="check"/>
          <p:cNvPicPr>
            <a:picLocks noChangeAspect="1"/>
          </p:cNvPicPr>
          <p:nvPr/>
        </p:nvPicPr>
        <p:blipFill>
          <a:blip r:embed="rId2"/>
          <a:stretch>
            <a:fillRect/>
          </a:stretch>
        </p:blipFill>
        <p:spPr>
          <a:xfrm>
            <a:off x="6226175" y="3405823"/>
            <a:ext cx="336550" cy="336550"/>
          </a:xfrm>
          <a:prstGeom prst="rect">
            <a:avLst/>
          </a:prstGeom>
        </p:spPr>
      </p:pic>
      <p:grpSp>
        <p:nvGrpSpPr>
          <p:cNvPr id="13" name="Grupo 12"/>
          <p:cNvGrpSpPr/>
          <p:nvPr/>
        </p:nvGrpSpPr>
        <p:grpSpPr>
          <a:xfrm>
            <a:off x="6226175" y="3007995"/>
            <a:ext cx="5624830" cy="1845310"/>
            <a:chOff x="9805" y="4635"/>
            <a:chExt cx="8858" cy="2906"/>
          </a:xfrm>
        </p:grpSpPr>
        <p:sp>
          <p:nvSpPr>
            <p:cNvPr id="5" name="Cuadro de texto 4"/>
            <p:cNvSpPr txBox="1"/>
            <p:nvPr/>
          </p:nvSpPr>
          <p:spPr>
            <a:xfrm>
              <a:off x="9805" y="4635"/>
              <a:ext cx="8858" cy="2906"/>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Siendo este valor un porcentaje, este sería un   Cu= 0,96</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       Calcular el coeficiente o factor de mantenimiento:</a:t>
              </a:r>
              <a:endParaRPr lang="es-ES" altLang="en-US" sz="1400">
                <a:latin typeface="Open Sans" panose="020B0606030504020204" pitchFamily="34" charset="0"/>
                <a:cs typeface="Open Sans" panose="020B0606030504020204" pitchFamily="34" charset="0"/>
              </a:endParaRPr>
            </a:p>
            <a:p>
              <a:pPr algn="ctr"/>
              <a:endParaRPr lang="es-ES" altLang="en-US" sz="1600" b="1">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El factor de mantenimiento para este ejemplo se define teniendo en cuenta la siguiente tabla:</a:t>
              </a:r>
              <a:endParaRPr lang="es-ES" altLang="en-US" sz="1400">
                <a:latin typeface="Open Sans" panose="020B0606030504020204" pitchFamily="34" charset="0"/>
                <a:cs typeface="Open Sans" panose="020B0606030504020204" pitchFamily="34" charset="0"/>
              </a:endParaRPr>
            </a:p>
          </p:txBody>
        </p:sp>
        <p:sp>
          <p:nvSpPr>
            <p:cNvPr id="8" name="Rectángulo 7"/>
            <p:cNvSpPr/>
            <p:nvPr/>
          </p:nvSpPr>
          <p:spPr>
            <a:xfrm>
              <a:off x="16015" y="4652"/>
              <a:ext cx="1326" cy="406"/>
            </a:xfrm>
            <a:prstGeom prst="rect">
              <a:avLst/>
            </a:prstGeom>
            <a:noFill/>
            <a:ln w="25400">
              <a:solidFill>
                <a:srgbClr val="FFB90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grpSp>
        <p:nvGrpSpPr>
          <p:cNvPr id="9" name="Grupo 8"/>
          <p:cNvGrpSpPr/>
          <p:nvPr/>
        </p:nvGrpSpPr>
        <p:grpSpPr>
          <a:xfrm>
            <a:off x="7222173" y="3742690"/>
            <a:ext cx="2855595" cy="506095"/>
            <a:chOff x="10294" y="8105"/>
            <a:chExt cx="4497" cy="797"/>
          </a:xfrm>
        </p:grpSpPr>
        <p:sp>
          <p:nvSpPr>
            <p:cNvPr id="10" name="Cuadro de texto 9"/>
            <p:cNvSpPr txBox="1"/>
            <p:nvPr/>
          </p:nvSpPr>
          <p:spPr>
            <a:xfrm>
              <a:off x="10667" y="8322"/>
              <a:ext cx="4124" cy="580"/>
            </a:xfrm>
            <a:prstGeom prst="rect">
              <a:avLst/>
            </a:prstGeom>
            <a:noFill/>
            <a:ln w="28575">
              <a:solidFill>
                <a:srgbClr val="FFB90F"/>
              </a:solidFill>
            </a:ln>
          </p:spPr>
          <p:txBody>
            <a:bodyPr wrap="square" rtlCol="0">
              <a:spAutoFit/>
            </a:bodyPr>
            <a:p>
              <a:pPr algn="ctr"/>
              <a:r>
                <a:rPr lang="es-ES" altLang="en-US" b="1">
                  <a:latin typeface="Open Sans" panose="020B0606030504020204" pitchFamily="34" charset="0"/>
                  <a:cs typeface="Open Sans" panose="020B0606030504020204" pitchFamily="34" charset="0"/>
                  <a:sym typeface="+mn-ea"/>
                </a:rPr>
                <a:t>FM = FE x DLB x Fb</a:t>
              </a:r>
              <a:endParaRPr lang="es-ES" altLang="en-US" b="1">
                <a:solidFill>
                  <a:schemeClr val="bg1"/>
                </a:solidFill>
                <a:latin typeface="Open Sans" panose="020B0606030504020204" pitchFamily="34" charset="0"/>
                <a:cs typeface="Open Sans" panose="020B0606030504020204" pitchFamily="34" charset="0"/>
                <a:sym typeface="+mn-ea"/>
              </a:endParaRPr>
            </a:p>
          </p:txBody>
        </p:sp>
        <p:pic>
          <p:nvPicPr>
            <p:cNvPr id="12" name="Imagen 11" descr="pencil"/>
            <p:cNvPicPr>
              <a:picLocks noChangeAspect="1"/>
            </p:cNvPicPr>
            <p:nvPr/>
          </p:nvPicPr>
          <p:blipFill>
            <a:blip r:embed="rId1"/>
            <a:stretch>
              <a:fillRect/>
            </a:stretch>
          </p:blipFill>
          <p:spPr>
            <a:xfrm flipH="1">
              <a:off x="10294" y="8105"/>
              <a:ext cx="674" cy="674"/>
            </a:xfrm>
            <a:prstGeom prst="rect">
              <a:avLst/>
            </a:prstGeom>
          </p:spPr>
        </p:pic>
      </p:grpSp>
      <p:sp>
        <p:nvSpPr>
          <p:cNvPr id="14" name="Cuadro de texto 13"/>
          <p:cNvSpPr txBox="1"/>
          <p:nvPr/>
        </p:nvSpPr>
        <p:spPr>
          <a:xfrm>
            <a:off x="7195820" y="5789930"/>
            <a:ext cx="3794760" cy="275590"/>
          </a:xfrm>
          <a:prstGeom prst="rect">
            <a:avLst/>
          </a:prstGeom>
          <a:noFill/>
        </p:spPr>
        <p:txBody>
          <a:bodyPr wrap="square" rtlCol="0">
            <a:spAutoFit/>
          </a:bodyPr>
          <a:p>
            <a:pPr algn="ctr"/>
            <a:r>
              <a:rPr lang="es-ES" altLang="en-US" sz="1200" i="1">
                <a:latin typeface="Open Sans" panose="020B0606030504020204" pitchFamily="34" charset="0"/>
                <a:cs typeface="Open Sans" panose="020B0606030504020204" pitchFamily="34" charset="0"/>
              </a:rPr>
              <a:t>Tabla 11.Factores de mantenimiento</a:t>
            </a:r>
            <a:endParaRPr lang="es-ES" altLang="en-US" sz="1200" i="1">
              <a:latin typeface="Open Sans" panose="020B0606030504020204" pitchFamily="34" charset="0"/>
              <a:cs typeface="Open Sans" panose="020B0606030504020204" pitchFamily="34" charset="0"/>
            </a:endParaRPr>
          </a:p>
        </p:txBody>
      </p:sp>
      <p:sp>
        <p:nvSpPr>
          <p:cNvPr id="15" name="Cuadro de texto 14"/>
          <p:cNvSpPr txBox="1"/>
          <p:nvPr/>
        </p:nvSpPr>
        <p:spPr>
          <a:xfrm>
            <a:off x="6728460" y="5208270"/>
            <a:ext cx="4478655" cy="368300"/>
          </a:xfrm>
          <a:prstGeom prst="rect">
            <a:avLst/>
          </a:prstGeom>
          <a:noFill/>
        </p:spPr>
        <p:txBody>
          <a:bodyPr wrap="square" rtlCol="0">
            <a:spAutoFit/>
          </a:bodyPr>
          <a:p>
            <a:pPr algn="ctr"/>
            <a:r>
              <a:rPr lang="es-ES" altLang="en-US" b="1">
                <a:solidFill>
                  <a:srgbClr val="FF0000"/>
                </a:solidFill>
              </a:rPr>
              <a:t>tabla11_factores_mantenimiento.xlsx</a:t>
            </a:r>
            <a:endParaRPr lang="es-ES" altLang="en-US" b="1">
              <a:solidFill>
                <a:srgbClr val="FF0000"/>
              </a:solidFill>
            </a:endParaRPr>
          </a:p>
        </p:txBody>
      </p:sp>
      <p:pic>
        <p:nvPicPr>
          <p:cNvPr id="28"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6706" y="6226384"/>
            <a:ext cx="585665" cy="58566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uadro de texto 4"/>
          <p:cNvSpPr txBox="1"/>
          <p:nvPr/>
        </p:nvSpPr>
        <p:spPr>
          <a:xfrm>
            <a:off x="408940" y="1000760"/>
            <a:ext cx="9196070"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14: </a:t>
            </a:r>
            <a:r>
              <a:rPr sz="1600" b="1">
                <a:solidFill>
                  <a:srgbClr val="2C538E"/>
                </a:solidFill>
                <a:latin typeface="Open Sans" panose="020B0606030504020204" pitchFamily="34" charset="0"/>
                <a:cs typeface="Open Sans" panose="020B0606030504020204" pitchFamily="34" charset="0"/>
              </a:rPr>
              <a:t>C</a:t>
            </a:r>
            <a:r>
              <a:rPr lang="es-CO" sz="1600" b="1">
                <a:solidFill>
                  <a:srgbClr val="2C538E"/>
                </a:solidFill>
                <a:latin typeface="Open Sans" panose="020B0606030504020204" pitchFamily="34" charset="0"/>
                <a:cs typeface="Open Sans" panose="020B0606030504020204" pitchFamily="34" charset="0"/>
              </a:rPr>
              <a:t>á</a:t>
            </a:r>
            <a:r>
              <a:rPr sz="1600" b="1">
                <a:solidFill>
                  <a:srgbClr val="2C538E"/>
                </a:solidFill>
                <a:latin typeface="Open Sans" panose="020B0606030504020204" pitchFamily="34" charset="0"/>
                <a:cs typeface="Open Sans" panose="020B0606030504020204" pitchFamily="34" charset="0"/>
              </a:rPr>
              <a:t>lculo de Iluminación de Tipo Interior, y Medición de Nivel de Iluminación (Lx)</a:t>
            </a:r>
            <a:endParaRPr sz="1600" b="1">
              <a:solidFill>
                <a:srgbClr val="2C538E"/>
              </a:solidFill>
              <a:latin typeface="Open Sans" panose="020B0606030504020204" pitchFamily="34" charset="0"/>
              <a:cs typeface="Open Sans" panose="020B0606030504020204" pitchFamily="34" charset="0"/>
            </a:endParaRPr>
          </a:p>
        </p:txBody>
      </p:sp>
      <p:sp>
        <p:nvSpPr>
          <p:cNvPr id="6" name="Cuadro de texto 5"/>
          <p:cNvSpPr txBox="1"/>
          <p:nvPr/>
        </p:nvSpPr>
        <p:spPr>
          <a:xfrm>
            <a:off x="382270" y="1424305"/>
            <a:ext cx="11573510" cy="521970"/>
          </a:xfrm>
          <a:prstGeom prst="rect">
            <a:avLst/>
          </a:prstGeom>
          <a:noFill/>
        </p:spPr>
        <p:txBody>
          <a:bodyPr wrap="square" rtlCol="0">
            <a:spAutoFit/>
          </a:bodyPr>
          <a:p>
            <a:pPr algn="l">
              <a:buNone/>
            </a:pPr>
            <a:r>
              <a:rPr lang="es-ES" altLang="en-US" sz="1400">
                <a:latin typeface="Open Sans" panose="020B0606030504020204" pitchFamily="34" charset="0"/>
                <a:cs typeface="Open Sans" panose="020B0606030504020204" pitchFamily="34" charset="0"/>
              </a:rPr>
              <a:t>Dado que las condiciones de la luminaria son óptimas, ya que esta se encuentra nueva y que el ambiente es limpio, cerrado y que es un salón escolar, se tomará como 0.8 de la Tabla 11.</a:t>
            </a:r>
            <a:endParaRPr lang="es-ES" altLang="en-US" sz="1400">
              <a:latin typeface="Open Sans" panose="020B0606030504020204" pitchFamily="34" charset="0"/>
              <a:cs typeface="Open Sans" panose="020B0606030504020204" pitchFamily="34" charset="0"/>
            </a:endParaRPr>
          </a:p>
        </p:txBody>
      </p:sp>
      <p:sp>
        <p:nvSpPr>
          <p:cNvPr id="7" name="Cuadro de texto 6"/>
          <p:cNvSpPr txBox="1"/>
          <p:nvPr/>
        </p:nvSpPr>
        <p:spPr>
          <a:xfrm>
            <a:off x="696595" y="2098040"/>
            <a:ext cx="545655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Ahora sí  se puede calcular el flujo luminoso:</a:t>
            </a:r>
            <a:endParaRPr lang="es-ES" altLang="en-US" sz="1400">
              <a:latin typeface="Open Sans" panose="020B0606030504020204" pitchFamily="34" charset="0"/>
              <a:cs typeface="Open Sans" panose="020B0606030504020204" pitchFamily="34" charset="0"/>
            </a:endParaRPr>
          </a:p>
        </p:txBody>
      </p:sp>
      <p:grpSp>
        <p:nvGrpSpPr>
          <p:cNvPr id="45" name="Grupo 44"/>
          <p:cNvGrpSpPr/>
          <p:nvPr/>
        </p:nvGrpSpPr>
        <p:grpSpPr>
          <a:xfrm>
            <a:off x="1009650" y="2545715"/>
            <a:ext cx="3112770" cy="506095"/>
            <a:chOff x="10294" y="8105"/>
            <a:chExt cx="4902" cy="797"/>
          </a:xfrm>
        </p:grpSpPr>
        <p:sp>
          <p:nvSpPr>
            <p:cNvPr id="41" name="Cuadro de texto 40"/>
            <p:cNvSpPr txBox="1"/>
            <p:nvPr/>
          </p:nvSpPr>
          <p:spPr>
            <a:xfrm>
              <a:off x="10667" y="8322"/>
              <a:ext cx="4529" cy="580"/>
            </a:xfrm>
            <a:prstGeom prst="rect">
              <a:avLst/>
            </a:prstGeom>
            <a:noFill/>
            <a:ln w="28575">
              <a:solidFill>
                <a:srgbClr val="FFB90F"/>
              </a:solidFill>
            </a:ln>
          </p:spPr>
          <p:txBody>
            <a:bodyPr wrap="square" rtlCol="0">
              <a:spAutoFit/>
            </a:bodyPr>
            <a:p>
              <a:pPr algn="r"/>
              <a:r>
                <a:rPr lang="es-ES" altLang="en-US">
                  <a:latin typeface="Open Sans" panose="020B0606030504020204" pitchFamily="34" charset="0"/>
                  <a:cs typeface="Open Sans" panose="020B0606030504020204" pitchFamily="34" charset="0"/>
                  <a:sym typeface="+mn-ea"/>
                </a:rPr>
                <a:t>Φ T = Em * S/ Cu * Cm</a:t>
              </a:r>
              <a:endParaRPr lang="es-ES" altLang="en-US">
                <a:latin typeface="Open Sans" panose="020B0606030504020204" pitchFamily="34" charset="0"/>
                <a:cs typeface="Open Sans" panose="020B0606030504020204" pitchFamily="34" charset="0"/>
                <a:sym typeface="+mn-ea"/>
              </a:endParaRPr>
            </a:p>
          </p:txBody>
        </p:sp>
        <p:pic>
          <p:nvPicPr>
            <p:cNvPr id="43" name="Imagen 42" descr="pencil"/>
            <p:cNvPicPr>
              <a:picLocks noChangeAspect="1"/>
            </p:cNvPicPr>
            <p:nvPr/>
          </p:nvPicPr>
          <p:blipFill>
            <a:blip r:embed="rId1"/>
            <a:stretch>
              <a:fillRect/>
            </a:stretch>
          </p:blipFill>
          <p:spPr>
            <a:xfrm flipH="1">
              <a:off x="10294" y="8105"/>
              <a:ext cx="674" cy="674"/>
            </a:xfrm>
            <a:prstGeom prst="rect">
              <a:avLst/>
            </a:prstGeom>
          </p:spPr>
        </p:pic>
      </p:grpSp>
      <p:grpSp>
        <p:nvGrpSpPr>
          <p:cNvPr id="15" name="Grupo 14"/>
          <p:cNvGrpSpPr/>
          <p:nvPr/>
        </p:nvGrpSpPr>
        <p:grpSpPr>
          <a:xfrm>
            <a:off x="4525010" y="2545715"/>
            <a:ext cx="4222750" cy="509905"/>
            <a:chOff x="7126" y="3941"/>
            <a:chExt cx="6650" cy="803"/>
          </a:xfrm>
        </p:grpSpPr>
        <p:sp>
          <p:nvSpPr>
            <p:cNvPr id="9" name="Cuadro de texto 8"/>
            <p:cNvSpPr txBox="1"/>
            <p:nvPr/>
          </p:nvSpPr>
          <p:spPr>
            <a:xfrm>
              <a:off x="7291" y="4164"/>
              <a:ext cx="6485" cy="580"/>
            </a:xfrm>
            <a:prstGeom prst="rect">
              <a:avLst/>
            </a:prstGeom>
            <a:noFill/>
            <a:ln w="28575">
              <a:solidFill>
                <a:srgbClr val="FFB90F"/>
              </a:solidFill>
            </a:ln>
          </p:spPr>
          <p:txBody>
            <a:bodyPr wrap="square" rtlCol="0">
              <a:spAutoFit/>
            </a:bodyPr>
            <a:p>
              <a:pPr algn="r"/>
              <a:r>
                <a:rPr lang="es-ES" altLang="en-US">
                  <a:latin typeface="Open Sans" panose="020B0606030504020204" pitchFamily="34" charset="0"/>
                  <a:cs typeface="Open Sans" panose="020B0606030504020204" pitchFamily="34" charset="0"/>
                  <a:sym typeface="+mn-ea"/>
                </a:rPr>
                <a:t>Φ T= 300* 6*4/0,97* 0,8 = 9278,35</a:t>
              </a:r>
              <a:endParaRPr lang="es-ES" altLang="en-US">
                <a:latin typeface="Open Sans" panose="020B0606030504020204" pitchFamily="34" charset="0"/>
                <a:cs typeface="Open Sans" panose="020B0606030504020204" pitchFamily="34" charset="0"/>
                <a:sym typeface="+mn-ea"/>
              </a:endParaRPr>
            </a:p>
          </p:txBody>
        </p:sp>
        <p:pic>
          <p:nvPicPr>
            <p:cNvPr id="12" name="Imagen 11" descr="pencil"/>
            <p:cNvPicPr>
              <a:picLocks noChangeAspect="1"/>
            </p:cNvPicPr>
            <p:nvPr/>
          </p:nvPicPr>
          <p:blipFill>
            <a:blip r:embed="rId1"/>
            <a:stretch>
              <a:fillRect/>
            </a:stretch>
          </p:blipFill>
          <p:spPr>
            <a:xfrm flipH="1">
              <a:off x="7126" y="3941"/>
              <a:ext cx="638" cy="674"/>
            </a:xfrm>
            <a:prstGeom prst="rect">
              <a:avLst/>
            </a:prstGeom>
          </p:spPr>
        </p:pic>
      </p:grpSp>
      <p:sp>
        <p:nvSpPr>
          <p:cNvPr id="16" name="Cuadro de texto 15"/>
          <p:cNvSpPr txBox="1"/>
          <p:nvPr/>
        </p:nvSpPr>
        <p:spPr>
          <a:xfrm>
            <a:off x="8827135" y="2647950"/>
            <a:ext cx="1033145"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Lúmenes</a:t>
            </a:r>
            <a:endParaRPr lang="es-ES" altLang="en-US" sz="1400" b="1">
              <a:latin typeface="Open Sans" panose="020B0606030504020204" pitchFamily="34" charset="0"/>
              <a:cs typeface="Open Sans" panose="020B0606030504020204" pitchFamily="34" charset="0"/>
            </a:endParaRPr>
          </a:p>
        </p:txBody>
      </p:sp>
      <p:sp>
        <p:nvSpPr>
          <p:cNvPr id="17" name="Cuadro de texto 16"/>
          <p:cNvSpPr txBox="1"/>
          <p:nvPr/>
        </p:nvSpPr>
        <p:spPr>
          <a:xfrm>
            <a:off x="785495" y="3321685"/>
            <a:ext cx="999109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Ahora</a:t>
            </a:r>
            <a:r>
              <a:rPr lang="es-CO" altLang="es-ES" sz="1400">
                <a:latin typeface="Open Sans" panose="020B0606030504020204" pitchFamily="34" charset="0"/>
                <a:cs typeface="Open Sans" panose="020B0606030504020204" pitchFamily="34" charset="0"/>
              </a:rPr>
              <a:t>,</a:t>
            </a:r>
            <a:r>
              <a:rPr lang="es-ES" altLang="en-US" sz="1400">
                <a:latin typeface="Open Sans" panose="020B0606030504020204" pitchFamily="34" charset="0"/>
                <a:cs typeface="Open Sans" panose="020B0606030504020204" pitchFamily="34" charset="0"/>
              </a:rPr>
              <a:t> se puede determinar el número de luminarias que se necesita para alcanzar el grado de iluminación adecuado:</a:t>
            </a:r>
            <a:endParaRPr lang="es-ES" altLang="en-US" sz="1400">
              <a:latin typeface="Open Sans" panose="020B0606030504020204" pitchFamily="34" charset="0"/>
              <a:cs typeface="Open Sans" panose="020B0606030504020204" pitchFamily="34" charset="0"/>
            </a:endParaRPr>
          </a:p>
        </p:txBody>
      </p:sp>
      <p:grpSp>
        <p:nvGrpSpPr>
          <p:cNvPr id="18" name="Grupo 17"/>
          <p:cNvGrpSpPr/>
          <p:nvPr/>
        </p:nvGrpSpPr>
        <p:grpSpPr>
          <a:xfrm>
            <a:off x="1009650" y="3804920"/>
            <a:ext cx="2248535" cy="506095"/>
            <a:chOff x="10294" y="8105"/>
            <a:chExt cx="3541" cy="797"/>
          </a:xfrm>
        </p:grpSpPr>
        <p:sp>
          <p:nvSpPr>
            <p:cNvPr id="19" name="Cuadro de texto 18"/>
            <p:cNvSpPr txBox="1"/>
            <p:nvPr/>
          </p:nvSpPr>
          <p:spPr>
            <a:xfrm>
              <a:off x="10667" y="8322"/>
              <a:ext cx="3168" cy="580"/>
            </a:xfrm>
            <a:prstGeom prst="rect">
              <a:avLst/>
            </a:prstGeom>
            <a:noFill/>
            <a:ln w="28575">
              <a:solidFill>
                <a:srgbClr val="FFB90F"/>
              </a:solidFill>
            </a:ln>
          </p:spPr>
          <p:txBody>
            <a:bodyPr wrap="square" rtlCol="0">
              <a:spAutoFit/>
            </a:bodyPr>
            <a:p>
              <a:pPr algn="r"/>
              <a:r>
                <a:rPr lang="es-ES" altLang="en-US">
                  <a:latin typeface="Open Sans" panose="020B0606030504020204" pitchFamily="34" charset="0"/>
                  <a:cs typeface="Open Sans" panose="020B0606030504020204" pitchFamily="34" charset="0"/>
                  <a:sym typeface="+mn-ea"/>
                </a:rPr>
                <a:t>NL=Φ T /n *Φ L</a:t>
              </a:r>
              <a:endParaRPr lang="es-ES" altLang="en-US">
                <a:latin typeface="Open Sans" panose="020B0606030504020204" pitchFamily="34" charset="0"/>
                <a:cs typeface="Open Sans" panose="020B0606030504020204" pitchFamily="34" charset="0"/>
                <a:sym typeface="+mn-ea"/>
              </a:endParaRPr>
            </a:p>
          </p:txBody>
        </p:sp>
        <p:pic>
          <p:nvPicPr>
            <p:cNvPr id="20" name="Imagen 19" descr="pencil"/>
            <p:cNvPicPr>
              <a:picLocks noChangeAspect="1"/>
            </p:cNvPicPr>
            <p:nvPr/>
          </p:nvPicPr>
          <p:blipFill>
            <a:blip r:embed="rId1"/>
            <a:stretch>
              <a:fillRect/>
            </a:stretch>
          </p:blipFill>
          <p:spPr>
            <a:xfrm flipH="1">
              <a:off x="10294" y="8105"/>
              <a:ext cx="674" cy="674"/>
            </a:xfrm>
            <a:prstGeom prst="rect">
              <a:avLst/>
            </a:prstGeom>
          </p:spPr>
        </p:pic>
      </p:grpSp>
      <p:grpSp>
        <p:nvGrpSpPr>
          <p:cNvPr id="21" name="Grupo 20"/>
          <p:cNvGrpSpPr/>
          <p:nvPr/>
        </p:nvGrpSpPr>
        <p:grpSpPr>
          <a:xfrm>
            <a:off x="4686300" y="3803650"/>
            <a:ext cx="3830320" cy="507365"/>
            <a:chOff x="10383" y="8103"/>
            <a:chExt cx="6032" cy="799"/>
          </a:xfrm>
        </p:grpSpPr>
        <p:sp>
          <p:nvSpPr>
            <p:cNvPr id="22" name="Cuadro de texto 21"/>
            <p:cNvSpPr txBox="1"/>
            <p:nvPr/>
          </p:nvSpPr>
          <p:spPr>
            <a:xfrm>
              <a:off x="10667" y="8322"/>
              <a:ext cx="5748" cy="580"/>
            </a:xfrm>
            <a:prstGeom prst="rect">
              <a:avLst/>
            </a:prstGeom>
            <a:noFill/>
            <a:ln w="28575">
              <a:solidFill>
                <a:srgbClr val="FFB90F"/>
              </a:solidFill>
            </a:ln>
          </p:spPr>
          <p:txBody>
            <a:bodyPr wrap="square" rtlCol="0">
              <a:spAutoFit/>
            </a:bodyPr>
            <a:p>
              <a:pPr algn="r"/>
              <a:r>
                <a:rPr lang="es-ES" altLang="en-US">
                  <a:latin typeface="Open Sans" panose="020B0606030504020204" pitchFamily="34" charset="0"/>
                  <a:cs typeface="Open Sans" panose="020B0606030504020204" pitchFamily="34" charset="0"/>
                  <a:sym typeface="+mn-ea"/>
                </a:rPr>
                <a:t>NL=9278,35/ 2 * 2400=1,93 = 2</a:t>
              </a:r>
              <a:endParaRPr lang="es-ES" altLang="en-US">
                <a:latin typeface="Open Sans" panose="020B0606030504020204" pitchFamily="34" charset="0"/>
                <a:cs typeface="Open Sans" panose="020B0606030504020204" pitchFamily="34" charset="0"/>
                <a:sym typeface="+mn-ea"/>
              </a:endParaRPr>
            </a:p>
          </p:txBody>
        </p:sp>
        <p:pic>
          <p:nvPicPr>
            <p:cNvPr id="23" name="Imagen 22" descr="pencil"/>
            <p:cNvPicPr>
              <a:picLocks noChangeAspect="1"/>
            </p:cNvPicPr>
            <p:nvPr/>
          </p:nvPicPr>
          <p:blipFill>
            <a:blip r:embed="rId1"/>
            <a:stretch>
              <a:fillRect/>
            </a:stretch>
          </p:blipFill>
          <p:spPr>
            <a:xfrm flipH="1">
              <a:off x="10383" y="8103"/>
              <a:ext cx="674" cy="674"/>
            </a:xfrm>
            <a:prstGeom prst="rect">
              <a:avLst/>
            </a:prstGeom>
          </p:spPr>
        </p:pic>
      </p:grpSp>
      <p:pic>
        <p:nvPicPr>
          <p:cNvPr id="28"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6706" y="6226384"/>
            <a:ext cx="585665" cy="585665"/>
          </a:xfrm>
          <a:prstGeom prst="rect">
            <a:avLst/>
          </a:prstGeom>
        </p:spPr>
      </p:pic>
      <p:grpSp>
        <p:nvGrpSpPr>
          <p:cNvPr id="26" name="Grupo 25"/>
          <p:cNvGrpSpPr/>
          <p:nvPr/>
        </p:nvGrpSpPr>
        <p:grpSpPr>
          <a:xfrm>
            <a:off x="3373120" y="4800600"/>
            <a:ext cx="5683250" cy="1209675"/>
            <a:chOff x="4615" y="7579"/>
            <a:chExt cx="8950" cy="1905"/>
          </a:xfrm>
        </p:grpSpPr>
        <p:pic>
          <p:nvPicPr>
            <p:cNvPr id="8" name="Imagen 7" descr="luminaria-techo"/>
            <p:cNvPicPr>
              <a:picLocks noChangeAspect="1"/>
            </p:cNvPicPr>
            <p:nvPr/>
          </p:nvPicPr>
          <p:blipFill>
            <a:blip r:embed="rId4"/>
            <a:stretch>
              <a:fillRect/>
            </a:stretch>
          </p:blipFill>
          <p:spPr>
            <a:xfrm>
              <a:off x="4615" y="7579"/>
              <a:ext cx="2511" cy="1905"/>
            </a:xfrm>
            <a:prstGeom prst="rect">
              <a:avLst/>
            </a:prstGeom>
          </p:spPr>
        </p:pic>
        <p:pic>
          <p:nvPicPr>
            <p:cNvPr id="10" name="Imagen 9" descr="luminaria-techo"/>
            <p:cNvPicPr>
              <a:picLocks noChangeAspect="1"/>
            </p:cNvPicPr>
            <p:nvPr/>
          </p:nvPicPr>
          <p:blipFill>
            <a:blip r:embed="rId4"/>
            <a:stretch>
              <a:fillRect/>
            </a:stretch>
          </p:blipFill>
          <p:spPr>
            <a:xfrm>
              <a:off x="11054" y="7579"/>
              <a:ext cx="2511" cy="1905"/>
            </a:xfrm>
            <a:prstGeom prst="rect">
              <a:avLst/>
            </a:prstGeom>
          </p:spPr>
        </p:pic>
        <p:sp>
          <p:nvSpPr>
            <p:cNvPr id="14" name="Cuadro de texto 13"/>
            <p:cNvSpPr txBox="1"/>
            <p:nvPr/>
          </p:nvSpPr>
          <p:spPr>
            <a:xfrm>
              <a:off x="7438" y="8121"/>
              <a:ext cx="3263" cy="822"/>
            </a:xfrm>
            <a:prstGeom prst="rect">
              <a:avLst/>
            </a:prstGeom>
            <a:noFill/>
          </p:spPr>
          <p:txBody>
            <a:bodyPr wrap="square" rtlCol="0">
              <a:spAutoFit/>
            </a:bodyPr>
            <a:p>
              <a:pPr algn="ctr"/>
              <a:r>
                <a:rPr lang="es-CO" altLang="es-ES" sz="1400" b="1">
                  <a:latin typeface="Open Sans" panose="020B0606030504020204" pitchFamily="34" charset="0"/>
                  <a:cs typeface="Open Sans" panose="020B0606030504020204" pitchFamily="34" charset="0"/>
                </a:rPr>
                <a:t>El salón necesita dos luminarias</a:t>
              </a:r>
              <a:endParaRPr lang="es-CO" altLang="es-ES" sz="1400" b="1">
                <a:latin typeface="Open Sans" panose="020B0606030504020204" pitchFamily="34" charset="0"/>
                <a:cs typeface="Open Sans" panose="020B0606030504020204" pitchFamily="3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 de texto 18"/>
          <p:cNvSpPr txBox="1"/>
          <p:nvPr/>
        </p:nvSpPr>
        <p:spPr>
          <a:xfrm>
            <a:off x="659765" y="1557020"/>
            <a:ext cx="10975975"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Conocer el funcionamiento de los instrumentos de medida y su forma de conexión es de gran importancia ya que es la base fundamental para una buena lectura de las magnitudes que estos brindan y con esta interpretar un circuito eléctrico. A continuación</a:t>
            </a:r>
            <a:r>
              <a:rPr lang="es-CO" sz="1400">
                <a:latin typeface="Open Sans" panose="020B0606030504020204" pitchFamily="34" charset="0"/>
                <a:cs typeface="Open Sans" panose="020B0606030504020204" pitchFamily="34" charset="0"/>
              </a:rPr>
              <a:t>,</a:t>
            </a:r>
            <a:r>
              <a:rPr sz="1400">
                <a:latin typeface="Open Sans" panose="020B0606030504020204" pitchFamily="34" charset="0"/>
                <a:cs typeface="Open Sans" panose="020B0606030504020204" pitchFamily="34" charset="0"/>
              </a:rPr>
              <a:t> como se conectan según la magnitud que se quiere leer: </a:t>
            </a:r>
            <a:endParaRPr sz="1400">
              <a:latin typeface="Open Sans" panose="020B0606030504020204" pitchFamily="34" charset="0"/>
              <a:cs typeface="Open Sans" panose="020B0606030504020204" pitchFamily="34" charset="0"/>
            </a:endParaRPr>
          </a:p>
        </p:txBody>
      </p:sp>
      <p:sp>
        <p:nvSpPr>
          <p:cNvPr id="26" name="Rectángulo 25"/>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9" name="Cuadro de texto 8"/>
          <p:cNvSpPr txBox="1"/>
          <p:nvPr/>
        </p:nvSpPr>
        <p:spPr>
          <a:xfrm>
            <a:off x="1475105" y="2555240"/>
            <a:ext cx="2592705" cy="3107690"/>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la medición de esta magnitud dentro del sistema eléctrico el instrumento de medida debe ser un voltímetro o en su defecto un multímetro el cual se conecta en paralelo, su valor será dado en voltios (V). La figura A debe abrirse para que se conecte en paralelo el instrumento, tal como se observa en la figura C.</a:t>
            </a:r>
            <a:endParaRPr lang="es-ES" altLang="en-US" sz="1400">
              <a:solidFill>
                <a:schemeClr val="bg1"/>
              </a:solidFill>
              <a:latin typeface="Open Sans" panose="020B0606030504020204" pitchFamily="34" charset="0"/>
              <a:cs typeface="Open Sans" panose="020B0606030504020204" pitchFamily="34" charset="0"/>
            </a:endParaRPr>
          </a:p>
          <a:p>
            <a:endParaRPr lang="es-ES" altLang="en-US" sz="1400">
              <a:solidFill>
                <a:schemeClr val="bg1"/>
              </a:solidFill>
              <a:latin typeface="Open Sans" panose="020B0606030504020204" pitchFamily="34" charset="0"/>
              <a:cs typeface="Open Sans" panose="020B0606030504020204" pitchFamily="34" charset="0"/>
            </a:endParaRPr>
          </a:p>
          <a:p>
            <a:pPr algn="ctr"/>
            <a:r>
              <a:rPr lang="es-CO" altLang="es-ES" sz="1400" u="sng">
                <a:solidFill>
                  <a:schemeClr val="bg1"/>
                </a:solidFill>
                <a:latin typeface="Open Sans" panose="020B0606030504020204" pitchFamily="34" charset="0"/>
                <a:cs typeface="Open Sans" panose="020B0606030504020204" pitchFamily="34" charset="0"/>
              </a:rPr>
              <a:t>Ver imagen</a:t>
            </a:r>
            <a:endParaRPr lang="es-CO" altLang="es-ES" sz="1400" u="sng">
              <a:solidFill>
                <a:schemeClr val="bg1"/>
              </a:solidFill>
              <a:latin typeface="Open Sans" panose="020B0606030504020204" pitchFamily="34" charset="0"/>
              <a:cs typeface="Open Sans" panose="020B0606030504020204" pitchFamily="34" charset="0"/>
            </a:endParaRPr>
          </a:p>
        </p:txBody>
      </p:sp>
      <p:grpSp>
        <p:nvGrpSpPr>
          <p:cNvPr id="25" name="Grupo 24"/>
          <p:cNvGrpSpPr/>
          <p:nvPr/>
        </p:nvGrpSpPr>
        <p:grpSpPr>
          <a:xfrm>
            <a:off x="8198485" y="2578100"/>
            <a:ext cx="3787140" cy="3422650"/>
            <a:chOff x="12950" y="4060"/>
            <a:chExt cx="5964"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0" name="Cuadro de texto 9"/>
            <p:cNvSpPr txBox="1"/>
            <p:nvPr/>
          </p:nvSpPr>
          <p:spPr>
            <a:xfrm>
              <a:off x="15569" y="6375"/>
              <a:ext cx="2509" cy="628"/>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Resistencia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253865" y="2552065"/>
            <a:ext cx="3788498" cy="3423926"/>
            <a:chOff x="6699" y="4019"/>
            <a:chExt cx="5966" cy="5392"/>
          </a:xfrm>
        </p:grpSpPr>
        <p:grpSp>
          <p:nvGrpSpPr>
            <p:cNvPr id="17" name="Grupo 16"/>
            <p:cNvGrpSpPr/>
            <p:nvPr/>
          </p:nvGrpSpPr>
          <p:grpSpPr>
            <a:xfrm>
              <a:off x="6699" y="4019"/>
              <a:ext cx="5966" cy="5392"/>
              <a:chOff x="1117" y="4059"/>
              <a:chExt cx="5239" cy="2683"/>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5239"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pic>
          <p:nvPicPr>
            <p:cNvPr id="15" name="Imagen 14" descr="C:\Users\ingritd.castrillon\Documents\Carolina Castrillon\Personal\iMaster\Bos Ingenieria\Carpeta 5 Unidad 7 - Esquemas de Conexión\Unidad 7 - Esquemas de Conexión\Img\Temporales\resistencia-multimetro.pngresistencia-multimetro"/>
            <p:cNvPicPr>
              <a:picLocks noChangeAspect="1"/>
            </p:cNvPicPr>
            <p:nvPr/>
          </p:nvPicPr>
          <p:blipFill>
            <a:blip r:embed="rId2"/>
            <a:srcRect/>
            <a:stretch>
              <a:fillRect/>
            </a:stretch>
          </p:blipFill>
          <p:spPr>
            <a:xfrm>
              <a:off x="6969" y="6362"/>
              <a:ext cx="1646" cy="707"/>
            </a:xfrm>
            <a:prstGeom prst="rect">
              <a:avLst/>
            </a:prstGeom>
          </p:spPr>
        </p:pic>
      </p:grpSp>
      <p:grpSp>
        <p:nvGrpSpPr>
          <p:cNvPr id="36" name="Grupo 35"/>
          <p:cNvGrpSpPr/>
          <p:nvPr/>
        </p:nvGrpSpPr>
        <p:grpSpPr>
          <a:xfrm>
            <a:off x="327660" y="2576830"/>
            <a:ext cx="3787140" cy="3422650"/>
            <a:chOff x="516" y="4058"/>
            <a:chExt cx="5964" cy="5390"/>
          </a:xfrm>
        </p:grpSpPr>
        <p:grpSp>
          <p:nvGrpSpPr>
            <p:cNvPr id="29" name="Grupo 28"/>
            <p:cNvGrpSpPr/>
            <p:nvPr/>
          </p:nvGrpSpPr>
          <p:grpSpPr>
            <a:xfrm>
              <a:off x="516" y="4058"/>
              <a:ext cx="5965" cy="5390"/>
              <a:chOff x="1117" y="4059"/>
              <a:chExt cx="5238" cy="2682"/>
            </a:xfrm>
          </p:grpSpPr>
          <p:sp>
            <p:nvSpPr>
              <p:cNvPr id="31" name="Rectángulo redondeado 30"/>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Rectángulo redondeado 31"/>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245" y="6400"/>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Intensidad</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34" name="Imagen 33" descr="icono-intensidad"/>
            <p:cNvPicPr>
              <a:picLocks noChangeAspect="1"/>
            </p:cNvPicPr>
            <p:nvPr/>
          </p:nvPicPr>
          <p:blipFill>
            <a:blip r:embed="rId3"/>
            <a:stretch>
              <a:fillRect/>
            </a:stretch>
          </p:blipFill>
          <p:spPr>
            <a:xfrm>
              <a:off x="755" y="5109"/>
              <a:ext cx="1583" cy="2403"/>
            </a:xfrm>
            <a:prstGeom prst="rect">
              <a:avLst/>
            </a:prstGeom>
          </p:spPr>
        </p:pic>
      </p:grpSp>
      <p:sp>
        <p:nvSpPr>
          <p:cNvPr id="2" name="Cuadro de texto 1"/>
          <p:cNvSpPr txBox="1"/>
          <p:nvPr/>
        </p:nvSpPr>
        <p:spPr>
          <a:xfrm>
            <a:off x="5532120" y="2612390"/>
            <a:ext cx="2558415" cy="3322955"/>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la medición de esta magnitud dentro del sistema eléctrico el instrumento de medida debe ser un voltímetro o en su defecto un multímetro el cual se conecta en paralelo, su valor será dado en voltios (V). La figura A debe abrirse para que se conecte en paralelo el instrumento, tal como se observa en la figura C.</a:t>
            </a:r>
            <a:endParaRPr lang="es-ES" altLang="en-US" sz="1400">
              <a:solidFill>
                <a:schemeClr val="bg1"/>
              </a:solidFill>
              <a:latin typeface="Open Sans" panose="020B0606030504020204" pitchFamily="34" charset="0"/>
              <a:cs typeface="Open Sans" panose="020B0606030504020204" pitchFamily="34" charset="0"/>
            </a:endParaRPr>
          </a:p>
          <a:p>
            <a:endParaRPr lang="es-ES" altLang="en-US" sz="1400">
              <a:solidFill>
                <a:schemeClr val="bg1"/>
              </a:solidFill>
              <a:latin typeface="Open Sans" panose="020B0606030504020204" pitchFamily="34" charset="0"/>
              <a:cs typeface="Open Sans" panose="020B0606030504020204" pitchFamily="34" charset="0"/>
            </a:endParaRPr>
          </a:p>
          <a:p>
            <a:pPr algn="ctr"/>
            <a:r>
              <a:rPr lang="es-CO" altLang="es-ES" sz="1400" u="sng">
                <a:solidFill>
                  <a:schemeClr val="bg1"/>
                </a:solidFill>
                <a:latin typeface="Open Sans" panose="020B0606030504020204" pitchFamily="34" charset="0"/>
                <a:cs typeface="Open Sans" panose="020B0606030504020204" pitchFamily="34" charset="0"/>
              </a:rPr>
              <a:t>Ver imagen</a:t>
            </a:r>
            <a:endParaRPr lang="es-CO" altLang="es-ES" sz="1400" u="sng">
              <a:solidFill>
                <a:schemeClr val="bg1"/>
              </a:solidFill>
              <a:latin typeface="Open Sans" panose="020B0606030504020204" pitchFamily="34" charset="0"/>
              <a:cs typeface="Open Sans" panose="020B0606030504020204" pitchFamily="34" charset="0"/>
            </a:endParaRPr>
          </a:p>
        </p:txBody>
      </p:sp>
      <p:pic>
        <p:nvPicPr>
          <p:cNvPr id="6"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21816" y="5565349"/>
            <a:ext cx="585665" cy="585665"/>
          </a:xfrm>
          <a:prstGeom prst="rect">
            <a:avLst/>
          </a:prstGeom>
        </p:spPr>
      </p:pic>
      <p:grpSp>
        <p:nvGrpSpPr>
          <p:cNvPr id="14" name="Grupo 13"/>
          <p:cNvGrpSpPr/>
          <p:nvPr/>
        </p:nvGrpSpPr>
        <p:grpSpPr>
          <a:xfrm>
            <a:off x="2694940" y="1510030"/>
            <a:ext cx="6988175" cy="4007485"/>
            <a:chOff x="4230" y="2446"/>
            <a:chExt cx="11005" cy="6311"/>
          </a:xfrm>
        </p:grpSpPr>
        <p:grpSp>
          <p:nvGrpSpPr>
            <p:cNvPr id="43" name="Grupo 42"/>
            <p:cNvGrpSpPr/>
            <p:nvPr/>
          </p:nvGrpSpPr>
          <p:grpSpPr>
            <a:xfrm>
              <a:off x="4230" y="2446"/>
              <a:ext cx="11005" cy="6311"/>
              <a:chOff x="4230" y="2446"/>
              <a:chExt cx="11005" cy="6311"/>
            </a:xfrm>
          </p:grpSpPr>
          <p:sp>
            <p:nvSpPr>
              <p:cNvPr id="39" name="Rectángulo redondeado 38"/>
              <p:cNvSpPr/>
              <p:nvPr/>
            </p:nvSpPr>
            <p:spPr>
              <a:xfrm>
                <a:off x="4230" y="2446"/>
                <a:ext cx="11005" cy="6311"/>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40" name="Óvalo 39"/>
              <p:cNvSpPr/>
              <p:nvPr/>
            </p:nvSpPr>
            <p:spPr>
              <a:xfrm>
                <a:off x="14352" y="2594"/>
                <a:ext cx="368" cy="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pic>
            <p:nvPicPr>
              <p:cNvPr id="42" name="Imagen 41" descr="multimetro-amperimetro-a"/>
              <p:cNvPicPr>
                <a:picLocks noChangeAspect="1"/>
              </p:cNvPicPr>
              <p:nvPr/>
            </p:nvPicPr>
            <p:blipFill>
              <a:blip r:embed="rId6"/>
              <a:stretch>
                <a:fillRect/>
              </a:stretch>
            </p:blipFill>
            <p:spPr>
              <a:xfrm>
                <a:off x="6107" y="2594"/>
                <a:ext cx="4025" cy="4664"/>
              </a:xfrm>
              <a:prstGeom prst="rect">
                <a:avLst/>
              </a:prstGeom>
            </p:spPr>
          </p:pic>
        </p:grpSp>
        <p:pic>
          <p:nvPicPr>
            <p:cNvPr id="13" name="Imagen 12" descr="multimetro-amperimetro-c"/>
            <p:cNvPicPr>
              <a:picLocks noChangeAspect="1"/>
            </p:cNvPicPr>
            <p:nvPr/>
          </p:nvPicPr>
          <p:blipFill>
            <a:blip r:embed="rId7"/>
            <a:stretch>
              <a:fillRect/>
            </a:stretch>
          </p:blipFill>
          <p:spPr>
            <a:xfrm>
              <a:off x="10132" y="2446"/>
              <a:ext cx="4220" cy="4625"/>
            </a:xfrm>
            <a:prstGeom prst="rect">
              <a:avLst/>
            </a:prstGeom>
          </p:spPr>
        </p:pic>
      </p:grpSp>
      <p:sp>
        <p:nvSpPr>
          <p:cNvPr id="16" name="Cuadro de texto 15"/>
          <p:cNvSpPr txBox="1"/>
          <p:nvPr/>
        </p:nvSpPr>
        <p:spPr>
          <a:xfrm>
            <a:off x="3659505" y="4682490"/>
            <a:ext cx="5496560"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sym typeface="+mn-ea"/>
              </a:rPr>
              <a:t>La figura A debe abrirse para que se conecte en paralelo el instrumento, tal como se observa en la figura C.</a:t>
            </a:r>
            <a:endParaRPr lang="es-ES" altLang="en-US" sz="1400">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Imagen 3" descr="alumbrado_hogar"/>
          <p:cNvPicPr>
            <a:picLocks noChangeAspect="1"/>
          </p:cNvPicPr>
          <p:nvPr/>
        </p:nvPicPr>
        <p:blipFill>
          <a:blip r:embed="rId1"/>
          <a:stretch>
            <a:fillRect/>
          </a:stretch>
        </p:blipFill>
        <p:spPr>
          <a:xfrm>
            <a:off x="1407795" y="2205355"/>
            <a:ext cx="4761865" cy="2818765"/>
          </a:xfrm>
          <a:prstGeom prst="rect">
            <a:avLst/>
          </a:prstGeom>
        </p:spPr>
      </p:pic>
      <p:pic>
        <p:nvPicPr>
          <p:cNvPr id="2" name="Imagen 1" descr="alumbrado_publico"/>
          <p:cNvPicPr>
            <a:picLocks noChangeAspect="1"/>
          </p:cNvPicPr>
          <p:nvPr/>
        </p:nvPicPr>
        <p:blipFill>
          <a:blip r:embed="rId2"/>
          <a:stretch>
            <a:fillRect/>
          </a:stretch>
        </p:blipFill>
        <p:spPr>
          <a:xfrm>
            <a:off x="6642100" y="2162810"/>
            <a:ext cx="4761865" cy="2904490"/>
          </a:xfrm>
          <a:prstGeom prst="rect">
            <a:avLst/>
          </a:prstGeom>
        </p:spPr>
      </p:pic>
      <p:sp>
        <p:nvSpPr>
          <p:cNvPr id="5" name="Cuadro de texto 4"/>
          <p:cNvSpPr txBox="1"/>
          <p:nvPr/>
        </p:nvSpPr>
        <p:spPr>
          <a:xfrm>
            <a:off x="408940" y="1000760"/>
            <a:ext cx="9196070"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15: Conexión De Circuitos De Iluminación, Bombillas, Luminarias</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2896235" y="1569085"/>
            <a:ext cx="6399530"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Tipos de conexión para cada caso:</a:t>
            </a:r>
            <a:endParaRPr lang="es-CO" altLang="es-ES" sz="1400">
              <a:latin typeface="Open Sans" panose="020B0606030504020204" pitchFamily="34" charset="0"/>
              <a:cs typeface="Open Sans" panose="020B0606030504020204" pitchFamily="34" charset="0"/>
            </a:endParaRPr>
          </a:p>
        </p:txBody>
      </p:sp>
      <p:pic>
        <p:nvPicPr>
          <p:cNvPr id="28"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714531" y="3918794"/>
            <a:ext cx="585665" cy="585665"/>
          </a:xfrm>
          <a:prstGeom prst="rect">
            <a:avLst/>
          </a:prstGeom>
        </p:spPr>
      </p:pic>
      <p:sp>
        <p:nvSpPr>
          <p:cNvPr id="3" name="Cuadro de texto 2"/>
          <p:cNvSpPr txBox="1"/>
          <p:nvPr/>
        </p:nvSpPr>
        <p:spPr>
          <a:xfrm>
            <a:off x="7538085" y="3430905"/>
            <a:ext cx="2970530" cy="368300"/>
          </a:xfrm>
          <a:prstGeom prst="rect">
            <a:avLst/>
          </a:prstGeom>
          <a:noFill/>
        </p:spPr>
        <p:txBody>
          <a:bodyPr wrap="square" rtlCol="0">
            <a:spAutoFit/>
          </a:bodyPr>
          <a:p>
            <a:pPr algn="ctr"/>
            <a:r>
              <a:rPr lang="es-ES" altLang="en-US" b="1">
                <a:solidFill>
                  <a:schemeClr val="bg1"/>
                </a:solidFill>
                <a:latin typeface="Open Sans" panose="020B0606030504020204" pitchFamily="34" charset="0"/>
                <a:cs typeface="Open Sans" panose="020B0606030504020204" pitchFamily="34" charset="0"/>
                <a:sym typeface="+mn-ea"/>
              </a:rPr>
              <a:t>Alumbrado </a:t>
            </a:r>
            <a:r>
              <a:rPr lang="es-CO" altLang="es-ES" b="1">
                <a:solidFill>
                  <a:schemeClr val="bg1"/>
                </a:solidFill>
                <a:latin typeface="Open Sans" panose="020B0606030504020204" pitchFamily="34" charset="0"/>
                <a:cs typeface="Open Sans" panose="020B0606030504020204" pitchFamily="34" charset="0"/>
                <a:sym typeface="+mn-ea"/>
              </a:rPr>
              <a:t>P</a:t>
            </a:r>
            <a:r>
              <a:rPr lang="es-ES" altLang="en-US" b="1">
                <a:solidFill>
                  <a:schemeClr val="bg1"/>
                </a:solidFill>
                <a:latin typeface="Open Sans" panose="020B0606030504020204" pitchFamily="34" charset="0"/>
                <a:cs typeface="Open Sans" panose="020B0606030504020204" pitchFamily="34" charset="0"/>
                <a:sym typeface="+mn-ea"/>
              </a:rPr>
              <a:t>úblico</a:t>
            </a:r>
            <a:endParaRPr lang="es-ES" altLang="en-US" b="1">
              <a:solidFill>
                <a:schemeClr val="bg1"/>
              </a:solidFill>
              <a:latin typeface="Open Sans" panose="020B0606030504020204" pitchFamily="34" charset="0"/>
              <a:cs typeface="Open Sans" panose="020B0606030504020204" pitchFamily="34" charset="0"/>
              <a:sym typeface="+mn-ea"/>
            </a:endParaRPr>
          </a:p>
        </p:txBody>
      </p:sp>
      <p:sp>
        <p:nvSpPr>
          <p:cNvPr id="9" name="Cuadro de texto 8"/>
          <p:cNvSpPr txBox="1"/>
          <p:nvPr/>
        </p:nvSpPr>
        <p:spPr>
          <a:xfrm>
            <a:off x="2397125" y="3322320"/>
            <a:ext cx="2970530" cy="398780"/>
          </a:xfrm>
          <a:prstGeom prst="rect">
            <a:avLst/>
          </a:prstGeom>
          <a:solidFill>
            <a:schemeClr val="bg1"/>
          </a:solidFill>
        </p:spPr>
        <p:txBody>
          <a:bodyPr wrap="square" rtlCol="0">
            <a:spAutoFit/>
          </a:bodyPr>
          <a:p>
            <a:pPr algn="ctr"/>
            <a:r>
              <a:rPr lang="es-CO" sz="2000" b="1">
                <a:solidFill>
                  <a:schemeClr val="tx1"/>
                </a:solidFill>
                <a:latin typeface="Open Sans" panose="020B0606030504020204" pitchFamily="34" charset="0"/>
                <a:cs typeface="Open Sans" panose="020B0606030504020204" pitchFamily="34" charset="0"/>
                <a:sym typeface="+mn-ea"/>
              </a:rPr>
              <a:t>Vivienda</a:t>
            </a:r>
            <a:endParaRPr lang="es-CO" sz="2000" b="1">
              <a:solidFill>
                <a:schemeClr val="tx1"/>
              </a:solidFill>
              <a:latin typeface="Open Sans" panose="020B0606030504020204" pitchFamily="34" charset="0"/>
              <a:cs typeface="Open Sans" panose="020B0606030504020204" pitchFamily="34" charset="0"/>
              <a:sym typeface="+mn-e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Rectángulo redondeado 9"/>
          <p:cNvSpPr/>
          <p:nvPr/>
        </p:nvSpPr>
        <p:spPr>
          <a:xfrm>
            <a:off x="1213485" y="2555874"/>
            <a:ext cx="4712983" cy="209929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p>
            <a:pPr lvl="0" algn="ctr"/>
            <a:r>
              <a:rPr lang="es-CO" altLang="es-ES" b="1">
                <a:solidFill>
                  <a:srgbClr val="2C538E"/>
                </a:solidFill>
                <a:latin typeface="Open Sans" panose="020B0606030504020204" pitchFamily="34" charset="0"/>
                <a:cs typeface="Open Sans" panose="020B0606030504020204" pitchFamily="34" charset="0"/>
                <a:sym typeface="+mn-ea"/>
              </a:rPr>
              <a:t>V</a:t>
            </a:r>
            <a:r>
              <a:rPr lang="es-ES" altLang="en-US" b="1">
                <a:solidFill>
                  <a:srgbClr val="2C538E"/>
                </a:solidFill>
                <a:latin typeface="Open Sans" panose="020B0606030504020204" pitchFamily="34" charset="0"/>
                <a:cs typeface="Open Sans" panose="020B0606030504020204" pitchFamily="34" charset="0"/>
                <a:sym typeface="+mn-ea"/>
              </a:rPr>
              <a:t>ivienda</a:t>
            </a:r>
            <a:endParaRPr lang="es-ES" altLang="en-US" b="1" dirty="0">
              <a:solidFill>
                <a:srgbClr val="2C538E"/>
              </a:solidFill>
              <a:latin typeface="Open Sans" panose="020B0606030504020204" pitchFamily="34" charset="0"/>
              <a:cs typeface="Open Sans" panose="020B0606030504020204" pitchFamily="34" charset="0"/>
              <a:sym typeface="+mn-ea"/>
            </a:endParaRPr>
          </a:p>
        </p:txBody>
      </p:sp>
      <p:sp>
        <p:nvSpPr>
          <p:cNvPr id="22" name="Rectángulo redondeado 9"/>
          <p:cNvSpPr/>
          <p:nvPr/>
        </p:nvSpPr>
        <p:spPr>
          <a:xfrm>
            <a:off x="6248400" y="2555874"/>
            <a:ext cx="4712983" cy="2099292"/>
          </a:xfrm>
          <a:prstGeom prst="roundRect">
            <a:avLst/>
          </a:prstGeom>
          <a:solidFill>
            <a:srgbClr val="F49F0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p>
            <a:pPr lvl="0" algn="ctr"/>
            <a:r>
              <a:rPr lang="es-ES" altLang="en-US" sz="1800" b="1">
                <a:solidFill>
                  <a:srgbClr val="2C538E"/>
                </a:solidFill>
                <a:latin typeface="Open Sans" panose="020B0606030504020204" pitchFamily="34" charset="0"/>
                <a:cs typeface="Open Sans" panose="020B0606030504020204" pitchFamily="34" charset="0"/>
                <a:sym typeface="+mn-ea"/>
              </a:rPr>
              <a:t>Alumbrado público</a:t>
            </a:r>
            <a:endParaRPr lang="es-ES" altLang="en-US" sz="1800" b="1">
              <a:solidFill>
                <a:srgbClr val="2C538E"/>
              </a:solidFill>
              <a:latin typeface="Open Sans" panose="020B0606030504020204" pitchFamily="34" charset="0"/>
              <a:cs typeface="Open Sans" panose="020B0606030504020204" pitchFamily="34" charset="0"/>
              <a:sym typeface="+mn-ea"/>
            </a:endParaRPr>
          </a:p>
        </p:txBody>
      </p:sp>
      <p:sp>
        <p:nvSpPr>
          <p:cNvPr id="5" name="Cuadro de texto 4"/>
          <p:cNvSpPr txBox="1"/>
          <p:nvPr/>
        </p:nvSpPr>
        <p:spPr>
          <a:xfrm>
            <a:off x="408940" y="1000760"/>
            <a:ext cx="9196070"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15: Conexión De Circuitos De Iluminación, Bombillas, Luminarias</a:t>
            </a:r>
            <a:endParaRPr sz="1600" b="1">
              <a:solidFill>
                <a:srgbClr val="2C538E"/>
              </a:solidFill>
              <a:latin typeface="Open Sans" panose="020B0606030504020204" pitchFamily="34" charset="0"/>
              <a:cs typeface="Open Sans" panose="020B0606030504020204" pitchFamily="34" charset="0"/>
            </a:endParaRPr>
          </a:p>
        </p:txBody>
      </p:sp>
      <p:sp>
        <p:nvSpPr>
          <p:cNvPr id="7" name="Cuadro de texto 6"/>
          <p:cNvSpPr txBox="1"/>
          <p:nvPr/>
        </p:nvSpPr>
        <p:spPr>
          <a:xfrm>
            <a:off x="2110740" y="3314700"/>
            <a:ext cx="2918460" cy="306705"/>
          </a:xfrm>
          <a:prstGeom prst="rect">
            <a:avLst/>
          </a:prstGeom>
          <a:noFill/>
        </p:spPr>
        <p:txBody>
          <a:bodyPr wrap="square" rtlCol="0">
            <a:spAutoFit/>
          </a:bodyPr>
          <a:p>
            <a:pPr algn="ctr"/>
            <a:r>
              <a:rPr lang="es-CO" altLang="es-ES" sz="1400">
                <a:solidFill>
                  <a:srgbClr val="FF0000"/>
                </a:solidFill>
                <a:latin typeface="Open Sans" panose="020B0606030504020204" pitchFamily="34" charset="0"/>
                <a:cs typeface="Open Sans" panose="020B0606030504020204" pitchFamily="34" charset="0"/>
              </a:rPr>
              <a:t>img iluminación casa</a:t>
            </a:r>
            <a:endParaRPr lang="es-CO" altLang="es-ES" sz="1400">
              <a:solidFill>
                <a:srgbClr val="FF0000"/>
              </a:solidFill>
              <a:latin typeface="Open Sans" panose="020B0606030504020204" pitchFamily="34" charset="0"/>
              <a:cs typeface="Open Sans" panose="020B0606030504020204" pitchFamily="34" charset="0"/>
            </a:endParaRPr>
          </a:p>
        </p:txBody>
      </p:sp>
      <p:sp>
        <p:nvSpPr>
          <p:cNvPr id="6" name="Cuadro de texto 5"/>
          <p:cNvSpPr txBox="1"/>
          <p:nvPr/>
        </p:nvSpPr>
        <p:spPr>
          <a:xfrm>
            <a:off x="7047230" y="3079115"/>
            <a:ext cx="2918460" cy="306705"/>
          </a:xfrm>
          <a:prstGeom prst="rect">
            <a:avLst/>
          </a:prstGeom>
          <a:noFill/>
        </p:spPr>
        <p:txBody>
          <a:bodyPr wrap="square" rtlCol="0">
            <a:spAutoFit/>
          </a:bodyPr>
          <a:p>
            <a:pPr algn="ctr"/>
            <a:r>
              <a:rPr lang="es-CO" altLang="es-ES" sz="1400">
                <a:solidFill>
                  <a:srgbClr val="FF0000"/>
                </a:solidFill>
                <a:latin typeface="Open Sans" panose="020B0606030504020204" pitchFamily="34" charset="0"/>
                <a:cs typeface="Open Sans" panose="020B0606030504020204" pitchFamily="34" charset="0"/>
              </a:rPr>
              <a:t>img </a:t>
            </a:r>
            <a:r>
              <a:rPr lang="es-ES" altLang="en-US" sz="1400">
                <a:solidFill>
                  <a:srgbClr val="FF0000"/>
                </a:solidFill>
                <a:latin typeface="Open Sans" panose="020B0606030504020204" pitchFamily="34" charset="0"/>
                <a:cs typeface="Open Sans" panose="020B0606030504020204" pitchFamily="34" charset="0"/>
                <a:sym typeface="+mn-ea"/>
              </a:rPr>
              <a:t>alumbrado público</a:t>
            </a:r>
            <a:endParaRPr lang="es-ES" altLang="en-US" sz="1400">
              <a:solidFill>
                <a:srgbClr val="FF0000"/>
              </a:solidFill>
              <a:latin typeface="Open Sans" panose="020B0606030504020204" pitchFamily="34" charset="0"/>
              <a:cs typeface="Open Sans" panose="020B0606030504020204" pitchFamily="34" charset="0"/>
              <a:sym typeface="+mn-ea"/>
            </a:endParaRPr>
          </a:p>
        </p:txBody>
      </p:sp>
      <p:sp>
        <p:nvSpPr>
          <p:cNvPr id="8" name="Cuadro de texto 7"/>
          <p:cNvSpPr txBox="1"/>
          <p:nvPr/>
        </p:nvSpPr>
        <p:spPr>
          <a:xfrm>
            <a:off x="2896235" y="2054860"/>
            <a:ext cx="6399530"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Tipos de conexión para cada caso:</a:t>
            </a:r>
            <a:endParaRPr lang="es-CO" altLang="es-ES" sz="1400">
              <a:latin typeface="Open Sans" panose="020B0606030504020204" pitchFamily="34" charset="0"/>
              <a:cs typeface="Open Sans" panose="020B0606030504020204" pitchFamily="34" charset="0"/>
            </a:endParaRPr>
          </a:p>
        </p:txBody>
      </p:sp>
      <p:sp>
        <p:nvSpPr>
          <p:cNvPr id="2" name="Rectángulo 1"/>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rot="0">
            <a:off x="1453515" y="1038225"/>
            <a:ext cx="9285605" cy="4780915"/>
            <a:chOff x="74" y="3340"/>
            <a:chExt cx="9718" cy="15429"/>
          </a:xfrm>
        </p:grpSpPr>
        <p:sp>
          <p:nvSpPr>
            <p:cNvPr id="32" name="Rectángulo redondeado 31"/>
            <p:cNvSpPr/>
            <p:nvPr/>
          </p:nvSpPr>
          <p:spPr>
            <a:xfrm>
              <a:off x="74" y="3340"/>
              <a:ext cx="9718" cy="1542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3" name="Óvalo 32"/>
            <p:cNvSpPr/>
            <p:nvPr/>
          </p:nvSpPr>
          <p:spPr>
            <a:xfrm>
              <a:off x="8928" y="3712"/>
              <a:ext cx="263" cy="6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pic>
        <p:nvPicPr>
          <p:cNvPr id="12" name="Imagen 11" descr="interruptor_doble"/>
          <p:cNvPicPr>
            <a:picLocks noChangeAspect="1"/>
          </p:cNvPicPr>
          <p:nvPr/>
        </p:nvPicPr>
        <p:blipFill>
          <a:blip r:embed="rId1"/>
          <a:stretch>
            <a:fillRect/>
          </a:stretch>
        </p:blipFill>
        <p:spPr>
          <a:xfrm>
            <a:off x="4312603" y="3851275"/>
            <a:ext cx="3075940" cy="1438275"/>
          </a:xfrm>
          <a:prstGeom prst="rect">
            <a:avLst/>
          </a:prstGeom>
        </p:spPr>
      </p:pic>
      <p:sp>
        <p:nvSpPr>
          <p:cNvPr id="4" name="Cuadro de texto 3"/>
          <p:cNvSpPr txBox="1"/>
          <p:nvPr/>
        </p:nvSpPr>
        <p:spPr>
          <a:xfrm>
            <a:off x="2287270" y="1595120"/>
            <a:ext cx="730821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un interruptor sencillo: Se enciende y apaga con un interruptor la bombilla.</a:t>
            </a:r>
            <a:endParaRPr lang="es-ES" altLang="en-US" sz="1400">
              <a:latin typeface="Open Sans" panose="020B0606030504020204" pitchFamily="34" charset="0"/>
              <a:cs typeface="Open Sans" panose="020B0606030504020204" pitchFamily="34" charset="0"/>
            </a:endParaRPr>
          </a:p>
        </p:txBody>
      </p:sp>
      <p:grpSp>
        <p:nvGrpSpPr>
          <p:cNvPr id="20" name="Grupo 19"/>
          <p:cNvGrpSpPr/>
          <p:nvPr/>
        </p:nvGrpSpPr>
        <p:grpSpPr>
          <a:xfrm>
            <a:off x="1902460" y="1595120"/>
            <a:ext cx="309245" cy="2056130"/>
            <a:chOff x="5963" y="6446"/>
            <a:chExt cx="487" cy="3238"/>
          </a:xfrm>
        </p:grpSpPr>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2"/>
            <a:srcRect/>
            <a:stretch>
              <a:fillRect/>
            </a:stretch>
          </p:blipFill>
          <p:spPr>
            <a:xfrm>
              <a:off x="5986" y="6446"/>
              <a:ext cx="464" cy="437"/>
            </a:xfrm>
            <a:prstGeom prst="rect">
              <a:avLst/>
            </a:prstGeom>
          </p:spPr>
        </p:pic>
        <p:pic>
          <p:nvPicPr>
            <p:cNvPr id="9" name="Imagen 8" descr="C:\Users\ingritd.castrillon\Documents\Carolina Castrillon\Personal\iMaster\Bos Ingenieria\Carpeta 5 Unidad 7 - Esquemas de Conexión\Unidad 7 - Esquemas de Conexión\Img\Temporales\two.pngtwo"/>
            <p:cNvPicPr>
              <a:picLocks noChangeAspect="1"/>
            </p:cNvPicPr>
            <p:nvPr/>
          </p:nvPicPr>
          <p:blipFill>
            <a:blip r:embed="rId3"/>
            <a:srcRect/>
            <a:stretch>
              <a:fillRect/>
            </a:stretch>
          </p:blipFill>
          <p:spPr>
            <a:xfrm>
              <a:off x="5963" y="9197"/>
              <a:ext cx="487" cy="487"/>
            </a:xfrm>
            <a:prstGeom prst="rect">
              <a:avLst/>
            </a:prstGeom>
          </p:spPr>
        </p:pic>
      </p:grpSp>
      <p:sp>
        <p:nvSpPr>
          <p:cNvPr id="10" name="Cuadro de texto 9"/>
          <p:cNvSpPr txBox="1"/>
          <p:nvPr/>
        </p:nvSpPr>
        <p:spPr>
          <a:xfrm>
            <a:off x="2287270" y="3314700"/>
            <a:ext cx="80568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un interruptor doble: el bombillo se enciende y apaga desde dos interruptores diferentes. Generalmente se utiliza en el paso de unas escaleras de una vivienda o pasillos, etc.</a:t>
            </a:r>
            <a:endParaRPr lang="es-ES" altLang="en-US" sz="1400">
              <a:latin typeface="Open Sans" panose="020B0606030504020204" pitchFamily="34" charset="0"/>
              <a:cs typeface="Open Sans" panose="020B0606030504020204" pitchFamily="34" charset="0"/>
            </a:endParaRPr>
          </a:p>
        </p:txBody>
      </p:sp>
      <p:pic>
        <p:nvPicPr>
          <p:cNvPr id="11" name="Imagen 10" descr="interruptor_sencillo_original"/>
          <p:cNvPicPr>
            <a:picLocks noChangeAspect="1"/>
          </p:cNvPicPr>
          <p:nvPr/>
        </p:nvPicPr>
        <p:blipFill>
          <a:blip r:embed="rId4"/>
          <a:stretch>
            <a:fillRect/>
          </a:stretch>
        </p:blipFill>
        <p:spPr>
          <a:xfrm>
            <a:off x="4312920" y="2054860"/>
            <a:ext cx="2780665" cy="120015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Imagen 3" descr="alumbrado_hogar"/>
          <p:cNvPicPr>
            <a:picLocks noChangeAspect="1"/>
          </p:cNvPicPr>
          <p:nvPr/>
        </p:nvPicPr>
        <p:blipFill>
          <a:blip r:embed="rId1"/>
          <a:stretch>
            <a:fillRect/>
          </a:stretch>
        </p:blipFill>
        <p:spPr>
          <a:xfrm>
            <a:off x="1407795" y="2205355"/>
            <a:ext cx="4761865" cy="2818765"/>
          </a:xfrm>
          <a:prstGeom prst="rect">
            <a:avLst/>
          </a:prstGeom>
        </p:spPr>
      </p:pic>
      <p:pic>
        <p:nvPicPr>
          <p:cNvPr id="2" name="Imagen 1" descr="alumbrado_publico"/>
          <p:cNvPicPr>
            <a:picLocks noChangeAspect="1"/>
          </p:cNvPicPr>
          <p:nvPr/>
        </p:nvPicPr>
        <p:blipFill>
          <a:blip r:embed="rId2"/>
          <a:stretch>
            <a:fillRect/>
          </a:stretch>
        </p:blipFill>
        <p:spPr>
          <a:xfrm>
            <a:off x="6642100" y="2162810"/>
            <a:ext cx="4761865" cy="2904490"/>
          </a:xfrm>
          <a:prstGeom prst="rect">
            <a:avLst/>
          </a:prstGeom>
        </p:spPr>
      </p:pic>
      <p:sp>
        <p:nvSpPr>
          <p:cNvPr id="5" name="Cuadro de texto 4"/>
          <p:cNvSpPr txBox="1"/>
          <p:nvPr/>
        </p:nvSpPr>
        <p:spPr>
          <a:xfrm>
            <a:off x="408940" y="1000760"/>
            <a:ext cx="9196070"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15: Conexión De Circuitos De Iluminación, Bombillas, Luminarias</a:t>
            </a:r>
            <a:endParaRPr sz="1600" b="1">
              <a:solidFill>
                <a:srgbClr val="2C538E"/>
              </a:solidFill>
              <a:latin typeface="Open Sans" panose="020B0606030504020204" pitchFamily="34" charset="0"/>
              <a:cs typeface="Open Sans" panose="020B0606030504020204" pitchFamily="34" charset="0"/>
            </a:endParaRPr>
          </a:p>
        </p:txBody>
      </p:sp>
      <p:sp>
        <p:nvSpPr>
          <p:cNvPr id="8" name="Cuadro de texto 7"/>
          <p:cNvSpPr txBox="1"/>
          <p:nvPr/>
        </p:nvSpPr>
        <p:spPr>
          <a:xfrm>
            <a:off x="2896235" y="1569085"/>
            <a:ext cx="6399530"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Tipos de conexión para cada caso:</a:t>
            </a:r>
            <a:endParaRPr lang="es-CO" altLang="es-ES" sz="1400">
              <a:latin typeface="Open Sans" panose="020B0606030504020204" pitchFamily="34" charset="0"/>
              <a:cs typeface="Open Sans" panose="020B0606030504020204" pitchFamily="34" charset="0"/>
            </a:endParaRPr>
          </a:p>
        </p:txBody>
      </p:sp>
      <p:pic>
        <p:nvPicPr>
          <p:cNvPr id="28"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695471" y="3799414"/>
            <a:ext cx="585665" cy="585665"/>
          </a:xfrm>
          <a:prstGeom prst="rect">
            <a:avLst/>
          </a:prstGeom>
        </p:spPr>
      </p:pic>
      <p:sp>
        <p:nvSpPr>
          <p:cNvPr id="3" name="Cuadro de texto 2"/>
          <p:cNvSpPr txBox="1"/>
          <p:nvPr/>
        </p:nvSpPr>
        <p:spPr>
          <a:xfrm>
            <a:off x="7538085" y="3430905"/>
            <a:ext cx="2970530" cy="368300"/>
          </a:xfrm>
          <a:prstGeom prst="rect">
            <a:avLst/>
          </a:prstGeom>
          <a:noFill/>
        </p:spPr>
        <p:txBody>
          <a:bodyPr wrap="square" rtlCol="0">
            <a:spAutoFit/>
          </a:bodyPr>
          <a:p>
            <a:pPr algn="ctr"/>
            <a:r>
              <a:rPr lang="es-ES" altLang="en-US" b="1">
                <a:solidFill>
                  <a:schemeClr val="bg1"/>
                </a:solidFill>
                <a:latin typeface="Open Sans" panose="020B0606030504020204" pitchFamily="34" charset="0"/>
                <a:cs typeface="Open Sans" panose="020B0606030504020204" pitchFamily="34" charset="0"/>
                <a:sym typeface="+mn-ea"/>
              </a:rPr>
              <a:t>Alumbrado </a:t>
            </a:r>
            <a:r>
              <a:rPr lang="es-CO" altLang="es-ES" b="1">
                <a:solidFill>
                  <a:schemeClr val="bg1"/>
                </a:solidFill>
                <a:latin typeface="Open Sans" panose="020B0606030504020204" pitchFamily="34" charset="0"/>
                <a:cs typeface="Open Sans" panose="020B0606030504020204" pitchFamily="34" charset="0"/>
                <a:sym typeface="+mn-ea"/>
              </a:rPr>
              <a:t>P</a:t>
            </a:r>
            <a:r>
              <a:rPr lang="es-ES" altLang="en-US" b="1">
                <a:solidFill>
                  <a:schemeClr val="bg1"/>
                </a:solidFill>
                <a:latin typeface="Open Sans" panose="020B0606030504020204" pitchFamily="34" charset="0"/>
                <a:cs typeface="Open Sans" panose="020B0606030504020204" pitchFamily="34" charset="0"/>
                <a:sym typeface="+mn-ea"/>
              </a:rPr>
              <a:t>úblico</a:t>
            </a:r>
            <a:endParaRPr lang="es-ES" altLang="en-US" b="1">
              <a:solidFill>
                <a:schemeClr val="bg1"/>
              </a:solidFill>
              <a:latin typeface="Open Sans" panose="020B0606030504020204" pitchFamily="34" charset="0"/>
              <a:cs typeface="Open Sans" panose="020B0606030504020204" pitchFamily="34" charset="0"/>
              <a:sym typeface="+mn-ea"/>
            </a:endParaRPr>
          </a:p>
        </p:txBody>
      </p:sp>
      <p:sp>
        <p:nvSpPr>
          <p:cNvPr id="9" name="Cuadro de texto 8"/>
          <p:cNvSpPr txBox="1"/>
          <p:nvPr/>
        </p:nvSpPr>
        <p:spPr>
          <a:xfrm>
            <a:off x="2397125" y="3322320"/>
            <a:ext cx="2970530" cy="398780"/>
          </a:xfrm>
          <a:prstGeom prst="rect">
            <a:avLst/>
          </a:prstGeom>
          <a:solidFill>
            <a:schemeClr val="bg1"/>
          </a:solidFill>
        </p:spPr>
        <p:txBody>
          <a:bodyPr wrap="square" rtlCol="0">
            <a:spAutoFit/>
          </a:bodyPr>
          <a:p>
            <a:pPr algn="ctr"/>
            <a:r>
              <a:rPr lang="es-CO" sz="2000" b="1">
                <a:solidFill>
                  <a:schemeClr val="tx1"/>
                </a:solidFill>
                <a:latin typeface="Open Sans" panose="020B0606030504020204" pitchFamily="34" charset="0"/>
                <a:cs typeface="Open Sans" panose="020B0606030504020204" pitchFamily="34" charset="0"/>
                <a:sym typeface="+mn-ea"/>
              </a:rPr>
              <a:t>Vivienda</a:t>
            </a:r>
            <a:endParaRPr lang="es-CO" sz="2000" b="1">
              <a:solidFill>
                <a:schemeClr val="tx1"/>
              </a:solidFill>
              <a:latin typeface="Open Sans" panose="020B0606030504020204" pitchFamily="34" charset="0"/>
              <a:cs typeface="Open Sans" panose="020B0606030504020204" pitchFamily="34" charset="0"/>
              <a:sym typeface="+mn-e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Rectángulo redondeado 9"/>
          <p:cNvSpPr/>
          <p:nvPr/>
        </p:nvSpPr>
        <p:spPr>
          <a:xfrm>
            <a:off x="1213485" y="2555874"/>
            <a:ext cx="4712983" cy="209929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p>
            <a:pPr lvl="0" algn="ctr"/>
            <a:r>
              <a:rPr lang="es-CO" altLang="es-ES" b="1">
                <a:solidFill>
                  <a:srgbClr val="2C538E"/>
                </a:solidFill>
                <a:latin typeface="Open Sans" panose="020B0606030504020204" pitchFamily="34" charset="0"/>
                <a:cs typeface="Open Sans" panose="020B0606030504020204" pitchFamily="34" charset="0"/>
                <a:sym typeface="+mn-ea"/>
              </a:rPr>
              <a:t>V</a:t>
            </a:r>
            <a:r>
              <a:rPr lang="es-ES" altLang="en-US" b="1">
                <a:solidFill>
                  <a:srgbClr val="2C538E"/>
                </a:solidFill>
                <a:latin typeface="Open Sans" panose="020B0606030504020204" pitchFamily="34" charset="0"/>
                <a:cs typeface="Open Sans" panose="020B0606030504020204" pitchFamily="34" charset="0"/>
                <a:sym typeface="+mn-ea"/>
              </a:rPr>
              <a:t>ivienda</a:t>
            </a:r>
            <a:endParaRPr lang="es-ES" altLang="en-US" b="1" dirty="0">
              <a:solidFill>
                <a:srgbClr val="2C538E"/>
              </a:solidFill>
              <a:latin typeface="Open Sans" panose="020B0606030504020204" pitchFamily="34" charset="0"/>
              <a:cs typeface="Open Sans" panose="020B0606030504020204" pitchFamily="34" charset="0"/>
              <a:sym typeface="+mn-ea"/>
            </a:endParaRPr>
          </a:p>
        </p:txBody>
      </p:sp>
      <p:sp>
        <p:nvSpPr>
          <p:cNvPr id="22" name="Rectángulo redondeado 9"/>
          <p:cNvSpPr/>
          <p:nvPr/>
        </p:nvSpPr>
        <p:spPr>
          <a:xfrm>
            <a:off x="6248400" y="2555874"/>
            <a:ext cx="4712983" cy="2099292"/>
          </a:xfrm>
          <a:prstGeom prst="roundRect">
            <a:avLst/>
          </a:prstGeom>
          <a:solidFill>
            <a:srgbClr val="F49F0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p>
            <a:pPr lvl="0" algn="ctr"/>
            <a:r>
              <a:rPr lang="es-ES" altLang="en-US" sz="1800" b="1">
                <a:solidFill>
                  <a:srgbClr val="2C538E"/>
                </a:solidFill>
                <a:latin typeface="Open Sans" panose="020B0606030504020204" pitchFamily="34" charset="0"/>
                <a:cs typeface="Open Sans" panose="020B0606030504020204" pitchFamily="34" charset="0"/>
                <a:sym typeface="+mn-ea"/>
              </a:rPr>
              <a:t>Alumbrado público</a:t>
            </a:r>
            <a:endParaRPr lang="es-ES" altLang="en-US" sz="1800" b="1">
              <a:solidFill>
                <a:srgbClr val="2C538E"/>
              </a:solidFill>
              <a:latin typeface="Open Sans" panose="020B0606030504020204" pitchFamily="34" charset="0"/>
              <a:cs typeface="Open Sans" panose="020B0606030504020204" pitchFamily="34" charset="0"/>
              <a:sym typeface="+mn-ea"/>
            </a:endParaRPr>
          </a:p>
        </p:txBody>
      </p:sp>
      <p:sp>
        <p:nvSpPr>
          <p:cNvPr id="5" name="Cuadro de texto 4"/>
          <p:cNvSpPr txBox="1"/>
          <p:nvPr/>
        </p:nvSpPr>
        <p:spPr>
          <a:xfrm>
            <a:off x="408940" y="1000760"/>
            <a:ext cx="9196070"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15: Conexión De Circuitos De Iluminación, Bombillas, Luminarias</a:t>
            </a:r>
            <a:endParaRPr sz="1600" b="1">
              <a:solidFill>
                <a:srgbClr val="2C538E"/>
              </a:solidFill>
              <a:latin typeface="Open Sans" panose="020B0606030504020204" pitchFamily="34" charset="0"/>
              <a:cs typeface="Open Sans" panose="020B0606030504020204" pitchFamily="34" charset="0"/>
            </a:endParaRPr>
          </a:p>
        </p:txBody>
      </p:sp>
      <p:sp>
        <p:nvSpPr>
          <p:cNvPr id="7" name="Cuadro de texto 6"/>
          <p:cNvSpPr txBox="1"/>
          <p:nvPr/>
        </p:nvSpPr>
        <p:spPr>
          <a:xfrm>
            <a:off x="2110740" y="3314700"/>
            <a:ext cx="2918460" cy="306705"/>
          </a:xfrm>
          <a:prstGeom prst="rect">
            <a:avLst/>
          </a:prstGeom>
          <a:noFill/>
        </p:spPr>
        <p:txBody>
          <a:bodyPr wrap="square" rtlCol="0">
            <a:spAutoFit/>
          </a:bodyPr>
          <a:p>
            <a:pPr algn="ctr"/>
            <a:r>
              <a:rPr lang="es-CO" altLang="es-ES" sz="1400">
                <a:solidFill>
                  <a:srgbClr val="FF0000"/>
                </a:solidFill>
                <a:latin typeface="Open Sans" panose="020B0606030504020204" pitchFamily="34" charset="0"/>
                <a:cs typeface="Open Sans" panose="020B0606030504020204" pitchFamily="34" charset="0"/>
              </a:rPr>
              <a:t>img iluminación casa</a:t>
            </a:r>
            <a:endParaRPr lang="es-CO" altLang="es-ES" sz="1400">
              <a:solidFill>
                <a:srgbClr val="FF0000"/>
              </a:solidFill>
              <a:latin typeface="Open Sans" panose="020B0606030504020204" pitchFamily="34" charset="0"/>
              <a:cs typeface="Open Sans" panose="020B0606030504020204" pitchFamily="34" charset="0"/>
            </a:endParaRPr>
          </a:p>
        </p:txBody>
      </p:sp>
      <p:sp>
        <p:nvSpPr>
          <p:cNvPr id="6" name="Cuadro de texto 5"/>
          <p:cNvSpPr txBox="1"/>
          <p:nvPr/>
        </p:nvSpPr>
        <p:spPr>
          <a:xfrm>
            <a:off x="7047230" y="3079115"/>
            <a:ext cx="2918460" cy="306705"/>
          </a:xfrm>
          <a:prstGeom prst="rect">
            <a:avLst/>
          </a:prstGeom>
          <a:noFill/>
        </p:spPr>
        <p:txBody>
          <a:bodyPr wrap="square" rtlCol="0">
            <a:spAutoFit/>
          </a:bodyPr>
          <a:p>
            <a:pPr algn="ctr"/>
            <a:r>
              <a:rPr lang="es-CO" altLang="es-ES" sz="1400">
                <a:solidFill>
                  <a:srgbClr val="FF0000"/>
                </a:solidFill>
                <a:latin typeface="Open Sans" panose="020B0606030504020204" pitchFamily="34" charset="0"/>
                <a:cs typeface="Open Sans" panose="020B0606030504020204" pitchFamily="34" charset="0"/>
              </a:rPr>
              <a:t>img </a:t>
            </a:r>
            <a:r>
              <a:rPr lang="es-ES" altLang="en-US" sz="1400">
                <a:solidFill>
                  <a:srgbClr val="FF0000"/>
                </a:solidFill>
                <a:latin typeface="Open Sans" panose="020B0606030504020204" pitchFamily="34" charset="0"/>
                <a:cs typeface="Open Sans" panose="020B0606030504020204" pitchFamily="34" charset="0"/>
                <a:sym typeface="+mn-ea"/>
              </a:rPr>
              <a:t>alumbrado público</a:t>
            </a:r>
            <a:endParaRPr lang="es-ES" altLang="en-US" sz="1400">
              <a:solidFill>
                <a:srgbClr val="FF0000"/>
              </a:solidFill>
              <a:latin typeface="Open Sans" panose="020B0606030504020204" pitchFamily="34" charset="0"/>
              <a:cs typeface="Open Sans" panose="020B0606030504020204" pitchFamily="34" charset="0"/>
              <a:sym typeface="+mn-ea"/>
            </a:endParaRPr>
          </a:p>
        </p:txBody>
      </p:sp>
      <p:sp>
        <p:nvSpPr>
          <p:cNvPr id="8" name="Cuadro de texto 7"/>
          <p:cNvSpPr txBox="1"/>
          <p:nvPr/>
        </p:nvSpPr>
        <p:spPr>
          <a:xfrm>
            <a:off x="2896235" y="2054860"/>
            <a:ext cx="6399530"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Tipos de conexión para cada caso:</a:t>
            </a:r>
            <a:endParaRPr lang="es-CO" altLang="es-ES" sz="1400">
              <a:latin typeface="Open Sans" panose="020B0606030504020204" pitchFamily="34" charset="0"/>
              <a:cs typeface="Open Sans" panose="020B0606030504020204" pitchFamily="34" charset="0"/>
            </a:endParaRPr>
          </a:p>
        </p:txBody>
      </p:sp>
      <p:sp>
        <p:nvSpPr>
          <p:cNvPr id="2" name="Rectángulo 1"/>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rot="0">
            <a:off x="1453515" y="1038225"/>
            <a:ext cx="9285605" cy="4780915"/>
            <a:chOff x="74" y="3340"/>
            <a:chExt cx="9718" cy="15429"/>
          </a:xfrm>
        </p:grpSpPr>
        <p:sp>
          <p:nvSpPr>
            <p:cNvPr id="32" name="Rectángulo redondeado 31"/>
            <p:cNvSpPr/>
            <p:nvPr/>
          </p:nvSpPr>
          <p:spPr>
            <a:xfrm>
              <a:off x="74" y="3340"/>
              <a:ext cx="9718" cy="1542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3" name="Óvalo 32"/>
            <p:cNvSpPr/>
            <p:nvPr/>
          </p:nvSpPr>
          <p:spPr>
            <a:xfrm>
              <a:off x="8928" y="3713"/>
              <a:ext cx="263" cy="8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3" name="Cuadro de texto 2"/>
          <p:cNvSpPr txBox="1"/>
          <p:nvPr/>
        </p:nvSpPr>
        <p:spPr>
          <a:xfrm>
            <a:off x="2021840" y="1337945"/>
            <a:ext cx="8490585" cy="159956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Para postes no metálicos, red subterránea: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La conexión se realiza de la siguiente manea, el primer y último poste deben estar conectados a la varilla de puesta a tierra y el conector de la tierra debe salir al neutro. A la luminaria deben de llegar 3 conductores (fase-neutro –tierra) alimentados monofásicamente por 220V  del sistema trifásico, 380/220V y a  las luminarias de los postes intermedios deben  llegar  3 conductores (fase-neutro –tierra)</a:t>
            </a:r>
            <a:endParaRPr lang="es-ES" altLang="en-US" sz="1400">
              <a:latin typeface="Open Sans" panose="020B0606030504020204" pitchFamily="34" charset="0"/>
              <a:cs typeface="Open Sans" panose="020B0606030504020204" pitchFamily="34" charset="0"/>
            </a:endParaRPr>
          </a:p>
        </p:txBody>
      </p:sp>
      <p:pic>
        <p:nvPicPr>
          <p:cNvPr id="4" name="Imagen 3" descr="postes_no_metalicos"/>
          <p:cNvPicPr>
            <a:picLocks noChangeAspect="1"/>
          </p:cNvPicPr>
          <p:nvPr/>
        </p:nvPicPr>
        <p:blipFill>
          <a:blip r:embed="rId1"/>
          <a:stretch>
            <a:fillRect/>
          </a:stretch>
        </p:blipFill>
        <p:spPr>
          <a:xfrm>
            <a:off x="3961130" y="2937510"/>
            <a:ext cx="3828415" cy="2352675"/>
          </a:xfrm>
          <a:prstGeom prst="rect">
            <a:avLst/>
          </a:prstGeom>
        </p:spPr>
      </p:pic>
      <p:sp>
        <p:nvSpPr>
          <p:cNvPr id="9" name="Cuadro de texto 8"/>
          <p:cNvSpPr txBox="1"/>
          <p:nvPr/>
        </p:nvSpPr>
        <p:spPr>
          <a:xfrm>
            <a:off x="2832735" y="5395595"/>
            <a:ext cx="6084570" cy="275590"/>
          </a:xfrm>
          <a:prstGeom prst="rect">
            <a:avLst/>
          </a:prstGeom>
          <a:noFill/>
        </p:spPr>
        <p:txBody>
          <a:bodyPr wrap="square" rtlCol="0">
            <a:spAutoFit/>
          </a:bodyPr>
          <a:p>
            <a:pPr algn="ctr"/>
            <a:r>
              <a:rPr lang="es-ES" altLang="en-US" sz="1200" i="1">
                <a:latin typeface="Open Sans" panose="020B0606030504020204" pitchFamily="34" charset="0"/>
                <a:cs typeface="Open Sans" panose="020B0606030504020204" pitchFamily="34" charset="0"/>
              </a:rPr>
              <a:t>Alumbrado público, para postes no metálicos, red subterránea</a:t>
            </a:r>
            <a:endParaRPr lang="es-ES" altLang="en-US" sz="1200" i="1">
              <a:latin typeface="Open Sans" panose="020B0606030504020204" pitchFamily="34" charset="0"/>
              <a:cs typeface="Open Sans" panose="020B0606030504020204" pitchFamily="34" charset="0"/>
            </a:endParaRPr>
          </a:p>
        </p:txBody>
      </p:sp>
      <p:sp>
        <p:nvSpPr>
          <p:cNvPr id="10" name="Rectángulo 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Este modal tiene scroll para poder que quepa la información de la diapositiva siguiente.</a:t>
            </a:r>
            <a:endParaRPr lang="es-CO" altLang="es-ES" sz="1000" dirty="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ítulo 10"/>
          <p:cNvSpPr>
            <a:spLocks noGrp="1"/>
          </p:cNvSpPr>
          <p:nvPr>
            <p:ph type="title"/>
          </p:nvPr>
        </p:nvSpPr>
        <p:spPr/>
        <p:txBody>
          <a:bodyPr/>
          <a:p>
            <a:endParaRPr lang="es-ES" altLang="en-US"/>
          </a:p>
        </p:txBody>
      </p:sp>
      <p:sp>
        <p:nvSpPr>
          <p:cNvPr id="30" name="Rectángulo redondeado 9"/>
          <p:cNvSpPr/>
          <p:nvPr/>
        </p:nvSpPr>
        <p:spPr>
          <a:xfrm>
            <a:off x="1213485" y="2555874"/>
            <a:ext cx="4712983" cy="209929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p>
            <a:pPr lvl="0" algn="ctr"/>
            <a:r>
              <a:rPr lang="es-CO" altLang="es-ES" b="1">
                <a:solidFill>
                  <a:srgbClr val="2C538E"/>
                </a:solidFill>
                <a:latin typeface="Open Sans" panose="020B0606030504020204" pitchFamily="34" charset="0"/>
                <a:cs typeface="Open Sans" panose="020B0606030504020204" pitchFamily="34" charset="0"/>
                <a:sym typeface="+mn-ea"/>
              </a:rPr>
              <a:t>V</a:t>
            </a:r>
            <a:r>
              <a:rPr lang="es-ES" altLang="en-US" b="1">
                <a:solidFill>
                  <a:srgbClr val="2C538E"/>
                </a:solidFill>
                <a:latin typeface="Open Sans" panose="020B0606030504020204" pitchFamily="34" charset="0"/>
                <a:cs typeface="Open Sans" panose="020B0606030504020204" pitchFamily="34" charset="0"/>
                <a:sym typeface="+mn-ea"/>
              </a:rPr>
              <a:t>ivienda</a:t>
            </a:r>
            <a:endParaRPr lang="es-ES" altLang="en-US" b="1" dirty="0">
              <a:solidFill>
                <a:srgbClr val="2C538E"/>
              </a:solidFill>
              <a:latin typeface="Open Sans" panose="020B0606030504020204" pitchFamily="34" charset="0"/>
              <a:cs typeface="Open Sans" panose="020B0606030504020204" pitchFamily="34" charset="0"/>
              <a:sym typeface="+mn-ea"/>
            </a:endParaRPr>
          </a:p>
        </p:txBody>
      </p:sp>
      <p:sp>
        <p:nvSpPr>
          <p:cNvPr id="12" name="Marcador de posición de contenido 11"/>
          <p:cNvSpPr>
            <a:spLocks noGrp="1"/>
          </p:cNvSpPr>
          <p:nvPr>
            <p:ph sz="half" idx="2"/>
          </p:nvPr>
        </p:nvSpPr>
        <p:spPr/>
        <p:txBody>
          <a:bodyPr/>
          <a:p>
            <a:endParaRPr lang="es-ES" altLang="en-US"/>
          </a:p>
        </p:txBody>
      </p:sp>
      <p:sp>
        <p:nvSpPr>
          <p:cNvPr id="22" name="Rectángulo redondeado 9"/>
          <p:cNvSpPr/>
          <p:nvPr/>
        </p:nvSpPr>
        <p:spPr>
          <a:xfrm>
            <a:off x="6248400" y="2555874"/>
            <a:ext cx="4712983" cy="2099292"/>
          </a:xfrm>
          <a:prstGeom prst="roundRect">
            <a:avLst/>
          </a:prstGeom>
          <a:solidFill>
            <a:srgbClr val="F49F0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p>
            <a:pPr lvl="0" algn="ctr"/>
            <a:r>
              <a:rPr lang="es-ES" altLang="en-US" sz="1800" b="1">
                <a:solidFill>
                  <a:srgbClr val="2C538E"/>
                </a:solidFill>
                <a:latin typeface="Open Sans" panose="020B0606030504020204" pitchFamily="34" charset="0"/>
                <a:cs typeface="Open Sans" panose="020B0606030504020204" pitchFamily="34" charset="0"/>
                <a:sym typeface="+mn-ea"/>
              </a:rPr>
              <a:t>Alumbrado público</a:t>
            </a:r>
            <a:endParaRPr lang="es-ES" altLang="en-US" sz="1800" b="1">
              <a:solidFill>
                <a:srgbClr val="2C538E"/>
              </a:solidFill>
              <a:latin typeface="Open Sans" panose="020B0606030504020204" pitchFamily="34" charset="0"/>
              <a:cs typeface="Open Sans" panose="020B0606030504020204" pitchFamily="34" charset="0"/>
              <a:sym typeface="+mn-ea"/>
            </a:endParaRPr>
          </a:p>
        </p:txBody>
      </p:sp>
      <p:sp>
        <p:nvSpPr>
          <p:cNvPr id="5" name="Cuadro de texto 4"/>
          <p:cNvSpPr txBox="1"/>
          <p:nvPr/>
        </p:nvSpPr>
        <p:spPr>
          <a:xfrm>
            <a:off x="408940" y="1000760"/>
            <a:ext cx="9196070"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15: Conexión De Circuitos De Iluminación, Bombillas, Luminarias</a:t>
            </a:r>
            <a:endParaRPr sz="1600" b="1">
              <a:solidFill>
                <a:srgbClr val="2C538E"/>
              </a:solidFill>
              <a:latin typeface="Open Sans" panose="020B0606030504020204" pitchFamily="34" charset="0"/>
              <a:cs typeface="Open Sans" panose="020B0606030504020204" pitchFamily="34" charset="0"/>
            </a:endParaRPr>
          </a:p>
        </p:txBody>
      </p:sp>
      <p:sp>
        <p:nvSpPr>
          <p:cNvPr id="7" name="Cuadro de texto 6"/>
          <p:cNvSpPr txBox="1"/>
          <p:nvPr/>
        </p:nvSpPr>
        <p:spPr>
          <a:xfrm>
            <a:off x="2110740" y="3314700"/>
            <a:ext cx="2918460" cy="306705"/>
          </a:xfrm>
          <a:prstGeom prst="rect">
            <a:avLst/>
          </a:prstGeom>
          <a:noFill/>
        </p:spPr>
        <p:txBody>
          <a:bodyPr wrap="square" rtlCol="0">
            <a:spAutoFit/>
          </a:bodyPr>
          <a:p>
            <a:pPr algn="ctr"/>
            <a:r>
              <a:rPr lang="es-CO" altLang="es-ES" sz="1400">
                <a:solidFill>
                  <a:srgbClr val="FF0000"/>
                </a:solidFill>
                <a:latin typeface="Open Sans" panose="020B0606030504020204" pitchFamily="34" charset="0"/>
                <a:cs typeface="Open Sans" panose="020B0606030504020204" pitchFamily="34" charset="0"/>
              </a:rPr>
              <a:t>img iluminación casa</a:t>
            </a:r>
            <a:endParaRPr lang="es-CO" altLang="es-ES" sz="1400">
              <a:solidFill>
                <a:srgbClr val="FF0000"/>
              </a:solidFill>
              <a:latin typeface="Open Sans" panose="020B0606030504020204" pitchFamily="34" charset="0"/>
              <a:cs typeface="Open Sans" panose="020B0606030504020204" pitchFamily="34" charset="0"/>
            </a:endParaRPr>
          </a:p>
        </p:txBody>
      </p:sp>
      <p:sp>
        <p:nvSpPr>
          <p:cNvPr id="6" name="Cuadro de texto 5"/>
          <p:cNvSpPr txBox="1"/>
          <p:nvPr/>
        </p:nvSpPr>
        <p:spPr>
          <a:xfrm>
            <a:off x="7047230" y="3079115"/>
            <a:ext cx="2918460" cy="306705"/>
          </a:xfrm>
          <a:prstGeom prst="rect">
            <a:avLst/>
          </a:prstGeom>
          <a:noFill/>
        </p:spPr>
        <p:txBody>
          <a:bodyPr wrap="square" rtlCol="0">
            <a:spAutoFit/>
          </a:bodyPr>
          <a:p>
            <a:pPr algn="ctr"/>
            <a:r>
              <a:rPr lang="es-CO" altLang="es-ES" sz="1400">
                <a:solidFill>
                  <a:srgbClr val="FF0000"/>
                </a:solidFill>
                <a:latin typeface="Open Sans" panose="020B0606030504020204" pitchFamily="34" charset="0"/>
                <a:cs typeface="Open Sans" panose="020B0606030504020204" pitchFamily="34" charset="0"/>
              </a:rPr>
              <a:t>img </a:t>
            </a:r>
            <a:r>
              <a:rPr lang="es-ES" altLang="en-US" sz="1400">
                <a:solidFill>
                  <a:srgbClr val="FF0000"/>
                </a:solidFill>
                <a:latin typeface="Open Sans" panose="020B0606030504020204" pitchFamily="34" charset="0"/>
                <a:cs typeface="Open Sans" panose="020B0606030504020204" pitchFamily="34" charset="0"/>
                <a:sym typeface="+mn-ea"/>
              </a:rPr>
              <a:t>alumbrado público</a:t>
            </a:r>
            <a:endParaRPr lang="es-ES" altLang="en-US" sz="1400">
              <a:solidFill>
                <a:srgbClr val="FF0000"/>
              </a:solidFill>
              <a:latin typeface="Open Sans" panose="020B0606030504020204" pitchFamily="34" charset="0"/>
              <a:cs typeface="Open Sans" panose="020B0606030504020204" pitchFamily="34" charset="0"/>
              <a:sym typeface="+mn-ea"/>
            </a:endParaRPr>
          </a:p>
        </p:txBody>
      </p:sp>
      <p:sp>
        <p:nvSpPr>
          <p:cNvPr id="8" name="Cuadro de texto 7"/>
          <p:cNvSpPr txBox="1"/>
          <p:nvPr/>
        </p:nvSpPr>
        <p:spPr>
          <a:xfrm>
            <a:off x="2896235" y="2054860"/>
            <a:ext cx="6399530"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Tipos de conexión para cada caso:</a:t>
            </a:r>
            <a:endParaRPr lang="es-CO" altLang="es-ES" sz="1400">
              <a:latin typeface="Open Sans" panose="020B0606030504020204" pitchFamily="34" charset="0"/>
              <a:cs typeface="Open Sans" panose="020B0606030504020204" pitchFamily="34" charset="0"/>
            </a:endParaRPr>
          </a:p>
        </p:txBody>
      </p:sp>
      <p:sp>
        <p:nvSpPr>
          <p:cNvPr id="2" name="Rectángulo 1"/>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rot="0">
            <a:off x="1453515" y="1038225"/>
            <a:ext cx="9285605" cy="4780915"/>
            <a:chOff x="74" y="3340"/>
            <a:chExt cx="9718" cy="15429"/>
          </a:xfrm>
        </p:grpSpPr>
        <p:sp>
          <p:nvSpPr>
            <p:cNvPr id="32" name="Rectángulo redondeado 31"/>
            <p:cNvSpPr/>
            <p:nvPr/>
          </p:nvSpPr>
          <p:spPr>
            <a:xfrm>
              <a:off x="74" y="3340"/>
              <a:ext cx="9718" cy="1542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3" name="Óvalo 32"/>
            <p:cNvSpPr/>
            <p:nvPr/>
          </p:nvSpPr>
          <p:spPr>
            <a:xfrm>
              <a:off x="8928" y="3713"/>
              <a:ext cx="263" cy="8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3" name="Cuadro de texto 2"/>
          <p:cNvSpPr txBox="1"/>
          <p:nvPr/>
        </p:nvSpPr>
        <p:spPr>
          <a:xfrm>
            <a:off x="2021840" y="1337945"/>
            <a:ext cx="8490585" cy="1168400"/>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Postes metálicos:</a:t>
            </a:r>
            <a:endParaRPr lang="es-ES" altLang="en-US" sz="1400" b="1">
              <a:latin typeface="Open Sans" panose="020B0606030504020204" pitchFamily="34" charset="0"/>
              <a:cs typeface="Open Sans" panose="020B0606030504020204" pitchFamily="34" charset="0"/>
            </a:endParaRPr>
          </a:p>
          <a:p>
            <a:endParaRPr lang="es-ES" altLang="en-US" sz="1400" b="1">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En este caso la conexión de todos los postes deben estar conectados a la varilla de puesta a tierra y el conector de la tierra debe salir al neutro, a la luminaria deben de llegar 3 conductores (fase-neutro –tierra).</a:t>
            </a:r>
            <a:endParaRPr lang="es-ES" altLang="en-US" sz="1400">
              <a:latin typeface="Open Sans" panose="020B0606030504020204" pitchFamily="34" charset="0"/>
              <a:cs typeface="Open Sans" panose="020B0606030504020204" pitchFamily="34" charset="0"/>
            </a:endParaRPr>
          </a:p>
        </p:txBody>
      </p:sp>
      <p:pic>
        <p:nvPicPr>
          <p:cNvPr id="4" name="Imagen 3" descr="C:\Users\ingritd.castrillon\Documents\Carolina Castrillon\Personal\iMaster\Bos Ingenieria\Carpeta 5 Unidad 7 - Esquemas de Conexión\Unidad 7 - Esquemas de Conexión\Requerimiento 2 diseño gráfico\postes_no_metalicos2_original.pngpostes_no_metalicos2_original"/>
          <p:cNvPicPr>
            <a:picLocks noChangeAspect="1"/>
          </p:cNvPicPr>
          <p:nvPr/>
        </p:nvPicPr>
        <p:blipFill>
          <a:blip r:embed="rId1"/>
          <a:srcRect/>
          <a:stretch>
            <a:fillRect/>
          </a:stretch>
        </p:blipFill>
        <p:spPr>
          <a:xfrm>
            <a:off x="2124710" y="2626995"/>
            <a:ext cx="3828415" cy="2350135"/>
          </a:xfrm>
          <a:prstGeom prst="rect">
            <a:avLst/>
          </a:prstGeom>
        </p:spPr>
      </p:pic>
      <p:sp>
        <p:nvSpPr>
          <p:cNvPr id="9" name="Cuadro de texto 8"/>
          <p:cNvSpPr txBox="1"/>
          <p:nvPr/>
        </p:nvSpPr>
        <p:spPr>
          <a:xfrm>
            <a:off x="2124710" y="5050790"/>
            <a:ext cx="3672205" cy="275590"/>
          </a:xfrm>
          <a:prstGeom prst="rect">
            <a:avLst/>
          </a:prstGeom>
          <a:noFill/>
        </p:spPr>
        <p:txBody>
          <a:bodyPr wrap="square" rtlCol="0">
            <a:spAutoFit/>
          </a:bodyPr>
          <a:p>
            <a:pPr algn="ctr"/>
            <a:r>
              <a:rPr lang="es-ES" altLang="en-US" sz="1200" i="1">
                <a:latin typeface="Open Sans" panose="020B0606030504020204" pitchFamily="34" charset="0"/>
                <a:cs typeface="Open Sans" panose="020B0606030504020204" pitchFamily="34" charset="0"/>
              </a:rPr>
              <a:t>Alumbrado público, postes metálicos</a:t>
            </a:r>
            <a:endParaRPr lang="es-ES" altLang="en-US" sz="1200" i="1">
              <a:latin typeface="Open Sans" panose="020B0606030504020204" pitchFamily="34" charset="0"/>
              <a:cs typeface="Open Sans" panose="020B0606030504020204" pitchFamily="34" charset="0"/>
            </a:endParaRPr>
          </a:p>
        </p:txBody>
      </p:sp>
      <p:pic>
        <p:nvPicPr>
          <p:cNvPr id="10" name="Marcador de posición de contenido 9" descr="postes_no_metalicos"/>
          <p:cNvPicPr>
            <a:picLocks noChangeAspect="1"/>
          </p:cNvPicPr>
          <p:nvPr>
            <p:ph sz="half" idx="1"/>
          </p:nvPr>
        </p:nvPicPr>
        <p:blipFill>
          <a:blip r:embed="rId2"/>
          <a:stretch>
            <a:fillRect/>
          </a:stretch>
        </p:blipFill>
        <p:spPr>
          <a:xfrm>
            <a:off x="6332220" y="2625725"/>
            <a:ext cx="3829050" cy="2352675"/>
          </a:xfrm>
          <a:prstGeom prst="rect">
            <a:avLst/>
          </a:prstGeom>
        </p:spPr>
      </p:pic>
      <p:sp>
        <p:nvSpPr>
          <p:cNvPr id="13" name="Cuadro de texto 12"/>
          <p:cNvSpPr txBox="1"/>
          <p:nvPr/>
        </p:nvSpPr>
        <p:spPr>
          <a:xfrm>
            <a:off x="6512560" y="5050790"/>
            <a:ext cx="4022090" cy="275590"/>
          </a:xfrm>
          <a:prstGeom prst="rect">
            <a:avLst/>
          </a:prstGeom>
          <a:noFill/>
        </p:spPr>
        <p:txBody>
          <a:bodyPr wrap="square" rtlCol="0">
            <a:spAutoFit/>
          </a:bodyPr>
          <a:p>
            <a:pPr algn="ctr"/>
            <a:r>
              <a:rPr lang="es-ES" altLang="en-US" sz="1200" i="1">
                <a:latin typeface="Open Sans" panose="020B0606030504020204" pitchFamily="34" charset="0"/>
                <a:cs typeface="Open Sans" panose="020B0606030504020204" pitchFamily="34" charset="0"/>
              </a:rPr>
              <a:t>Alumbrado público, postes no metálicos, red aérea</a:t>
            </a:r>
            <a:endParaRPr lang="es-ES" altLang="en-US" sz="1200" i="1">
              <a:latin typeface="Open Sans" panose="020B0606030504020204" pitchFamily="34" charset="0"/>
              <a:cs typeface="Open Sans" panose="020B0606030504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uadro de texto 4"/>
          <p:cNvSpPr txBox="1"/>
          <p:nvPr/>
        </p:nvSpPr>
        <p:spPr>
          <a:xfrm>
            <a:off x="408940" y="1000760"/>
            <a:ext cx="2529840"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6</a:t>
            </a:r>
            <a:r>
              <a:rPr sz="1600" b="1">
                <a:solidFill>
                  <a:srgbClr val="2C538E"/>
                </a:solidFill>
                <a:latin typeface="Open Sans" panose="020B0606030504020204" pitchFamily="34" charset="0"/>
                <a:cs typeface="Open Sans" panose="020B0606030504020204" pitchFamily="34" charset="0"/>
              </a:rPr>
              <a:t>: F</a:t>
            </a:r>
            <a:r>
              <a:rPr lang="es-CO" sz="1600" b="1">
                <a:solidFill>
                  <a:srgbClr val="2C538E"/>
                </a:solidFill>
                <a:latin typeface="Open Sans" panose="020B0606030504020204" pitchFamily="34" charset="0"/>
                <a:cs typeface="Open Sans" panose="020B0606030504020204" pitchFamily="34" charset="0"/>
              </a:rPr>
              <a:t>onometría</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08940" y="1649095"/>
            <a:ext cx="591502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fonometría, mide la intensidad de sonido, su aplicabilidad se encuentra en las líneas de transmisión, ya que se debe medir el nivel de ruido que emite un conductor para determinadas horas y zonas. </a:t>
            </a:r>
            <a:endParaRPr lang="es-CO" altLang="es-ES" sz="1400">
              <a:latin typeface="Open Sans" panose="020B0606030504020204" pitchFamily="34" charset="0"/>
              <a:cs typeface="Open Sans" panose="020B0606030504020204" pitchFamily="34" charset="0"/>
            </a:endParaRPr>
          </a:p>
        </p:txBody>
      </p:sp>
      <p:pic>
        <p:nvPicPr>
          <p:cNvPr id="3" name="Imagen 2" descr="Standing_wave"/>
          <p:cNvPicPr>
            <a:picLocks noChangeAspect="1"/>
          </p:cNvPicPr>
          <p:nvPr/>
        </p:nvPicPr>
        <p:blipFill>
          <a:blip r:embed="rId1"/>
          <a:stretch>
            <a:fillRect/>
          </a:stretch>
        </p:blipFill>
        <p:spPr>
          <a:xfrm>
            <a:off x="6565265" y="1264285"/>
            <a:ext cx="4519295" cy="1506855"/>
          </a:xfrm>
          <a:prstGeom prst="rect">
            <a:avLst/>
          </a:prstGeom>
        </p:spPr>
      </p:pic>
      <p:pic>
        <p:nvPicPr>
          <p:cNvPr id="4" name="Imagen 3" descr="oreja"/>
          <p:cNvPicPr>
            <a:picLocks noChangeAspect="1"/>
          </p:cNvPicPr>
          <p:nvPr/>
        </p:nvPicPr>
        <p:blipFill>
          <a:blip r:embed="rId2"/>
          <a:stretch>
            <a:fillRect/>
          </a:stretch>
        </p:blipFill>
        <p:spPr>
          <a:xfrm>
            <a:off x="10937875" y="1232535"/>
            <a:ext cx="960755" cy="1391920"/>
          </a:xfrm>
          <a:prstGeom prst="rect">
            <a:avLst/>
          </a:prstGeom>
        </p:spPr>
      </p:pic>
      <p:grpSp>
        <p:nvGrpSpPr>
          <p:cNvPr id="17" name="Grupo 16"/>
          <p:cNvGrpSpPr/>
          <p:nvPr/>
        </p:nvGrpSpPr>
        <p:grpSpPr>
          <a:xfrm>
            <a:off x="1649730" y="2316480"/>
            <a:ext cx="8718550" cy="3434080"/>
            <a:chOff x="2598" y="3648"/>
            <a:chExt cx="13730" cy="5408"/>
          </a:xfrm>
        </p:grpSpPr>
        <p:sp>
          <p:nvSpPr>
            <p:cNvPr id="10" name="Óvalo 9"/>
            <p:cNvSpPr/>
            <p:nvPr/>
          </p:nvSpPr>
          <p:spPr>
            <a:xfrm>
              <a:off x="2598" y="3648"/>
              <a:ext cx="5408" cy="5408"/>
            </a:xfrm>
            <a:prstGeom prst="ellipse">
              <a:avLst/>
            </a:prstGeom>
            <a:solidFill>
              <a:srgbClr val="FFE699">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solidFill>
                    <a:schemeClr val="tx1"/>
                  </a:solidFill>
                  <a:latin typeface="Open Sans" panose="020B0606030504020204" pitchFamily="34" charset="0"/>
                  <a:cs typeface="Open Sans" panose="020B0606030504020204" pitchFamily="34" charset="0"/>
                  <a:sym typeface="+mn-ea"/>
                </a:rPr>
                <a:t>En cuanto al ruido audible (Audio Noise-AN) se emplea la metodología aplicada por el Instituto de Investigación de Energía Eléctrica-  EPRI, el cual utiliza la configuración de las líneas resaltando su practicidad y aplicabilidad. </a:t>
              </a:r>
              <a:endParaRPr lang="es-ES" altLang="en-US" sz="1400">
                <a:solidFill>
                  <a:schemeClr val="tx1"/>
                </a:solidFill>
                <a:latin typeface="Open Sans" panose="020B0606030504020204" pitchFamily="34" charset="0"/>
                <a:cs typeface="Open Sans" panose="020B0606030504020204" pitchFamily="34" charset="0"/>
                <a:sym typeface="+mn-ea"/>
              </a:endParaRPr>
            </a:p>
          </p:txBody>
        </p:sp>
        <p:sp>
          <p:nvSpPr>
            <p:cNvPr id="11" name="Óvalo 10"/>
            <p:cNvSpPr/>
            <p:nvPr/>
          </p:nvSpPr>
          <p:spPr>
            <a:xfrm>
              <a:off x="7687" y="4364"/>
              <a:ext cx="3975" cy="3975"/>
            </a:xfrm>
            <a:prstGeom prst="ellipse">
              <a:avLst/>
            </a:prstGeom>
            <a:solidFill>
              <a:srgbClr val="FFDF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solidFill>
                    <a:schemeClr val="tx1"/>
                  </a:solidFill>
                  <a:latin typeface="Open Sans" panose="020B0606030504020204" pitchFamily="34" charset="0"/>
                  <a:cs typeface="Open Sans" panose="020B0606030504020204" pitchFamily="34" charset="0"/>
                  <a:sym typeface="+mn-ea"/>
                </a:rPr>
                <a:t>Esta técnica consiste en medir el ruido de las tres fases en un punto determinado y así  detectar el grado de ruido audible</a:t>
              </a:r>
              <a:endParaRPr lang="es-ES" altLang="en-US" sz="1400">
                <a:solidFill>
                  <a:schemeClr val="tx1"/>
                </a:solidFill>
                <a:latin typeface="Open Sans" panose="020B0606030504020204" pitchFamily="34" charset="0"/>
                <a:cs typeface="Open Sans" panose="020B0606030504020204" pitchFamily="34" charset="0"/>
                <a:sym typeface="+mn-ea"/>
              </a:endParaRPr>
            </a:p>
          </p:txBody>
        </p:sp>
        <p:sp>
          <p:nvSpPr>
            <p:cNvPr id="12" name="Óvalo 11"/>
            <p:cNvSpPr/>
            <p:nvPr/>
          </p:nvSpPr>
          <p:spPr>
            <a:xfrm>
              <a:off x="11287" y="3831"/>
              <a:ext cx="5041" cy="5041"/>
            </a:xfrm>
            <a:prstGeom prst="ellipse">
              <a:avLst/>
            </a:prstGeom>
            <a:solidFill>
              <a:srgbClr val="FFCB3D">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sym typeface="+mn-ea"/>
                </a:rPr>
                <a:t>E</a:t>
              </a:r>
              <a:r>
                <a:rPr lang="es-ES" altLang="en-US" sz="1400">
                  <a:solidFill>
                    <a:schemeClr val="tx1"/>
                  </a:solidFill>
                  <a:latin typeface="Open Sans" panose="020B0606030504020204" pitchFamily="34" charset="0"/>
                  <a:cs typeface="Open Sans" panose="020B0606030504020204" pitchFamily="34" charset="0"/>
                  <a:sym typeface="+mn-ea"/>
                </a:rPr>
                <a:t>l cual se muestra en la tabla 2 Resolución 627 del 07 de abril de 2006 del Ministerio de Ambiente Vivienda y Desarrollo Territorial, aquí se muestran los valores permitidos para el estudio de caso.</a:t>
              </a:r>
              <a:endParaRPr lang="es-ES" altLang="en-US" sz="1400">
                <a:solidFill>
                  <a:schemeClr val="tx1"/>
                </a:solidFill>
                <a:latin typeface="Open Sans" panose="020B0606030504020204" pitchFamily="34" charset="0"/>
                <a:cs typeface="Open Sans" panose="020B0606030504020204" pitchFamily="34" charset="0"/>
                <a:sym typeface="+mn-ea"/>
              </a:endParaRPr>
            </a:p>
          </p:txBody>
        </p:sp>
      </p:grpSp>
      <p:grpSp>
        <p:nvGrpSpPr>
          <p:cNvPr id="20" name="Grupo 19"/>
          <p:cNvGrpSpPr/>
          <p:nvPr/>
        </p:nvGrpSpPr>
        <p:grpSpPr>
          <a:xfrm>
            <a:off x="8314055" y="5048250"/>
            <a:ext cx="885190" cy="585470"/>
            <a:chOff x="13383" y="8944"/>
            <a:chExt cx="1394" cy="922"/>
          </a:xfrm>
        </p:grpSpPr>
        <p:grpSp>
          <p:nvGrpSpPr>
            <p:cNvPr id="21" name="Grupo 20"/>
            <p:cNvGrpSpPr/>
            <p:nvPr/>
          </p:nvGrpSpPr>
          <p:grpSpPr>
            <a:xfrm>
              <a:off x="13509" y="9107"/>
              <a:ext cx="1269" cy="314"/>
              <a:chOff x="10312" y="8926"/>
              <a:chExt cx="1269" cy="314"/>
            </a:xfrm>
          </p:grpSpPr>
          <p:sp>
            <p:nvSpPr>
              <p:cNvPr id="22" name="Rectángulo redondeado 21"/>
              <p:cNvSpPr/>
              <p:nvPr/>
            </p:nvSpPr>
            <p:spPr>
              <a:xfrm>
                <a:off x="10499" y="8960"/>
                <a:ext cx="1082" cy="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s-CO" altLang="es-ES" sz="800" b="1">
                    <a:latin typeface="Open Sans" panose="020B0606030504020204" pitchFamily="34" charset="0"/>
                    <a:cs typeface="Open Sans" panose="020B0606030504020204" pitchFamily="34" charset="0"/>
                  </a:rPr>
                  <a:t>Ver más</a:t>
                </a:r>
                <a:endParaRPr lang="es-CO" altLang="es-ES" sz="800" b="1">
                  <a:latin typeface="Open Sans" panose="020B0606030504020204" pitchFamily="34" charset="0"/>
                  <a:cs typeface="Open Sans" panose="020B0606030504020204" pitchFamily="34" charset="0"/>
                </a:endParaRPr>
              </a:p>
            </p:txBody>
          </p:sp>
          <p:grpSp>
            <p:nvGrpSpPr>
              <p:cNvPr id="23" name="Grupo 22"/>
              <p:cNvGrpSpPr/>
              <p:nvPr/>
            </p:nvGrpSpPr>
            <p:grpSpPr>
              <a:xfrm>
                <a:off x="10312" y="8926"/>
                <a:ext cx="415" cy="314"/>
                <a:chOff x="15434" y="5987"/>
                <a:chExt cx="758" cy="574"/>
              </a:xfrm>
            </p:grpSpPr>
            <p:sp>
              <p:nvSpPr>
                <p:cNvPr id="25" name="Rectángulo redondeado 24"/>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6" name="Imagen 25" descr="plus-info"/>
                <p:cNvPicPr>
                  <a:picLocks noChangeAspect="1"/>
                </p:cNvPicPr>
                <p:nvPr/>
              </p:nvPicPr>
              <p:blipFill>
                <a:blip r:embed="rId3"/>
                <a:stretch>
                  <a:fillRect/>
                </a:stretch>
              </p:blipFill>
              <p:spPr>
                <a:xfrm>
                  <a:off x="15519" y="5987"/>
                  <a:ext cx="574" cy="574"/>
                </a:xfrm>
                <a:prstGeom prst="rect">
                  <a:avLst/>
                </a:prstGeom>
              </p:spPr>
            </p:pic>
          </p:grpSp>
        </p:grpSp>
        <p:pic>
          <p:nvPicPr>
            <p:cNvPr id="2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3383" y="8944"/>
              <a:ext cx="922" cy="922"/>
            </a:xfrm>
            <a:prstGeom prst="rect">
              <a:avLst/>
            </a:prstGeom>
          </p:spPr>
        </p:pic>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uadro de texto 4"/>
          <p:cNvSpPr txBox="1"/>
          <p:nvPr/>
        </p:nvSpPr>
        <p:spPr>
          <a:xfrm>
            <a:off x="408940" y="1000760"/>
            <a:ext cx="2529840"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6</a:t>
            </a:r>
            <a:r>
              <a:rPr sz="1600" b="1">
                <a:solidFill>
                  <a:srgbClr val="2C538E"/>
                </a:solidFill>
                <a:latin typeface="Open Sans" panose="020B0606030504020204" pitchFamily="34" charset="0"/>
                <a:cs typeface="Open Sans" panose="020B0606030504020204" pitchFamily="34" charset="0"/>
              </a:rPr>
              <a:t>: F</a:t>
            </a:r>
            <a:r>
              <a:rPr lang="es-CO" sz="1600" b="1">
                <a:solidFill>
                  <a:srgbClr val="2C538E"/>
                </a:solidFill>
                <a:latin typeface="Open Sans" panose="020B0606030504020204" pitchFamily="34" charset="0"/>
                <a:cs typeface="Open Sans" panose="020B0606030504020204" pitchFamily="34" charset="0"/>
              </a:rPr>
              <a:t>onometría</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08940" y="1649095"/>
            <a:ext cx="591502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fonometría, mide la intensidad de sonido, su aplicabilidad se encuentra en las líneas de transmisión, ya que se debe medir el nivel de ruido que emite un conductor para determinadas horas y zonas. </a:t>
            </a:r>
            <a:endParaRPr lang="es-CO" altLang="es-ES" sz="1400">
              <a:latin typeface="Open Sans" panose="020B0606030504020204" pitchFamily="34" charset="0"/>
              <a:cs typeface="Open Sans" panose="020B0606030504020204" pitchFamily="34" charset="0"/>
            </a:endParaRPr>
          </a:p>
        </p:txBody>
      </p:sp>
      <p:pic>
        <p:nvPicPr>
          <p:cNvPr id="3" name="Imagen 2" descr="Standing_wave"/>
          <p:cNvPicPr>
            <a:picLocks noChangeAspect="1"/>
          </p:cNvPicPr>
          <p:nvPr/>
        </p:nvPicPr>
        <p:blipFill>
          <a:blip r:embed="rId1"/>
          <a:stretch>
            <a:fillRect/>
          </a:stretch>
        </p:blipFill>
        <p:spPr>
          <a:xfrm>
            <a:off x="6565265" y="1264285"/>
            <a:ext cx="4519295" cy="1506855"/>
          </a:xfrm>
          <a:prstGeom prst="rect">
            <a:avLst/>
          </a:prstGeom>
        </p:spPr>
      </p:pic>
      <p:pic>
        <p:nvPicPr>
          <p:cNvPr id="4" name="Imagen 3" descr="oreja"/>
          <p:cNvPicPr>
            <a:picLocks noChangeAspect="1"/>
          </p:cNvPicPr>
          <p:nvPr/>
        </p:nvPicPr>
        <p:blipFill>
          <a:blip r:embed="rId2"/>
          <a:stretch>
            <a:fillRect/>
          </a:stretch>
        </p:blipFill>
        <p:spPr>
          <a:xfrm>
            <a:off x="10937875" y="1232535"/>
            <a:ext cx="960755" cy="1391920"/>
          </a:xfrm>
          <a:prstGeom prst="rect">
            <a:avLst/>
          </a:prstGeom>
        </p:spPr>
      </p:pic>
      <p:sp>
        <p:nvSpPr>
          <p:cNvPr id="9" name="Cuadro de texto 8"/>
          <p:cNvSpPr txBox="1"/>
          <p:nvPr/>
        </p:nvSpPr>
        <p:spPr>
          <a:xfrm>
            <a:off x="2816225" y="5824855"/>
            <a:ext cx="2910840" cy="337185"/>
          </a:xfrm>
          <a:prstGeom prst="rect">
            <a:avLst/>
          </a:prstGeom>
          <a:noFill/>
        </p:spPr>
        <p:txBody>
          <a:bodyPr wrap="square" rtlCol="0">
            <a:spAutoFit/>
          </a:bodyPr>
          <a:p>
            <a:pPr algn="ctr"/>
            <a:r>
              <a:rPr lang="es-ES" altLang="en-US" sz="1600">
                <a:solidFill>
                  <a:srgbClr val="FF0000"/>
                </a:solidFill>
                <a:latin typeface="Open Sans" panose="020B0606030504020204" pitchFamily="34" charset="0"/>
                <a:cs typeface="Open Sans" panose="020B0606030504020204" pitchFamily="34" charset="0"/>
              </a:rPr>
              <a:t>tabla12_niveles-ruido</a:t>
            </a:r>
            <a:r>
              <a:rPr lang="es-CO" altLang="es-ES" sz="1600">
                <a:solidFill>
                  <a:srgbClr val="FF0000"/>
                </a:solidFill>
                <a:latin typeface="Open Sans" panose="020B0606030504020204" pitchFamily="34" charset="0"/>
                <a:cs typeface="Open Sans" panose="020B0606030504020204" pitchFamily="34" charset="0"/>
              </a:rPr>
              <a:t>.xls</a:t>
            </a:r>
            <a:endParaRPr lang="es-CO" altLang="es-ES" sz="1600">
              <a:solidFill>
                <a:srgbClr val="FF0000"/>
              </a:solidFill>
              <a:latin typeface="Open Sans" panose="020B0606030504020204" pitchFamily="34" charset="0"/>
              <a:cs typeface="Open Sans" panose="020B0606030504020204" pitchFamily="34" charset="0"/>
            </a:endParaRPr>
          </a:p>
        </p:txBody>
      </p:sp>
      <p:grpSp>
        <p:nvGrpSpPr>
          <p:cNvPr id="17" name="Grupo 16"/>
          <p:cNvGrpSpPr/>
          <p:nvPr/>
        </p:nvGrpSpPr>
        <p:grpSpPr>
          <a:xfrm>
            <a:off x="1649730" y="2316480"/>
            <a:ext cx="8718550" cy="3434080"/>
            <a:chOff x="2598" y="3648"/>
            <a:chExt cx="13730" cy="5408"/>
          </a:xfrm>
        </p:grpSpPr>
        <p:sp>
          <p:nvSpPr>
            <p:cNvPr id="10" name="Óvalo 9"/>
            <p:cNvSpPr/>
            <p:nvPr/>
          </p:nvSpPr>
          <p:spPr>
            <a:xfrm>
              <a:off x="2598" y="3648"/>
              <a:ext cx="5408" cy="5408"/>
            </a:xfrm>
            <a:prstGeom prst="ellipse">
              <a:avLst/>
            </a:prstGeom>
            <a:solidFill>
              <a:srgbClr val="FFE699">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solidFill>
                    <a:schemeClr val="tx1"/>
                  </a:solidFill>
                  <a:latin typeface="Open Sans" panose="020B0606030504020204" pitchFamily="34" charset="0"/>
                  <a:cs typeface="Open Sans" panose="020B0606030504020204" pitchFamily="34" charset="0"/>
                  <a:sym typeface="+mn-ea"/>
                </a:rPr>
                <a:t>En cuanto al ruido audible (Audio Noise-AN) se emplea la metodología aplicada por el Instituto de Investigación de Energía Eléctrica-  EPRI, el cual utiliza la configuración de las líneas resaltando su practicidad y aplicabilidad. </a:t>
              </a:r>
              <a:endParaRPr lang="es-ES" altLang="en-US" sz="1400">
                <a:solidFill>
                  <a:schemeClr val="tx1"/>
                </a:solidFill>
                <a:latin typeface="Open Sans" panose="020B0606030504020204" pitchFamily="34" charset="0"/>
                <a:cs typeface="Open Sans" panose="020B0606030504020204" pitchFamily="34" charset="0"/>
                <a:sym typeface="+mn-ea"/>
              </a:endParaRPr>
            </a:p>
          </p:txBody>
        </p:sp>
        <p:sp>
          <p:nvSpPr>
            <p:cNvPr id="11" name="Óvalo 10"/>
            <p:cNvSpPr/>
            <p:nvPr/>
          </p:nvSpPr>
          <p:spPr>
            <a:xfrm>
              <a:off x="7687" y="4364"/>
              <a:ext cx="3975" cy="3975"/>
            </a:xfrm>
            <a:prstGeom prst="ellipse">
              <a:avLst/>
            </a:prstGeom>
            <a:solidFill>
              <a:srgbClr val="FFDF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solidFill>
                    <a:schemeClr val="tx1"/>
                  </a:solidFill>
                  <a:latin typeface="Open Sans" panose="020B0606030504020204" pitchFamily="34" charset="0"/>
                  <a:cs typeface="Open Sans" panose="020B0606030504020204" pitchFamily="34" charset="0"/>
                  <a:sym typeface="+mn-ea"/>
                </a:rPr>
                <a:t>Esta técnica consiste en medir el ruido de las tres fases en un punto determinado y así  detectar el grado de ruido audible</a:t>
              </a:r>
              <a:endParaRPr lang="es-ES" altLang="en-US" sz="1400">
                <a:solidFill>
                  <a:schemeClr val="tx1"/>
                </a:solidFill>
                <a:latin typeface="Open Sans" panose="020B0606030504020204" pitchFamily="34" charset="0"/>
                <a:cs typeface="Open Sans" panose="020B0606030504020204" pitchFamily="34" charset="0"/>
                <a:sym typeface="+mn-ea"/>
              </a:endParaRPr>
            </a:p>
          </p:txBody>
        </p:sp>
        <p:sp>
          <p:nvSpPr>
            <p:cNvPr id="12" name="Óvalo 11"/>
            <p:cNvSpPr/>
            <p:nvPr/>
          </p:nvSpPr>
          <p:spPr>
            <a:xfrm>
              <a:off x="11287" y="3831"/>
              <a:ext cx="5041" cy="5041"/>
            </a:xfrm>
            <a:prstGeom prst="ellipse">
              <a:avLst/>
            </a:prstGeom>
            <a:solidFill>
              <a:srgbClr val="FFCB3D">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sym typeface="+mn-ea"/>
                </a:rPr>
                <a:t>E</a:t>
              </a:r>
              <a:r>
                <a:rPr lang="es-ES" altLang="en-US" sz="1400">
                  <a:solidFill>
                    <a:schemeClr val="tx1"/>
                  </a:solidFill>
                  <a:latin typeface="Open Sans" panose="020B0606030504020204" pitchFamily="34" charset="0"/>
                  <a:cs typeface="Open Sans" panose="020B0606030504020204" pitchFamily="34" charset="0"/>
                  <a:sym typeface="+mn-ea"/>
                </a:rPr>
                <a:t>l cual se muestra en la tabla 2 Resolución 627 del 07 de abril de 2006 del Ministerio de Ambiente Vivienda y Desarrollo Territorial, aquí se muestran los valores permitidos para el estudio de caso.</a:t>
              </a:r>
              <a:endParaRPr lang="es-ES" altLang="en-US" sz="1400">
                <a:solidFill>
                  <a:schemeClr val="tx1"/>
                </a:solidFill>
                <a:latin typeface="Open Sans" panose="020B0606030504020204" pitchFamily="34" charset="0"/>
                <a:cs typeface="Open Sans" panose="020B0606030504020204" pitchFamily="34" charset="0"/>
                <a:sym typeface="+mn-ea"/>
              </a:endParaRPr>
            </a:p>
          </p:txBody>
        </p:sp>
      </p:grpSp>
      <p:grpSp>
        <p:nvGrpSpPr>
          <p:cNvPr id="20" name="Grupo 19"/>
          <p:cNvGrpSpPr/>
          <p:nvPr/>
        </p:nvGrpSpPr>
        <p:grpSpPr>
          <a:xfrm>
            <a:off x="8314055" y="5048250"/>
            <a:ext cx="885190" cy="585470"/>
            <a:chOff x="13383" y="8944"/>
            <a:chExt cx="1394" cy="922"/>
          </a:xfrm>
        </p:grpSpPr>
        <p:grpSp>
          <p:nvGrpSpPr>
            <p:cNvPr id="21" name="Grupo 20"/>
            <p:cNvGrpSpPr/>
            <p:nvPr/>
          </p:nvGrpSpPr>
          <p:grpSpPr>
            <a:xfrm>
              <a:off x="13509" y="9107"/>
              <a:ext cx="1269" cy="314"/>
              <a:chOff x="10312" y="8926"/>
              <a:chExt cx="1269" cy="314"/>
            </a:xfrm>
          </p:grpSpPr>
          <p:sp>
            <p:nvSpPr>
              <p:cNvPr id="22" name="Rectángulo redondeado 21"/>
              <p:cNvSpPr/>
              <p:nvPr/>
            </p:nvSpPr>
            <p:spPr>
              <a:xfrm>
                <a:off x="10499" y="8960"/>
                <a:ext cx="1082" cy="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s-CO" altLang="es-ES" sz="800" b="1">
                    <a:latin typeface="Open Sans" panose="020B0606030504020204" pitchFamily="34" charset="0"/>
                    <a:cs typeface="Open Sans" panose="020B0606030504020204" pitchFamily="34" charset="0"/>
                  </a:rPr>
                  <a:t>Ver más</a:t>
                </a:r>
                <a:endParaRPr lang="es-CO" altLang="es-ES" sz="800" b="1">
                  <a:latin typeface="Open Sans" panose="020B0606030504020204" pitchFamily="34" charset="0"/>
                  <a:cs typeface="Open Sans" panose="020B0606030504020204" pitchFamily="34" charset="0"/>
                </a:endParaRPr>
              </a:p>
            </p:txBody>
          </p:sp>
          <p:grpSp>
            <p:nvGrpSpPr>
              <p:cNvPr id="23" name="Grupo 22"/>
              <p:cNvGrpSpPr/>
              <p:nvPr/>
            </p:nvGrpSpPr>
            <p:grpSpPr>
              <a:xfrm>
                <a:off x="10312" y="8926"/>
                <a:ext cx="415" cy="314"/>
                <a:chOff x="15434" y="5987"/>
                <a:chExt cx="758" cy="574"/>
              </a:xfrm>
            </p:grpSpPr>
            <p:sp>
              <p:nvSpPr>
                <p:cNvPr id="25" name="Rectángulo redondeado 24"/>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6" name="Imagen 25" descr="plus-info"/>
                <p:cNvPicPr>
                  <a:picLocks noChangeAspect="1"/>
                </p:cNvPicPr>
                <p:nvPr/>
              </p:nvPicPr>
              <p:blipFill>
                <a:blip r:embed="rId3"/>
                <a:stretch>
                  <a:fillRect/>
                </a:stretch>
              </p:blipFill>
              <p:spPr>
                <a:xfrm>
                  <a:off x="15519" y="5987"/>
                  <a:ext cx="574" cy="574"/>
                </a:xfrm>
                <a:prstGeom prst="rect">
                  <a:avLst/>
                </a:prstGeom>
              </p:spPr>
            </p:pic>
          </p:grpSp>
        </p:grpSp>
        <p:pic>
          <p:nvPicPr>
            <p:cNvPr id="2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3383" y="8944"/>
              <a:ext cx="922" cy="922"/>
            </a:xfrm>
            <a:prstGeom prst="rect">
              <a:avLst/>
            </a:prstGeom>
          </p:spPr>
        </p:pic>
      </p:grpSp>
      <p:sp>
        <p:nvSpPr>
          <p:cNvPr id="6" name="Rectángulo 5"/>
          <p:cNvSpPr/>
          <p:nvPr/>
        </p:nvSpPr>
        <p:spPr>
          <a:xfrm>
            <a:off x="-5080" y="-8890"/>
            <a:ext cx="12202795" cy="68770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rot="0">
            <a:off x="1453515" y="1038225"/>
            <a:ext cx="9285605" cy="4780915"/>
            <a:chOff x="74" y="3340"/>
            <a:chExt cx="9718" cy="15429"/>
          </a:xfrm>
        </p:grpSpPr>
        <p:sp>
          <p:nvSpPr>
            <p:cNvPr id="32" name="Rectángulo redondeado 31"/>
            <p:cNvSpPr/>
            <p:nvPr/>
          </p:nvSpPr>
          <p:spPr>
            <a:xfrm>
              <a:off x="74" y="3340"/>
              <a:ext cx="9718" cy="1542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3" name="Óvalo 32"/>
            <p:cNvSpPr/>
            <p:nvPr/>
          </p:nvSpPr>
          <p:spPr>
            <a:xfrm>
              <a:off x="8928" y="3713"/>
              <a:ext cx="263" cy="8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7" name="Cuadro de texto 6"/>
          <p:cNvSpPr txBox="1"/>
          <p:nvPr/>
        </p:nvSpPr>
        <p:spPr>
          <a:xfrm>
            <a:off x="4494530" y="3261360"/>
            <a:ext cx="2910840" cy="337185"/>
          </a:xfrm>
          <a:prstGeom prst="rect">
            <a:avLst/>
          </a:prstGeom>
          <a:noFill/>
        </p:spPr>
        <p:txBody>
          <a:bodyPr wrap="square" rtlCol="0">
            <a:spAutoFit/>
          </a:bodyPr>
          <a:p>
            <a:pPr algn="ctr"/>
            <a:r>
              <a:rPr lang="es-ES" altLang="en-US" sz="1600">
                <a:solidFill>
                  <a:srgbClr val="FF0000"/>
                </a:solidFill>
                <a:latin typeface="Open Sans" panose="020B0606030504020204" pitchFamily="34" charset="0"/>
                <a:cs typeface="Open Sans" panose="020B0606030504020204" pitchFamily="34" charset="0"/>
              </a:rPr>
              <a:t>tabla12_niveles-ruido</a:t>
            </a:r>
            <a:r>
              <a:rPr lang="es-CO" altLang="es-ES" sz="1600">
                <a:solidFill>
                  <a:srgbClr val="FF0000"/>
                </a:solidFill>
                <a:latin typeface="Open Sans" panose="020B0606030504020204" pitchFamily="34" charset="0"/>
                <a:cs typeface="Open Sans" panose="020B0606030504020204" pitchFamily="34" charset="0"/>
              </a:rPr>
              <a:t>.xls</a:t>
            </a:r>
            <a:endParaRPr lang="es-CO" altLang="es-ES" sz="1600">
              <a:solidFill>
                <a:srgbClr val="FF0000"/>
              </a:solidFill>
              <a:latin typeface="Open Sans" panose="020B0606030504020204" pitchFamily="34" charset="0"/>
              <a:cs typeface="Open Sans" panose="020B0606030504020204" pitchFamily="34" charset="0"/>
            </a:endParaRPr>
          </a:p>
        </p:txBody>
      </p:sp>
      <p:sp>
        <p:nvSpPr>
          <p:cNvPr id="8" name="Cuadro de texto 7"/>
          <p:cNvSpPr txBox="1"/>
          <p:nvPr/>
        </p:nvSpPr>
        <p:spPr>
          <a:xfrm>
            <a:off x="2374900" y="1422400"/>
            <a:ext cx="7441565" cy="521970"/>
          </a:xfrm>
          <a:prstGeom prst="rect">
            <a:avLst/>
          </a:prstGeom>
          <a:noFill/>
        </p:spPr>
        <p:txBody>
          <a:bodyPr wrap="square" rtlCol="0">
            <a:spAutoFit/>
          </a:bodyPr>
          <a:p>
            <a:pPr algn="ctr"/>
            <a:r>
              <a:rPr lang="es-ES" altLang="en-US" sz="1400" b="1">
                <a:solidFill>
                  <a:srgbClr val="2C538E"/>
                </a:solidFill>
                <a:latin typeface="Open Sans" panose="020B0606030504020204" pitchFamily="34" charset="0"/>
                <a:cs typeface="Open Sans" panose="020B0606030504020204" pitchFamily="34" charset="0"/>
              </a:rPr>
              <a:t>Estándares máximos permisibles de niveles de ruido ambiental, </a:t>
            </a:r>
            <a:endParaRPr lang="es-ES" altLang="en-US" sz="1400" b="1">
              <a:solidFill>
                <a:srgbClr val="2C538E"/>
              </a:solidFill>
              <a:latin typeface="Open Sans" panose="020B0606030504020204" pitchFamily="34" charset="0"/>
              <a:cs typeface="Open Sans" panose="020B0606030504020204" pitchFamily="34" charset="0"/>
            </a:endParaRPr>
          </a:p>
          <a:p>
            <a:pPr algn="ctr"/>
            <a:r>
              <a:rPr lang="es-ES" altLang="en-US" sz="1400" b="1">
                <a:solidFill>
                  <a:srgbClr val="2C538E"/>
                </a:solidFill>
                <a:latin typeface="Open Sans" panose="020B0606030504020204" pitchFamily="34" charset="0"/>
                <a:cs typeface="Open Sans" panose="020B0606030504020204" pitchFamily="34" charset="0"/>
              </a:rPr>
              <a:t>expresados en decibeles DB (A)</a:t>
            </a:r>
            <a:endParaRPr lang="es-ES" altLang="en-US" sz="1400" b="1">
              <a:solidFill>
                <a:srgbClr val="2C538E"/>
              </a:solidFill>
              <a:latin typeface="Open Sans" panose="020B0606030504020204" pitchFamily="34" charset="0"/>
              <a:cs typeface="Open Sans" panose="020B0606030504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uadro de texto 4"/>
          <p:cNvSpPr txBox="1"/>
          <p:nvPr/>
        </p:nvSpPr>
        <p:spPr>
          <a:xfrm>
            <a:off x="408940" y="1079500"/>
            <a:ext cx="108819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7</a:t>
            </a:r>
            <a:r>
              <a:rPr sz="1600" b="1">
                <a:solidFill>
                  <a:srgbClr val="2C538E"/>
                </a:solidFill>
                <a:latin typeface="Open Sans" panose="020B0606030504020204" pitchFamily="34" charset="0"/>
                <a:cs typeface="Open Sans" panose="020B0606030504020204" pitchFamily="34" charset="0"/>
              </a:rPr>
              <a:t>: Reglamento Técnico </a:t>
            </a:r>
            <a:r>
              <a:rPr lang="es-CO" sz="1600" b="1">
                <a:solidFill>
                  <a:srgbClr val="2C538E"/>
                </a:solidFill>
                <a:latin typeface="Open Sans" panose="020B0606030504020204" pitchFamily="34" charset="0"/>
                <a:cs typeface="Open Sans" panose="020B0606030504020204" pitchFamily="34" charset="0"/>
              </a:rPr>
              <a:t>y </a:t>
            </a:r>
            <a:r>
              <a:rPr sz="1600" b="1">
                <a:solidFill>
                  <a:srgbClr val="2C538E"/>
                </a:solidFill>
                <a:latin typeface="Open Sans" panose="020B0606030504020204" pitchFamily="34" charset="0"/>
                <a:cs typeface="Open Sans" panose="020B0606030504020204" pitchFamily="34" charset="0"/>
                <a:sym typeface="+mn-ea"/>
              </a:rPr>
              <a:t>Diseño Básico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Iluminación Interior y Exterior</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76885" y="1525905"/>
            <a:ext cx="1050607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Colombia las normas que rigen los reglamentos y diseños en iluminación están dadas por el CREG, Reglamaneto técnico de iluminación y alumbrado público. RETILAP</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sp>
        <p:nvSpPr>
          <p:cNvPr id="6" name="Cuadro de texto 5"/>
          <p:cNvSpPr txBox="1"/>
          <p:nvPr/>
        </p:nvSpPr>
        <p:spPr>
          <a:xfrm>
            <a:off x="496570" y="2132965"/>
            <a:ext cx="1062037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 anterior, para el caso de diseño técnico de iluminación interior y exterior hay que dirigirse a las siguientes secciones del RETILAP, (CREG, 2009): </a:t>
            </a:r>
            <a:endParaRPr lang="es-ES" altLang="en-US" sz="1400">
              <a:latin typeface="Open Sans" panose="020B0606030504020204" pitchFamily="34" charset="0"/>
              <a:cs typeface="Open Sans" panose="020B0606030504020204" pitchFamily="34" charset="0"/>
            </a:endParaRPr>
          </a:p>
        </p:txBody>
      </p:sp>
      <p:pic>
        <p:nvPicPr>
          <p:cNvPr id="7" name="Imagen 6" descr="iluminacion-interior"/>
          <p:cNvPicPr>
            <a:picLocks noChangeAspect="1"/>
          </p:cNvPicPr>
          <p:nvPr/>
        </p:nvPicPr>
        <p:blipFill>
          <a:blip r:embed="rId1"/>
          <a:stretch>
            <a:fillRect/>
          </a:stretch>
        </p:blipFill>
        <p:spPr>
          <a:xfrm>
            <a:off x="112395" y="3284855"/>
            <a:ext cx="3874135" cy="2969895"/>
          </a:xfrm>
          <a:prstGeom prst="rect">
            <a:avLst/>
          </a:prstGeom>
        </p:spPr>
      </p:pic>
      <p:pic>
        <p:nvPicPr>
          <p:cNvPr id="8" name="Imagen 7" descr="C:\Users\ingritd.castrillon\Documents\Carolina Castrillon\Personal\iMaster\Bos Ingenieria\Carpeta 5 Unidad 7 - Esquemas de Conexión\Unidad 7 - Esquemas de Conexión\Img\Temporales\iluminacion-exterior.pngiluminacion-exterior"/>
          <p:cNvPicPr>
            <a:picLocks noChangeAspect="1"/>
          </p:cNvPicPr>
          <p:nvPr/>
        </p:nvPicPr>
        <p:blipFill>
          <a:blip r:embed="rId2"/>
          <a:srcRect/>
          <a:stretch>
            <a:fillRect/>
          </a:stretch>
        </p:blipFill>
        <p:spPr>
          <a:xfrm>
            <a:off x="8195945" y="3285173"/>
            <a:ext cx="3874135" cy="2969895"/>
          </a:xfrm>
          <a:prstGeom prst="rect">
            <a:avLst/>
          </a:prstGeom>
        </p:spPr>
      </p:pic>
      <p:sp>
        <p:nvSpPr>
          <p:cNvPr id="16" name="Rectángulo redondeado 15"/>
          <p:cNvSpPr/>
          <p:nvPr/>
        </p:nvSpPr>
        <p:spPr>
          <a:xfrm>
            <a:off x="2643505" y="3285490"/>
            <a:ext cx="3289300" cy="1251585"/>
          </a:xfrm>
          <a:prstGeom prst="roundRect">
            <a:avLst/>
          </a:prstGeom>
          <a:solidFill>
            <a:srgbClr val="FFEEB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rgbClr val="2C538E"/>
                </a:solidFill>
                <a:latin typeface="Open Sans" panose="020B0606030504020204" pitchFamily="34" charset="0"/>
                <a:cs typeface="Open Sans" panose="020B0606030504020204" pitchFamily="34" charset="0"/>
              </a:rPr>
              <a:t>Capítulo 4. Diseños y cálculos de iluminación interior.</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18" name="Rectángulo redondeado 17"/>
          <p:cNvSpPr/>
          <p:nvPr/>
        </p:nvSpPr>
        <p:spPr>
          <a:xfrm>
            <a:off x="6089650" y="3285490"/>
            <a:ext cx="3289300" cy="1251585"/>
          </a:xfrm>
          <a:prstGeom prst="roundRect">
            <a:avLst/>
          </a:prstGeom>
          <a:solidFill>
            <a:srgbClr val="FFDB79">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rgbClr val="2C538E"/>
                </a:solidFill>
                <a:latin typeface="Open Sans" panose="020B0606030504020204" pitchFamily="34" charset="0"/>
                <a:cs typeface="Open Sans" panose="020B0606030504020204" pitchFamily="34" charset="0"/>
              </a:rPr>
              <a:t>Capítulo 5. Alumbrado público e iluminación exterior.</a:t>
            </a:r>
            <a:endParaRPr lang="es-ES" altLang="en-US" sz="1400" b="1">
              <a:solidFill>
                <a:srgbClr val="2C538E"/>
              </a:solidFill>
              <a:latin typeface="Open Sans" panose="020B0606030504020204" pitchFamily="34" charset="0"/>
              <a:cs typeface="Open Sans" panose="020B0606030504020204" pitchFamily="34" charset="0"/>
            </a:endParaRPr>
          </a:p>
        </p:txBody>
      </p:sp>
      <p:pic>
        <p:nvPicPr>
          <p:cNvPr id="24"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050" y="6254750"/>
            <a:ext cx="585470" cy="58547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03500" y="934900"/>
            <a:ext cx="2696379" cy="506292"/>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Calibri" panose="020F0502020204030204" charset="0"/>
                <a:ea typeface="Open Sans" panose="020B0606030504020204" pitchFamily="34" charset="0"/>
                <a:cs typeface="Calibri" panose="020F0502020204030204" charset="0"/>
              </a:rPr>
              <a:t>Ejercicio de aprendizaje</a:t>
            </a:r>
            <a:endParaRPr lang="es-ES" sz="2000" b="1" dirty="0">
              <a:solidFill>
                <a:srgbClr val="2C538E"/>
              </a:solidFill>
              <a:effectLst/>
              <a:latin typeface="Calibri" panose="020F0502020204030204" charset="0"/>
              <a:ea typeface="Open Sans" panose="020B0606030504020204" pitchFamily="34" charset="0"/>
              <a:cs typeface="Calibri" panose="020F0502020204030204" charset="0"/>
            </a:endParaRP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Calibri" panose="020F0502020204030204" charset="0"/>
            </a:endParaRPr>
          </a:p>
        </p:txBody>
      </p:sp>
      <p:pic>
        <p:nvPicPr>
          <p:cNvPr id="6" name="Imagen 5" descr="Imagen que contiene señal&#10;&#10;Descripción generada automáticament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67244" y="709932"/>
            <a:ext cx="831506" cy="831506"/>
          </a:xfrm>
          <a:prstGeom prst="rect">
            <a:avLst/>
          </a:prstGeom>
        </p:spPr>
      </p:pic>
      <p:sp>
        <p:nvSpPr>
          <p:cNvPr id="14" name="Rectángulo redondeado 9"/>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bg2">
                    <a:lumMod val="25000"/>
                  </a:schemeClr>
                </a:solidFill>
                <a:latin typeface="Calibri" panose="020F0502020204030204" charset="0"/>
              </a:rPr>
              <a:t>A qué temperatura opera cada lámpara emitiendo luz:</a:t>
            </a:r>
            <a:endParaRPr lang="es-ES" sz="1400" dirty="0">
              <a:solidFill>
                <a:schemeClr val="bg2">
                  <a:lumMod val="25000"/>
                </a:schemeClr>
              </a:solidFill>
              <a:latin typeface="Calibri" panose="020F0502020204030204" charset="0"/>
            </a:endParaRPr>
          </a:p>
        </p:txBody>
      </p:sp>
      <p:sp>
        <p:nvSpPr>
          <p:cNvPr id="16" name="Rectángulo 15"/>
          <p:cNvSpPr/>
          <p:nvPr/>
        </p:nvSpPr>
        <p:spPr>
          <a:xfrm>
            <a:off x="489489" y="1502077"/>
            <a:ext cx="2192203" cy="505972"/>
          </a:xfrm>
          <a:prstGeom prst="rect">
            <a:avLst/>
          </a:prstGeom>
        </p:spPr>
        <p:txBody>
          <a:bodyPr wrap="none">
            <a:spAutoFit/>
          </a:bodyPr>
          <a:lstStyle/>
          <a:p>
            <a:pPr algn="ctr">
              <a:lnSpc>
                <a:spcPct val="150000"/>
              </a:lnSpc>
              <a:spcAft>
                <a:spcPts val="800"/>
              </a:spcAft>
            </a:pPr>
            <a:r>
              <a:rPr lang="es-ES" sz="2000" b="1" dirty="0">
                <a:solidFill>
                  <a:srgbClr val="2C538E"/>
                </a:solidFill>
                <a:latin typeface="Calibri" panose="020F0502020204030204" charset="0"/>
                <a:ea typeface="Open Sans" panose="020B0606030504020204" pitchFamily="34" charset="0"/>
                <a:cs typeface="Calibri" panose="020F0502020204030204" charset="0"/>
              </a:rPr>
              <a:t>EMPAREJAMIENTO</a:t>
            </a:r>
            <a:endParaRPr lang="es-ES" sz="2000" b="1" dirty="0">
              <a:solidFill>
                <a:srgbClr val="2C538E"/>
              </a:solidFill>
              <a:effectLst/>
              <a:latin typeface="Calibri" panose="020F0502020204030204" charset="0"/>
              <a:ea typeface="Open Sans" panose="020B0606030504020204" pitchFamily="34" charset="0"/>
              <a:cs typeface="Calibri" panose="020F0502020204030204" charset="0"/>
            </a:endParaRPr>
          </a:p>
        </p:txBody>
      </p:sp>
      <p:sp>
        <p:nvSpPr>
          <p:cNvPr id="17" name="Rectángulo: esquinas redondeadas 16"/>
          <p:cNvSpPr/>
          <p:nvPr/>
        </p:nvSpPr>
        <p:spPr>
          <a:xfrm>
            <a:off x="579755" y="2801620"/>
            <a:ext cx="3332480" cy="4191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Calibri" panose="020F0502020204030204" charset="0"/>
              </a:rPr>
              <a:t>Incandescente</a:t>
            </a:r>
            <a:endParaRPr lang="es-ES" sz="1600" b="1" dirty="0">
              <a:solidFill>
                <a:schemeClr val="tx1"/>
              </a:solidFill>
              <a:latin typeface="Calibri" panose="020F0502020204030204" charset="0"/>
            </a:endParaRPr>
          </a:p>
        </p:txBody>
      </p:sp>
      <p:sp>
        <p:nvSpPr>
          <p:cNvPr id="18" name="Rectángulo: esquinas redondeadas 17"/>
          <p:cNvSpPr/>
          <p:nvPr/>
        </p:nvSpPr>
        <p:spPr>
          <a:xfrm>
            <a:off x="4429849" y="2693784"/>
            <a:ext cx="6964982" cy="672191"/>
          </a:xfrm>
          <a:prstGeom prst="roundRect">
            <a:avLst/>
          </a:prstGeom>
          <a:noFill/>
          <a:ln w="28575">
            <a:solidFill>
              <a:srgbClr val="F49F0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latin typeface="Calibri" panose="020F0502020204030204" charset="0"/>
              </a:rPr>
              <a:t>2500º C</a:t>
            </a:r>
            <a:endParaRPr lang="es-ES" sz="1600" dirty="0">
              <a:solidFill>
                <a:schemeClr val="tx1"/>
              </a:solidFill>
              <a:latin typeface="Calibri" panose="020F0502020204030204" charset="0"/>
            </a:endParaRPr>
          </a:p>
        </p:txBody>
      </p:sp>
      <p:sp>
        <p:nvSpPr>
          <p:cNvPr id="19" name="Rectángulo: esquinas redondeadas 18"/>
          <p:cNvSpPr/>
          <p:nvPr/>
        </p:nvSpPr>
        <p:spPr>
          <a:xfrm>
            <a:off x="580016" y="3647120"/>
            <a:ext cx="3332301" cy="44491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Calibri" panose="020F0502020204030204" charset="0"/>
              </a:rPr>
              <a:t>Halógena</a:t>
            </a:r>
            <a:endParaRPr lang="es-ES" sz="1600" b="1" dirty="0">
              <a:solidFill>
                <a:schemeClr val="tx1"/>
              </a:solidFill>
              <a:latin typeface="Calibri" panose="020F0502020204030204" charset="0"/>
            </a:endParaRPr>
          </a:p>
        </p:txBody>
      </p:sp>
      <p:sp>
        <p:nvSpPr>
          <p:cNvPr id="20" name="Rectángulo: esquinas redondeadas 19"/>
          <p:cNvSpPr/>
          <p:nvPr/>
        </p:nvSpPr>
        <p:spPr>
          <a:xfrm>
            <a:off x="4429760" y="3571240"/>
            <a:ext cx="6964680" cy="575945"/>
          </a:xfrm>
          <a:prstGeom prst="roundRect">
            <a:avLst/>
          </a:prstGeom>
          <a:noFill/>
          <a:ln w="28575">
            <a:solidFill>
              <a:srgbClr val="F49F0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latin typeface="Calibri" panose="020F0502020204030204" charset="0"/>
              </a:rPr>
              <a:t>260º C</a:t>
            </a:r>
            <a:endParaRPr lang="es-ES" sz="1600" dirty="0">
              <a:solidFill>
                <a:schemeClr val="tx1"/>
              </a:solidFill>
              <a:latin typeface="Calibri" panose="020F0502020204030204" charset="0"/>
            </a:endParaRPr>
          </a:p>
        </p:txBody>
      </p:sp>
      <p:sp>
        <p:nvSpPr>
          <p:cNvPr id="21" name="Rectángulo: esquinas redondeadas 20"/>
          <p:cNvSpPr/>
          <p:nvPr/>
        </p:nvSpPr>
        <p:spPr>
          <a:xfrm>
            <a:off x="579755" y="4401820"/>
            <a:ext cx="3332480" cy="49212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ltLang="es-ES" sz="1600" b="1" dirty="0">
                <a:solidFill>
                  <a:schemeClr val="tx1"/>
                </a:solidFill>
                <a:latin typeface="Calibri" panose="020F0502020204030204" charset="0"/>
              </a:rPr>
              <a:t>D</a:t>
            </a:r>
            <a:r>
              <a:rPr lang="es-ES" sz="1600" b="1" dirty="0">
                <a:solidFill>
                  <a:schemeClr val="tx1"/>
                </a:solidFill>
                <a:latin typeface="Calibri" panose="020F0502020204030204" charset="0"/>
              </a:rPr>
              <a:t>e descarga</a:t>
            </a:r>
            <a:endParaRPr lang="es-ES" sz="1600" b="1" dirty="0">
              <a:solidFill>
                <a:schemeClr val="tx1"/>
              </a:solidFill>
              <a:latin typeface="Calibri" panose="020F0502020204030204" charset="0"/>
            </a:endParaRPr>
          </a:p>
        </p:txBody>
      </p:sp>
      <p:sp>
        <p:nvSpPr>
          <p:cNvPr id="22" name="Rectángulo: esquinas redondeadas 21"/>
          <p:cNvSpPr/>
          <p:nvPr/>
        </p:nvSpPr>
        <p:spPr>
          <a:xfrm>
            <a:off x="4429760" y="4424045"/>
            <a:ext cx="6964680" cy="528955"/>
          </a:xfrm>
          <a:prstGeom prst="roundRect">
            <a:avLst/>
          </a:prstGeom>
          <a:noFill/>
          <a:ln w="28575">
            <a:solidFill>
              <a:srgbClr val="F49F0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latin typeface="Calibri" panose="020F0502020204030204" charset="0"/>
              </a:rPr>
              <a:t>270 °C</a:t>
            </a:r>
            <a:endParaRPr lang="es-ES" sz="1600" dirty="0">
              <a:solidFill>
                <a:schemeClr val="tx1"/>
              </a:solidFill>
              <a:latin typeface="Calibri" panose="020F0502020204030204" charset="0"/>
            </a:endParaRPr>
          </a:p>
        </p:txBody>
      </p:sp>
      <p:sp>
        <p:nvSpPr>
          <p:cNvPr id="23" name="Rectángulo: esquinas redondeadas 22"/>
          <p:cNvSpPr/>
          <p:nvPr/>
        </p:nvSpPr>
        <p:spPr>
          <a:xfrm>
            <a:off x="580016" y="5356434"/>
            <a:ext cx="3332301" cy="45548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Calibri" panose="020F0502020204030204" charset="0"/>
              </a:rPr>
              <a:t>LED</a:t>
            </a:r>
            <a:endParaRPr lang="es-ES" sz="1600" b="1" dirty="0">
              <a:solidFill>
                <a:schemeClr val="tx1"/>
              </a:solidFill>
              <a:latin typeface="Calibri" panose="020F0502020204030204" charset="0"/>
            </a:endParaRPr>
          </a:p>
        </p:txBody>
      </p:sp>
      <p:sp>
        <p:nvSpPr>
          <p:cNvPr id="24" name="Rectángulo: esquinas redondeadas 23"/>
          <p:cNvSpPr/>
          <p:nvPr/>
        </p:nvSpPr>
        <p:spPr>
          <a:xfrm>
            <a:off x="4429849" y="5236882"/>
            <a:ext cx="6964982" cy="672191"/>
          </a:xfrm>
          <a:prstGeom prst="roundRect">
            <a:avLst/>
          </a:prstGeom>
          <a:noFill/>
          <a:ln w="28575">
            <a:solidFill>
              <a:srgbClr val="F49F0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latin typeface="Calibri" panose="020F0502020204030204" charset="0"/>
              </a:rPr>
              <a:t>60°C - 80°C</a:t>
            </a:r>
            <a:endParaRPr lang="es-ES" sz="1600" dirty="0">
              <a:solidFill>
                <a:schemeClr val="tx1"/>
              </a:solidFill>
              <a:latin typeface="Calibri" panose="020F0502020204030204" charset="0"/>
            </a:endParaRPr>
          </a:p>
        </p:txBody>
      </p:sp>
      <p:cxnSp>
        <p:nvCxnSpPr>
          <p:cNvPr id="10" name="Conector recto de flecha 9"/>
          <p:cNvCxnSpPr/>
          <p:nvPr/>
        </p:nvCxnSpPr>
        <p:spPr>
          <a:xfrm>
            <a:off x="3798277" y="3037646"/>
            <a:ext cx="801858"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6" name="Conector recto de flecha 25"/>
          <p:cNvCxnSpPr/>
          <p:nvPr/>
        </p:nvCxnSpPr>
        <p:spPr>
          <a:xfrm>
            <a:off x="3798277" y="3874430"/>
            <a:ext cx="801858"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9" name="Conector recto de flecha 28"/>
          <p:cNvCxnSpPr/>
          <p:nvPr/>
        </p:nvCxnSpPr>
        <p:spPr>
          <a:xfrm>
            <a:off x="3798277" y="4712874"/>
            <a:ext cx="801858"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0" name="Conector recto de flecha 29"/>
          <p:cNvCxnSpPr/>
          <p:nvPr/>
        </p:nvCxnSpPr>
        <p:spPr>
          <a:xfrm>
            <a:off x="3798277" y="5587953"/>
            <a:ext cx="801858"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2" name="Rectángulo redondeado 1"/>
          <p:cNvSpPr/>
          <p:nvPr/>
        </p:nvSpPr>
        <p:spPr>
          <a:xfrm>
            <a:off x="6619240" y="2426335"/>
            <a:ext cx="5130165" cy="3032760"/>
          </a:xfrm>
          <a:prstGeom prst="roundRect">
            <a:avLst/>
          </a:prstGeom>
          <a:solidFill>
            <a:schemeClr val="bg1"/>
          </a:solidFill>
          <a:ln w="412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3" name="Rectángulo redondeado 1"/>
          <p:cNvSpPr/>
          <p:nvPr/>
        </p:nvSpPr>
        <p:spPr>
          <a:xfrm>
            <a:off x="6619240" y="1465580"/>
            <a:ext cx="5130165" cy="6521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latin typeface="Open Sans" panose="020B0606030504020204" pitchFamily="34" charset="0"/>
              </a:rPr>
              <a:t>ACTIVIDAD DE APRENDIZAJE 5</a:t>
            </a:r>
            <a:endParaRPr lang="es-CO" b="1" dirty="0">
              <a:latin typeface="Open Sans" panose="020B0606030504020204" pitchFamily="34" charset="0"/>
            </a:endParaRPr>
          </a:p>
        </p:txBody>
      </p:sp>
      <p:sp>
        <p:nvSpPr>
          <p:cNvPr id="14" name="CuadroTexto 13"/>
          <p:cNvSpPr txBox="1"/>
          <p:nvPr/>
        </p:nvSpPr>
        <p:spPr>
          <a:xfrm>
            <a:off x="6975860" y="3243331"/>
            <a:ext cx="4515553" cy="1383665"/>
          </a:xfrm>
          <a:prstGeom prst="rect">
            <a:avLst/>
          </a:prstGeom>
          <a:noFill/>
          <a:ln>
            <a:noFill/>
          </a:ln>
        </p:spPr>
        <p:txBody>
          <a:bodyPr wrap="square" rtlCol="0">
            <a:spAutoFit/>
          </a:bodyPr>
          <a:lstStyle/>
          <a:p>
            <a:pPr algn="l"/>
            <a:r>
              <a:rPr lang="es-CO" altLang="es-ES" sz="1400" dirty="0">
                <a:solidFill>
                  <a:srgbClr val="1A3255"/>
                </a:solidFill>
                <a:latin typeface="Open Sans" panose="020B0606030504020204" pitchFamily="34" charset="0"/>
              </a:rPr>
              <a:t>Bienvenido a la actividad de aprendizaje N° 5 “Normas y características técnicas de los conductores”. </a:t>
            </a:r>
            <a:endParaRPr lang="es-CO" altLang="es-ES" sz="1400" dirty="0">
              <a:solidFill>
                <a:srgbClr val="1A3255"/>
              </a:solidFill>
              <a:latin typeface="Open Sans" panose="020B0606030504020204" pitchFamily="34" charset="0"/>
            </a:endParaRPr>
          </a:p>
          <a:p>
            <a:pPr algn="l"/>
            <a:endParaRPr lang="es-CO" altLang="es-ES" sz="1400" dirty="0">
              <a:solidFill>
                <a:srgbClr val="1A3255"/>
              </a:solidFill>
              <a:latin typeface="Open Sans" panose="020B0606030504020204" pitchFamily="34" charset="0"/>
            </a:endParaRPr>
          </a:p>
          <a:p>
            <a:pPr algn="l"/>
            <a:r>
              <a:rPr sz="1400" dirty="0">
                <a:solidFill>
                  <a:srgbClr val="1A3255"/>
                </a:solidFill>
                <a:latin typeface="Open Sans" panose="020B0606030504020204" pitchFamily="34" charset="0"/>
              </a:rPr>
              <a:t>A continuación, se presenta la situación a resolver dentro de esta actividad. </a:t>
            </a:r>
            <a:endParaRPr sz="1400" dirty="0">
              <a:solidFill>
                <a:srgbClr val="1A3255"/>
              </a:solidFill>
              <a:latin typeface="Open Sans" panose="020B0606030504020204" pitchFamily="34" charset="0"/>
            </a:endParaRPr>
          </a:p>
        </p:txBody>
      </p:sp>
      <p:pic>
        <p:nvPicPr>
          <p:cNvPr id="3" name="Imagen 2"/>
          <p:cNvPicPr>
            <a:picLocks noChangeAspect="1"/>
          </p:cNvPicPr>
          <p:nvPr/>
        </p:nvPicPr>
        <p:blipFill>
          <a:blip r:embed="rId1"/>
          <a:stretch>
            <a:fillRect/>
          </a:stretch>
        </p:blipFill>
        <p:spPr>
          <a:xfrm>
            <a:off x="143510" y="1675765"/>
            <a:ext cx="5613400" cy="4303395"/>
          </a:xfrm>
          <a:prstGeom prst="rect">
            <a:avLst/>
          </a:prstGeom>
        </p:spPr>
      </p:pic>
      <p:sp>
        <p:nvSpPr>
          <p:cNvPr id="4" name="Rectángulo 3"/>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7" name="Imagen 6" descr="btn_siguiente"/>
          <p:cNvPicPr>
            <a:picLocks noChangeAspect="1"/>
          </p:cNvPicPr>
          <p:nvPr/>
        </p:nvPicPr>
        <p:blipFill>
          <a:blip r:embed="rId2"/>
          <a:stretch>
            <a:fillRect/>
          </a:stretch>
        </p:blipFill>
        <p:spPr>
          <a:xfrm>
            <a:off x="9512935" y="5944235"/>
            <a:ext cx="1221740" cy="414020"/>
          </a:xfrm>
          <a:prstGeom prst="rect">
            <a:avLst/>
          </a:prstGeom>
        </p:spPr>
      </p:pic>
      <p:pic>
        <p:nvPicPr>
          <p:cNvPr id="42"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49496" y="5954604"/>
            <a:ext cx="585665" cy="5856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9" name="Cuadro de texto 8"/>
          <p:cNvSpPr txBox="1"/>
          <p:nvPr/>
        </p:nvSpPr>
        <p:spPr>
          <a:xfrm>
            <a:off x="1475105" y="2555240"/>
            <a:ext cx="2592705" cy="3107690"/>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la medición de esta magnitud dentro del sistema eléctrico el instrumento de medida debe ser un voltímetro o en su defecto un multímetro el cual se conecta en paralelo, su valor será dado en voltios (V). La figura A debe abrirse para que se conecte en paralelo el instrumento, tal como se observa en la figura C.</a:t>
            </a:r>
            <a:endParaRPr lang="es-ES" altLang="en-US" sz="1400">
              <a:solidFill>
                <a:schemeClr val="bg1"/>
              </a:solidFill>
              <a:latin typeface="Open Sans" panose="020B0606030504020204" pitchFamily="34" charset="0"/>
              <a:cs typeface="Open Sans" panose="020B0606030504020204" pitchFamily="34" charset="0"/>
            </a:endParaRPr>
          </a:p>
          <a:p>
            <a:endParaRPr lang="es-ES" altLang="en-US" sz="1400">
              <a:solidFill>
                <a:schemeClr val="bg1"/>
              </a:solidFill>
              <a:latin typeface="Open Sans" panose="020B0606030504020204" pitchFamily="34" charset="0"/>
              <a:cs typeface="Open Sans" panose="020B0606030504020204" pitchFamily="34" charset="0"/>
            </a:endParaRPr>
          </a:p>
          <a:p>
            <a:pPr algn="ctr"/>
            <a:r>
              <a:rPr lang="es-CO" altLang="es-ES" sz="1400" u="sng">
                <a:solidFill>
                  <a:schemeClr val="bg1"/>
                </a:solidFill>
                <a:latin typeface="Open Sans" panose="020B0606030504020204" pitchFamily="34" charset="0"/>
                <a:cs typeface="Open Sans" panose="020B0606030504020204" pitchFamily="34" charset="0"/>
              </a:rPr>
              <a:t>Ver imagen</a:t>
            </a:r>
            <a:endParaRPr lang="es-CO" altLang="es-ES" sz="1400" u="sng">
              <a:solidFill>
                <a:schemeClr val="bg1"/>
              </a:solidFill>
              <a:latin typeface="Open Sans" panose="020B0606030504020204" pitchFamily="34" charset="0"/>
              <a:cs typeface="Open Sans" panose="020B0606030504020204" pitchFamily="34" charset="0"/>
            </a:endParaRPr>
          </a:p>
        </p:txBody>
      </p:sp>
      <p:grpSp>
        <p:nvGrpSpPr>
          <p:cNvPr id="25" name="Grupo 24"/>
          <p:cNvGrpSpPr/>
          <p:nvPr/>
        </p:nvGrpSpPr>
        <p:grpSpPr>
          <a:xfrm>
            <a:off x="8198485" y="2578100"/>
            <a:ext cx="3787140" cy="3422650"/>
            <a:chOff x="12950" y="4060"/>
            <a:chExt cx="5964"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0" name="Cuadro de texto 9"/>
            <p:cNvSpPr txBox="1"/>
            <p:nvPr/>
          </p:nvSpPr>
          <p:spPr>
            <a:xfrm>
              <a:off x="15569" y="6375"/>
              <a:ext cx="2509" cy="628"/>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Resistencia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253865" y="2552065"/>
            <a:ext cx="3787140" cy="3422650"/>
            <a:chOff x="6699" y="4019"/>
            <a:chExt cx="5964"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3" name="Cuadro de texto 12"/>
            <p:cNvSpPr txBox="1"/>
            <p:nvPr/>
          </p:nvSpPr>
          <p:spPr>
            <a:xfrm>
              <a:off x="9303" y="6401"/>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Tensión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15" name="Imagen 14" descr="C:\Users\ingritd.castrillon\Documents\Carolina Castrillon\Personal\iMaster\Bos Ingenieria\Carpeta 5 Unidad 7 - Esquemas de Conexión\Unidad 7 - Esquemas de Conexión\Img\Temporales\resistencia-multimetro.pngresistencia-multimetro"/>
            <p:cNvPicPr>
              <a:picLocks noChangeAspect="1"/>
            </p:cNvPicPr>
            <p:nvPr/>
          </p:nvPicPr>
          <p:blipFill>
            <a:blip r:embed="rId2"/>
            <a:srcRect/>
            <a:stretch>
              <a:fillRect/>
            </a:stretch>
          </p:blipFill>
          <p:spPr>
            <a:xfrm>
              <a:off x="6969" y="6362"/>
              <a:ext cx="1646" cy="707"/>
            </a:xfrm>
            <a:prstGeom prst="rect">
              <a:avLst/>
            </a:prstGeom>
          </p:spPr>
        </p:pic>
      </p:grpSp>
      <p:pic>
        <p:nvPicPr>
          <p:cNvPr id="1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00651" y="4891614"/>
            <a:ext cx="585665" cy="585665"/>
          </a:xfrm>
          <a:prstGeom prst="rect">
            <a:avLst/>
          </a:prstGeom>
        </p:spPr>
      </p:pic>
      <p:grpSp>
        <p:nvGrpSpPr>
          <p:cNvPr id="36" name="Grupo 35"/>
          <p:cNvGrpSpPr/>
          <p:nvPr/>
        </p:nvGrpSpPr>
        <p:grpSpPr>
          <a:xfrm>
            <a:off x="327660" y="2576830"/>
            <a:ext cx="3787140" cy="3422650"/>
            <a:chOff x="516" y="4058"/>
            <a:chExt cx="5964" cy="5390"/>
          </a:xfrm>
        </p:grpSpPr>
        <p:grpSp>
          <p:nvGrpSpPr>
            <p:cNvPr id="29" name="Grupo 28"/>
            <p:cNvGrpSpPr/>
            <p:nvPr/>
          </p:nvGrpSpPr>
          <p:grpSpPr>
            <a:xfrm>
              <a:off x="516" y="4058"/>
              <a:ext cx="5965" cy="5390"/>
              <a:chOff x="1117" y="4059"/>
              <a:chExt cx="5238" cy="2682"/>
            </a:xfrm>
          </p:grpSpPr>
          <p:sp>
            <p:nvSpPr>
              <p:cNvPr id="31" name="Rectángulo redondeado 30"/>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Rectángulo redondeado 31"/>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245" y="6400"/>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Intensidad</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34" name="Imagen 33" descr="icono-intensidad"/>
            <p:cNvPicPr>
              <a:picLocks noChangeAspect="1"/>
            </p:cNvPicPr>
            <p:nvPr/>
          </p:nvPicPr>
          <p:blipFill>
            <a:blip r:embed="rId5"/>
            <a:stretch>
              <a:fillRect/>
            </a:stretch>
          </p:blipFill>
          <p:spPr>
            <a:xfrm>
              <a:off x="755" y="5109"/>
              <a:ext cx="1583" cy="2403"/>
            </a:xfrm>
            <a:prstGeom prst="rect">
              <a:avLst/>
            </a:prstGeom>
          </p:spPr>
        </p:pic>
      </p:grpSp>
      <p:pic>
        <p:nvPicPr>
          <p:cNvPr id="2" name="Imagen 1" descr="simbolo resistencia"/>
          <p:cNvPicPr>
            <a:picLocks noChangeAspect="1"/>
          </p:cNvPicPr>
          <p:nvPr/>
        </p:nvPicPr>
        <p:blipFill>
          <a:blip r:embed="rId6"/>
          <a:stretch>
            <a:fillRect/>
          </a:stretch>
        </p:blipFill>
        <p:spPr>
          <a:xfrm>
            <a:off x="8289925" y="3567430"/>
            <a:ext cx="1222375" cy="895350"/>
          </a:xfrm>
          <a:prstGeom prst="rect">
            <a:avLst/>
          </a:prstGeom>
        </p:spPr>
      </p:pic>
      <p:sp>
        <p:nvSpPr>
          <p:cNvPr id="19" name="Cuadro de texto 18"/>
          <p:cNvSpPr txBox="1"/>
          <p:nvPr/>
        </p:nvSpPr>
        <p:spPr>
          <a:xfrm>
            <a:off x="436245" y="1445260"/>
            <a:ext cx="11550650"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Conocer el funcionamiento de los instrumentos de medida y su forma de conexión es de gran importancia ya que es la base fundamental para una buena lectura de las magnitudes que estos brindan y con esta interpretar un circuito eléctrico. A continuación</a:t>
            </a:r>
            <a:r>
              <a:rPr lang="es-CO" sz="1400">
                <a:latin typeface="Open Sans" panose="020B0606030504020204" pitchFamily="34" charset="0"/>
                <a:cs typeface="Open Sans" panose="020B0606030504020204" pitchFamily="34" charset="0"/>
              </a:rPr>
              <a:t>,</a:t>
            </a:r>
            <a:r>
              <a:rPr sz="1400">
                <a:latin typeface="Open Sans" panose="020B0606030504020204" pitchFamily="34" charset="0"/>
                <a:cs typeface="Open Sans" panose="020B0606030504020204" pitchFamily="34" charset="0"/>
              </a:rPr>
              <a:t> como se conectan según la magnitud que se quiere leer: </a:t>
            </a:r>
            <a:endParaRPr sz="1400">
              <a:latin typeface="Open Sans" panose="020B0606030504020204" pitchFamily="34" charset="0"/>
              <a:cs typeface="Open Sans" panose="020B0606030504020204" pitchFamily="34" charset="0"/>
            </a:endParaRPr>
          </a:p>
        </p:txBody>
      </p:sp>
      <p:sp>
        <p:nvSpPr>
          <p:cNvPr id="6" name="Rectángulo 5"/>
          <p:cNvSpPr/>
          <p:nvPr/>
        </p:nvSpPr>
        <p:spPr>
          <a:xfrm>
            <a:off x="431800" y="101346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657133"/>
            <a:ext cx="5130436" cy="3006594"/>
          </a:xfrm>
          <a:prstGeom prst="roundRect">
            <a:avLst/>
          </a:prstGeom>
          <a:solidFill>
            <a:schemeClr val="bg1"/>
          </a:solid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21094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5</a:t>
            </a:r>
            <a:endParaRPr lang="es-CO" altLang="es-ES" b="1" dirty="0">
              <a:latin typeface="Open Sans" panose="020B0606030504020204" pitchFamily="34" charset="0"/>
            </a:endParaRPr>
          </a:p>
        </p:txBody>
      </p:sp>
      <p:sp>
        <p:nvSpPr>
          <p:cNvPr id="2" name="Bocadillo: rectángulo con esquinas redondeadas 1"/>
          <p:cNvSpPr/>
          <p:nvPr/>
        </p:nvSpPr>
        <p:spPr>
          <a:xfrm>
            <a:off x="6816638" y="291838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442464"/>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 </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03157" y="3037045"/>
            <a:ext cx="4362450" cy="953135"/>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a:t>
            </a:r>
            <a:endParaRPr lang="es-ES" sz="1400" b="1" dirty="0">
              <a:solidFill>
                <a:srgbClr val="1A3255"/>
              </a:solidFill>
              <a:latin typeface="Open Sans" panose="020B0606030504020204" pitchFamily="34" charset="0"/>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a:t>
            </a:r>
            <a:r>
              <a:rPr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actividad de esta unidad donde abordaremos el tema  “</a:t>
            </a:r>
            <a:r>
              <a:rPr lang="es-CO" altLang="es-ES" sz="1400" dirty="0">
                <a:solidFill>
                  <a:srgbClr val="1A3255"/>
                </a:solidFill>
                <a:latin typeface="Open Sans" panose="020B0606030504020204" pitchFamily="34" charset="0"/>
                <a:sym typeface="+mn-ea"/>
              </a:rPr>
              <a:t>Normas y características técnicas de los conductores</a:t>
            </a:r>
            <a:r>
              <a:rPr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a:t>
            </a:r>
            <a:endParaRPr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4" name="Imagen 3"/>
          <p:cNvPicPr>
            <a:picLocks noChangeAspect="1"/>
          </p:cNvPicPr>
          <p:nvPr/>
        </p:nvPicPr>
        <p:blipFill>
          <a:blip r:embed="rId1"/>
          <a:stretch>
            <a:fillRect/>
          </a:stretch>
        </p:blipFill>
        <p:spPr>
          <a:xfrm>
            <a:off x="1238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7" name="Imagen 6"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240" y="1949450"/>
            <a:ext cx="5130165" cy="3912235"/>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125855"/>
            <a:ext cx="5130165" cy="669290"/>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5</a:t>
            </a:r>
            <a:endParaRPr lang="es-CO" altLang="es-ES" b="1" dirty="0">
              <a:latin typeface="Open Sans" panose="020B0606030504020204" pitchFamily="34" charset="0"/>
            </a:endParaRPr>
          </a:p>
        </p:txBody>
      </p:sp>
      <p:sp>
        <p:nvSpPr>
          <p:cNvPr id="10" name="Bocadillo: rectángulo con esquinas redondeadas 9"/>
          <p:cNvSpPr/>
          <p:nvPr/>
        </p:nvSpPr>
        <p:spPr>
          <a:xfrm>
            <a:off x="6816725" y="2321560"/>
            <a:ext cx="4735195" cy="1995805"/>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 </a:t>
            </a:r>
            <a:r>
              <a:rPr lang="es-CO" sz="1350" dirty="0">
                <a:solidFill>
                  <a:srgbClr val="1A3255"/>
                </a:solidFill>
                <a:latin typeface="Open Sans" panose="020B0606030504020204" pitchFamily="34" charset="0"/>
                <a:sym typeface="+mn-ea"/>
              </a:rPr>
              <a:t>Deberás comprender las técnicas para el tendido de los conductores; conocer las características y aplicación de herramientas; aplicar las normas de calidad en el tendido de conductores; desarrollar la técnica de ascenso y descanso de conductores; aplicar las normas de higiene y seguridad industrial aplicadas al tendido; e identificar las características técnicas de la estructura de la red.</a:t>
            </a:r>
            <a:endParaRPr lang="es-CO" sz="1350" dirty="0">
              <a:solidFill>
                <a:srgbClr val="1A3255"/>
              </a:solidFill>
              <a:latin typeface="Open Sans" panose="020B0606030504020204" pitchFamily="34" charset="0"/>
              <a:sym typeface="+mn-ea"/>
            </a:endParaRPr>
          </a:p>
        </p:txBody>
      </p:sp>
      <p:sp>
        <p:nvSpPr>
          <p:cNvPr id="11" name="Bocadillo: rectángulo con esquinas redondeadas 10"/>
          <p:cNvSpPr/>
          <p:nvPr/>
        </p:nvSpPr>
        <p:spPr>
          <a:xfrm>
            <a:off x="6816638" y="4508124"/>
            <a:ext cx="4735488" cy="83583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Estudiante: </a:t>
            </a:r>
            <a:endPar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Comprendo lo que debo realizar profesor, ¿Cuál es la información que necesito para resolver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agen 3"/>
          <p:cNvPicPr>
            <a:picLocks noChangeAspect="1"/>
          </p:cNvPicPr>
          <p:nvPr/>
        </p:nvPicPr>
        <p:blipFill>
          <a:blip r:embed="rId1"/>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2" name="Imagen 1"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550453"/>
            <a:ext cx="5130436" cy="3006594"/>
          </a:xfrm>
          <a:prstGeom prst="roundRect">
            <a:avLst/>
          </a:prstGeom>
          <a:solidFill>
            <a:schemeClr val="bg1"/>
          </a:solidFill>
          <a:ln w="539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351915"/>
            <a:ext cx="5130165" cy="62039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5</a:t>
            </a:r>
            <a:endParaRPr lang="es-CO" altLang="es-ES" b="1" dirty="0">
              <a:latin typeface="Open Sans" panose="020B0606030504020204" pitchFamily="34" charset="0"/>
            </a:endParaRPr>
          </a:p>
        </p:txBody>
      </p:sp>
      <p:sp>
        <p:nvSpPr>
          <p:cNvPr id="9" name="Bocadillo: rectángulo con esquinas redondeadas 8"/>
          <p:cNvSpPr/>
          <p:nvPr/>
        </p:nvSpPr>
        <p:spPr>
          <a:xfrm>
            <a:off x="6816638" y="281170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a:t>
            </a:r>
            <a:r>
              <a:rPr lang="es-ES" sz="1400" dirty="0">
                <a:solidFill>
                  <a:srgbClr val="1A3255"/>
                </a:solidFill>
                <a:latin typeface="Open Sans" panose="020B0606030504020204" pitchFamily="34" charset="0"/>
                <a:sym typeface="+mn-ea"/>
              </a:rPr>
              <a:t> La información necesaria para resolver la actividad, la encontrarás en el contendido disponible a continuación. Recuerda descargar y desarrollar la actividad de aprendizaje.</a:t>
            </a:r>
            <a:endParaRPr lang="es-ES" sz="1400" dirty="0">
              <a:solidFill>
                <a:srgbClr val="1A3255"/>
              </a:solidFill>
              <a:latin typeface="Open Sans" panose="020B0606030504020204" pitchFamily="34" charset="0"/>
            </a:endParaRPr>
          </a:p>
        </p:txBody>
      </p:sp>
      <p:sp>
        <p:nvSpPr>
          <p:cNvPr id="10" name="Bocadillo: rectángulo con esquinas redondeadas 9"/>
          <p:cNvSpPr/>
          <p:nvPr/>
        </p:nvSpPr>
        <p:spPr>
          <a:xfrm>
            <a:off x="6816725" y="4335780"/>
            <a:ext cx="4735195" cy="74168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sym typeface="+mn-ea"/>
              </a:rPr>
              <a:t>¡Está bien profesor, revisaré la información y resolveré la actividad!</a:t>
            </a:r>
            <a:endParaRPr lang="es-CO" dirty="0"/>
          </a:p>
        </p:txBody>
      </p:sp>
      <p:pic>
        <p:nvPicPr>
          <p:cNvPr id="34"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65119"/>
            <a:ext cx="585665" cy="585665"/>
          </a:xfrm>
          <a:prstGeom prst="rect">
            <a:avLst/>
          </a:prstGeom>
        </p:spPr>
      </p:pic>
      <p:pic>
        <p:nvPicPr>
          <p:cNvPr id="4" name="Imagen 3"/>
          <p:cNvPicPr>
            <a:picLocks noChangeAspect="1"/>
          </p:cNvPicPr>
          <p:nvPr/>
        </p:nvPicPr>
        <p:blipFill>
          <a:blip r:embed="rId3"/>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4"/>
          <a:stretch>
            <a:fillRect/>
          </a:stretch>
        </p:blipFill>
        <p:spPr>
          <a:xfrm>
            <a:off x="8166735" y="5649595"/>
            <a:ext cx="1163955" cy="403860"/>
          </a:xfrm>
          <a:prstGeom prst="rect">
            <a:avLst/>
          </a:prstGeom>
        </p:spPr>
      </p:pic>
      <p:pic>
        <p:nvPicPr>
          <p:cNvPr id="2" name="Imagen 1" descr="btn_siguiente"/>
          <p:cNvPicPr>
            <a:picLocks noChangeAspect="1"/>
          </p:cNvPicPr>
          <p:nvPr/>
        </p:nvPicPr>
        <p:blipFill>
          <a:blip r:embed="rId5"/>
          <a:stretch>
            <a:fillRect/>
          </a:stretch>
        </p:blipFill>
        <p:spPr>
          <a:xfrm>
            <a:off x="9512935" y="5639435"/>
            <a:ext cx="1221740" cy="414020"/>
          </a:xfrm>
          <a:prstGeom prst="rect">
            <a:avLst/>
          </a:prstGeom>
        </p:spPr>
      </p:pic>
      <p:pic>
        <p:nvPicPr>
          <p:cNvPr id="42"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639644"/>
            <a:ext cx="585665" cy="58566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uadro de texto 4"/>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8</a:t>
            </a:r>
            <a:r>
              <a:rPr sz="1600" b="1">
                <a:solidFill>
                  <a:srgbClr val="2C538E"/>
                </a:solidFill>
                <a:latin typeface="Open Sans" panose="020B0606030504020204" pitchFamily="34" charset="0"/>
                <a:cs typeface="Open Sans" panose="020B0606030504020204" pitchFamily="34" charset="0"/>
              </a:rPr>
              <a:t>: Técnicas </a:t>
            </a:r>
            <a:r>
              <a:rPr lang="es-CO" sz="1600" b="1">
                <a:solidFill>
                  <a:srgbClr val="2C538E"/>
                </a:solidFill>
                <a:latin typeface="Open Sans" panose="020B0606030504020204" pitchFamily="34" charset="0"/>
                <a:cs typeface="Open Sans" panose="020B0606030504020204" pitchFamily="34" charset="0"/>
              </a:rPr>
              <a:t>p</a:t>
            </a:r>
            <a:r>
              <a:rPr sz="1600" b="1">
                <a:solidFill>
                  <a:srgbClr val="2C538E"/>
                </a:solidFill>
                <a:latin typeface="Open Sans" panose="020B0606030504020204" pitchFamily="34" charset="0"/>
                <a:cs typeface="Open Sans" panose="020B0606030504020204" pitchFamily="34" charset="0"/>
              </a:rPr>
              <a:t>ara </a:t>
            </a:r>
            <a:r>
              <a:rPr lang="es-CO" sz="1600" b="1">
                <a:solidFill>
                  <a:srgbClr val="2C538E"/>
                </a:solidFill>
                <a:latin typeface="Open Sans" panose="020B0606030504020204" pitchFamily="34" charset="0"/>
                <a:cs typeface="Open Sans" panose="020B0606030504020204" pitchFamily="34" charset="0"/>
              </a:rPr>
              <a:t>e</a:t>
            </a:r>
            <a:r>
              <a:rPr sz="1600" b="1">
                <a:solidFill>
                  <a:srgbClr val="2C538E"/>
                </a:solidFill>
                <a:latin typeface="Open Sans" panose="020B0606030504020204" pitchFamily="34" charset="0"/>
                <a:cs typeface="Open Sans" panose="020B0606030504020204" pitchFamily="34" charset="0"/>
              </a:rPr>
              <a:t>l Tendido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os Conductores</a:t>
            </a:r>
            <a:endParaRPr sz="1600" b="1">
              <a:solidFill>
                <a:srgbClr val="2C538E"/>
              </a:solidFill>
              <a:latin typeface="Open Sans" panose="020B0606030504020204" pitchFamily="34" charset="0"/>
              <a:cs typeface="Open Sans" panose="020B0606030504020204" pitchFamily="34" charset="0"/>
            </a:endParaRPr>
          </a:p>
        </p:txBody>
      </p:sp>
      <p:sp>
        <p:nvSpPr>
          <p:cNvPr id="3" name="Cuadro de texto 2"/>
          <p:cNvSpPr txBox="1"/>
          <p:nvPr/>
        </p:nvSpPr>
        <p:spPr>
          <a:xfrm>
            <a:off x="6661785" y="2390140"/>
            <a:ext cx="5130800" cy="2030095"/>
          </a:xfrm>
          <a:prstGeom prst="rect">
            <a:avLst/>
          </a:prstGeom>
          <a:noFill/>
        </p:spPr>
        <p:txBody>
          <a:bodyPr wrap="square" rtlCol="0">
            <a:spAutoFit/>
          </a:bodyPr>
          <a:p>
            <a:pPr algn="l"/>
            <a:r>
              <a:rPr lang="es-ES" altLang="en-US" sz="1400">
                <a:latin typeface="Open Sans" panose="020B0606030504020204" pitchFamily="34" charset="0"/>
                <a:cs typeface="Open Sans" panose="020B0606030504020204" pitchFamily="34" charset="0"/>
              </a:rPr>
              <a:t>Existen varias técnicas para el tendido de los conductores, las cuales están sujetas del lugar donde se instalaran los cables , sea aéreos, subterráneos, sobre bandeja o del peso y largo de los mismos. </a:t>
            </a:r>
            <a:endParaRPr lang="es-ES" altLang="en-US" sz="1400">
              <a:latin typeface="Open Sans" panose="020B0606030504020204" pitchFamily="34" charset="0"/>
              <a:cs typeface="Open Sans" panose="020B0606030504020204" pitchFamily="34" charset="0"/>
            </a:endParaRPr>
          </a:p>
          <a:p>
            <a:pPr algn="l"/>
            <a:endParaRPr lang="es-ES" altLang="en-US" sz="1400">
              <a:latin typeface="Open Sans" panose="020B0606030504020204" pitchFamily="34" charset="0"/>
              <a:cs typeface="Open Sans" panose="020B0606030504020204" pitchFamily="34" charset="0"/>
            </a:endParaRPr>
          </a:p>
          <a:p>
            <a:pPr algn="l"/>
            <a:r>
              <a:rPr lang="es-ES" altLang="en-US" sz="1400">
                <a:latin typeface="Open Sans" panose="020B0606030504020204" pitchFamily="34" charset="0"/>
                <a:cs typeface="Open Sans" panose="020B0606030504020204" pitchFamily="34" charset="0"/>
              </a:rPr>
              <a:t>Dentro de los métodos existe un trabajo común que es desenrollar el cable, el cual debe hacerse siempre a través de la rotación de la bobina alrededor de su eje, a continuación se describirán las diferentes técnicas: </a:t>
            </a:r>
            <a:endParaRPr lang="es-ES" altLang="en-US" sz="1400">
              <a:latin typeface="Open Sans" panose="020B0606030504020204" pitchFamily="34" charset="0"/>
              <a:cs typeface="Open Sans" panose="020B0606030504020204" pitchFamily="34" charset="0"/>
            </a:endParaRPr>
          </a:p>
        </p:txBody>
      </p:sp>
      <p:pic>
        <p:nvPicPr>
          <p:cNvPr id="4" name="Imagen 3" descr="tendido-cable"/>
          <p:cNvPicPr>
            <a:picLocks noChangeAspect="1"/>
          </p:cNvPicPr>
          <p:nvPr/>
        </p:nvPicPr>
        <p:blipFill>
          <a:blip r:embed="rId1"/>
          <a:stretch>
            <a:fillRect/>
          </a:stretch>
        </p:blipFill>
        <p:spPr>
          <a:xfrm>
            <a:off x="408940" y="1631315"/>
            <a:ext cx="5932170" cy="3332480"/>
          </a:xfrm>
          <a:prstGeom prst="rect">
            <a:avLst/>
          </a:prstGeom>
        </p:spPr>
      </p:pic>
      <p:sp>
        <p:nvSpPr>
          <p:cNvPr id="9" name="Cuadro de texto 8"/>
          <p:cNvSpPr txBox="1"/>
          <p:nvPr/>
        </p:nvSpPr>
        <p:spPr>
          <a:xfrm>
            <a:off x="408940" y="5086985"/>
            <a:ext cx="5931535" cy="645160"/>
          </a:xfrm>
          <a:prstGeom prst="rect">
            <a:avLst/>
          </a:prstGeom>
          <a:noFill/>
        </p:spPr>
        <p:txBody>
          <a:bodyPr wrap="square" rtlCol="0">
            <a:spAutoFit/>
          </a:bodyPr>
          <a:p>
            <a:r>
              <a:rPr lang="es-ES" sz="1200" i="1" dirty="0">
                <a:latin typeface="Open Sans" panose="020B0606030504020204" pitchFamily="34" charset="0"/>
                <a:ea typeface="Open Sans" panose="020B0606030504020204" pitchFamily="34" charset="0"/>
                <a:cs typeface="Open Sans" panose="020B0606030504020204" pitchFamily="34" charset="0"/>
              </a:rPr>
              <a:t>ArpiTec - 201</a:t>
            </a:r>
            <a:r>
              <a:rPr lang="es-CO" altLang="es-ES" sz="1200" i="1" dirty="0">
                <a:latin typeface="Open Sans" panose="020B0606030504020204" pitchFamily="34" charset="0"/>
                <a:ea typeface="Open Sans" panose="020B0606030504020204" pitchFamily="34" charset="0"/>
                <a:cs typeface="Open Sans" panose="020B0606030504020204" pitchFamily="34" charset="0"/>
              </a:rPr>
              <a:t>7. Autor corporativo: </a:t>
            </a:r>
            <a:r>
              <a:rPr lang="es-ES" sz="1200" i="1" dirty="0">
                <a:latin typeface="Open Sans" panose="020B0606030504020204" pitchFamily="34" charset="0"/>
                <a:ea typeface="Open Sans" panose="020B0606030504020204" pitchFamily="34" charset="0"/>
                <a:cs typeface="Open Sans" panose="020B0606030504020204" pitchFamily="34" charset="0"/>
                <a:sym typeface="+mn-ea"/>
              </a:rPr>
              <a:t>ArpiTec</a:t>
            </a:r>
            <a:r>
              <a:rPr lang="es-CO" altLang="es-ES" sz="1200" i="1" dirty="0">
                <a:latin typeface="Open Sans" panose="020B0606030504020204" pitchFamily="34" charset="0"/>
                <a:ea typeface="Open Sans" panose="020B0606030504020204" pitchFamily="34" charset="0"/>
                <a:cs typeface="Open Sans" panose="020B0606030504020204" pitchFamily="34" charset="0"/>
              </a:rPr>
              <a:t>. Video: Tendido 500kV 4 conductores por fase - Proyecto MAMO - Youtube. </a:t>
            </a:r>
            <a:endParaRPr lang="es-CO" altLang="es-ES" sz="1200" i="1" dirty="0">
              <a:latin typeface="Open Sans" panose="020B0606030504020204" pitchFamily="34" charset="0"/>
              <a:ea typeface="Open Sans" panose="020B0606030504020204" pitchFamily="34" charset="0"/>
              <a:cs typeface="Open Sans" panose="020B0606030504020204" pitchFamily="34" charset="0"/>
            </a:endParaRPr>
          </a:p>
          <a:p>
            <a:r>
              <a:rPr lang="es-CO" altLang="es-ES" sz="1200" i="1" dirty="0">
                <a:latin typeface="Open Sans" panose="020B0606030504020204" pitchFamily="34" charset="0"/>
                <a:ea typeface="Open Sans" panose="020B0606030504020204" pitchFamily="34" charset="0"/>
                <a:cs typeface="Open Sans" panose="020B0606030504020204" pitchFamily="34" charset="0"/>
              </a:rPr>
              <a:t>Fecha: 20 de febrero de 2017</a:t>
            </a:r>
            <a:endParaRPr lang="es-CO" altLang="es-ES" sz="12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4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32930" y="6249035"/>
            <a:ext cx="585470" cy="585470"/>
          </a:xfrm>
          <a:prstGeom prst="rect">
            <a:avLst/>
          </a:prstGeom>
        </p:spPr>
      </p:pic>
      <p:cxnSp>
        <p:nvCxnSpPr>
          <p:cNvPr id="44" name="Conector recto 43"/>
          <p:cNvCxnSpPr/>
          <p:nvPr/>
        </p:nvCxnSpPr>
        <p:spPr>
          <a:xfrm>
            <a:off x="6522085" y="1615440"/>
            <a:ext cx="0" cy="3356610"/>
          </a:xfrm>
          <a:prstGeom prst="line">
            <a:avLst/>
          </a:prstGeom>
          <a:ln w="22225">
            <a:solidFill>
              <a:srgbClr val="FFCB3D"/>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Imagen 29" descr="banne_rollo_cable"/>
          <p:cNvPicPr>
            <a:picLocks noChangeAspect="1"/>
          </p:cNvPicPr>
          <p:nvPr/>
        </p:nvPicPr>
        <p:blipFill>
          <a:blip r:embed="rId1"/>
          <a:stretch>
            <a:fillRect/>
          </a:stretch>
        </p:blipFill>
        <p:spPr>
          <a:xfrm>
            <a:off x="89535" y="1915160"/>
            <a:ext cx="12014200" cy="3582670"/>
          </a:xfrm>
          <a:prstGeom prst="rect">
            <a:avLst/>
          </a:prstGeom>
        </p:spPr>
      </p:pic>
      <p:sp>
        <p:nvSpPr>
          <p:cNvPr id="10" name="Rectángulo redondeado 9"/>
          <p:cNvSpPr/>
          <p:nvPr/>
        </p:nvSpPr>
        <p:spPr>
          <a:xfrm>
            <a:off x="2884805" y="2082800"/>
            <a:ext cx="3814445" cy="3112770"/>
          </a:xfrm>
          <a:prstGeom prst="roundRect">
            <a:avLst/>
          </a:prstGeom>
          <a:solidFill>
            <a:srgbClr val="EBC869">
              <a:alpha val="64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14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12" name="Rectángulo 11"/>
          <p:cNvSpPr/>
          <p:nvPr/>
        </p:nvSpPr>
        <p:spPr>
          <a:xfrm>
            <a:off x="11435683" y="1176439"/>
            <a:ext cx="484428" cy="369332"/>
          </a:xfrm>
          <a:prstGeom prst="rect">
            <a:avLst/>
          </a:prstGeom>
        </p:spPr>
        <p:txBody>
          <a:bodyPr wrap="none">
            <a:spAutoFit/>
          </a:bodyPr>
          <a:p>
            <a:r>
              <a:rPr lang="es-ES" dirty="0">
                <a:latin typeface="Open Sans" panose="020B0606030504020204" pitchFamily="34" charset="0"/>
              </a:rPr>
              <a:t>1.1</a:t>
            </a:r>
            <a:endParaRPr lang="es-ES" dirty="0">
              <a:latin typeface="Open Sans" panose="020B0606030504020204" pitchFamily="34" charset="0"/>
            </a:endParaRPr>
          </a:p>
        </p:txBody>
      </p:sp>
      <p:sp>
        <p:nvSpPr>
          <p:cNvPr id="24" name="Rectángulo redondeado 9"/>
          <p:cNvSpPr/>
          <p:nvPr/>
        </p:nvSpPr>
        <p:spPr>
          <a:xfrm>
            <a:off x="4268630" y="5601542"/>
            <a:ext cx="684083" cy="437355"/>
          </a:xfrm>
          <a:prstGeom prst="round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5" name="Rectángulo redondeado 9"/>
          <p:cNvSpPr/>
          <p:nvPr/>
        </p:nvSpPr>
        <p:spPr>
          <a:xfrm>
            <a:off x="4980423" y="560168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6" name="Rectángulo redondeado 9"/>
          <p:cNvSpPr/>
          <p:nvPr/>
        </p:nvSpPr>
        <p:spPr>
          <a:xfrm>
            <a:off x="5695237"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7" name="Rectángulo redondeado 9"/>
          <p:cNvSpPr/>
          <p:nvPr/>
        </p:nvSpPr>
        <p:spPr>
          <a:xfrm>
            <a:off x="6407031"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8" name="Rectángulo redondeado 9"/>
          <p:cNvSpPr/>
          <p:nvPr/>
        </p:nvSpPr>
        <p:spPr>
          <a:xfrm>
            <a:off x="7118825"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5</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34" name="Rectángulo redondeado 9"/>
          <p:cNvSpPr/>
          <p:nvPr/>
        </p:nvSpPr>
        <p:spPr>
          <a:xfrm>
            <a:off x="6804025" y="2522855"/>
            <a:ext cx="5115560" cy="2481580"/>
          </a:xfrm>
          <a:prstGeom prst="roundRect">
            <a:avLst/>
          </a:prstGeom>
          <a:solidFill>
            <a:schemeClr val="bg1"/>
          </a:solidFill>
          <a:ln w="3810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endParaRPr lang="es-ES" sz="1400" dirty="0">
              <a:solidFill>
                <a:schemeClr val="tx1">
                  <a:lumMod val="75000"/>
                  <a:lumOff val="25000"/>
                </a:schemeClr>
              </a:solidFill>
              <a:latin typeface="Open Sans" panose="020B0606030504020204" pitchFamily="34" charset="0"/>
            </a:endParaRPr>
          </a:p>
        </p:txBody>
      </p:sp>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8</a:t>
            </a:r>
            <a:r>
              <a:rPr sz="1600" b="1">
                <a:solidFill>
                  <a:srgbClr val="2C538E"/>
                </a:solidFill>
                <a:latin typeface="Open Sans" panose="020B0606030504020204" pitchFamily="34" charset="0"/>
                <a:cs typeface="Open Sans" panose="020B0606030504020204" pitchFamily="34" charset="0"/>
              </a:rPr>
              <a:t>: Técnicas </a:t>
            </a:r>
            <a:r>
              <a:rPr lang="es-CO" sz="1600" b="1">
                <a:solidFill>
                  <a:srgbClr val="2C538E"/>
                </a:solidFill>
                <a:latin typeface="Open Sans" panose="020B0606030504020204" pitchFamily="34" charset="0"/>
                <a:cs typeface="Open Sans" panose="020B0606030504020204" pitchFamily="34" charset="0"/>
              </a:rPr>
              <a:t>p</a:t>
            </a:r>
            <a:r>
              <a:rPr sz="1600" b="1">
                <a:solidFill>
                  <a:srgbClr val="2C538E"/>
                </a:solidFill>
                <a:latin typeface="Open Sans" panose="020B0606030504020204" pitchFamily="34" charset="0"/>
                <a:cs typeface="Open Sans" panose="020B0606030504020204" pitchFamily="34" charset="0"/>
              </a:rPr>
              <a:t>ara </a:t>
            </a:r>
            <a:r>
              <a:rPr lang="es-CO" sz="1600" b="1">
                <a:solidFill>
                  <a:srgbClr val="2C538E"/>
                </a:solidFill>
                <a:latin typeface="Open Sans" panose="020B0606030504020204" pitchFamily="34" charset="0"/>
                <a:cs typeface="Open Sans" panose="020B0606030504020204" pitchFamily="34" charset="0"/>
              </a:rPr>
              <a:t>e</a:t>
            </a:r>
            <a:r>
              <a:rPr sz="1600" b="1">
                <a:solidFill>
                  <a:srgbClr val="2C538E"/>
                </a:solidFill>
                <a:latin typeface="Open Sans" panose="020B0606030504020204" pitchFamily="34" charset="0"/>
                <a:cs typeface="Open Sans" panose="020B0606030504020204" pitchFamily="34" charset="0"/>
              </a:rPr>
              <a:t>l Tendido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os Conductores</a:t>
            </a:r>
            <a:endParaRPr sz="1600" b="1">
              <a:solidFill>
                <a:srgbClr val="2C538E"/>
              </a:solidFill>
              <a:latin typeface="Open Sans" panose="020B0606030504020204" pitchFamily="34" charset="0"/>
              <a:cs typeface="Open Sans" panose="020B0606030504020204" pitchFamily="34" charset="0"/>
            </a:endParaRPr>
          </a:p>
        </p:txBody>
      </p:sp>
      <p:pic>
        <p:nvPicPr>
          <p:cNvPr id="38" name="Imagen 37" descr="tecnica_tendido1"/>
          <p:cNvPicPr>
            <a:picLocks noChangeAspect="1"/>
          </p:cNvPicPr>
          <p:nvPr/>
        </p:nvPicPr>
        <p:blipFill>
          <a:blip r:embed="rId2"/>
          <a:stretch>
            <a:fillRect/>
          </a:stretch>
        </p:blipFill>
        <p:spPr>
          <a:xfrm>
            <a:off x="6825615" y="2806065"/>
            <a:ext cx="5005070" cy="1877060"/>
          </a:xfrm>
          <a:prstGeom prst="rect">
            <a:avLst/>
          </a:prstGeom>
        </p:spPr>
      </p:pic>
      <p:sp>
        <p:nvSpPr>
          <p:cNvPr id="31" name="Cuadro de texto 30"/>
          <p:cNvSpPr txBox="1"/>
          <p:nvPr/>
        </p:nvSpPr>
        <p:spPr>
          <a:xfrm>
            <a:off x="3270885" y="2849245"/>
            <a:ext cx="3016250" cy="1168400"/>
          </a:xfrm>
          <a:prstGeom prst="rect">
            <a:avLst/>
          </a:prstGeom>
          <a:noFill/>
        </p:spPr>
        <p:txBody>
          <a:bodyPr wrap="square" rtlCol="0">
            <a:spAutoFit/>
          </a:bodyPr>
          <a:p>
            <a:r>
              <a:rPr lang="es-ES" sz="14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Técnica para tendido subterráneo:</a:t>
            </a:r>
            <a:endPar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endParaRPr>
          </a:p>
          <a:p>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Aplicar un lubricante adecuado para ductos en la entrada de la guía en el conducto de instalación.</a:t>
            </a:r>
            <a:endParaRPr lang="es-ES" alt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4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486275" y="5701665"/>
            <a:ext cx="585470" cy="58547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Imagen 29" descr="banne_rollo_cable"/>
          <p:cNvPicPr>
            <a:picLocks noChangeAspect="1"/>
          </p:cNvPicPr>
          <p:nvPr/>
        </p:nvPicPr>
        <p:blipFill>
          <a:blip r:embed="rId1"/>
          <a:stretch>
            <a:fillRect/>
          </a:stretch>
        </p:blipFill>
        <p:spPr>
          <a:xfrm>
            <a:off x="89535" y="1915160"/>
            <a:ext cx="12014200" cy="3582670"/>
          </a:xfrm>
          <a:prstGeom prst="rect">
            <a:avLst/>
          </a:prstGeom>
        </p:spPr>
      </p:pic>
      <p:sp>
        <p:nvSpPr>
          <p:cNvPr id="10" name="Rectángulo redondeado 9"/>
          <p:cNvSpPr/>
          <p:nvPr/>
        </p:nvSpPr>
        <p:spPr>
          <a:xfrm>
            <a:off x="2884805" y="2082800"/>
            <a:ext cx="3814445" cy="3112770"/>
          </a:xfrm>
          <a:prstGeom prst="roundRect">
            <a:avLst/>
          </a:prstGeom>
          <a:solidFill>
            <a:srgbClr val="EBC869">
              <a:alpha val="64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14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12" name="Rectángulo 11"/>
          <p:cNvSpPr/>
          <p:nvPr/>
        </p:nvSpPr>
        <p:spPr>
          <a:xfrm>
            <a:off x="11435683" y="1176439"/>
            <a:ext cx="484428" cy="369332"/>
          </a:xfrm>
          <a:prstGeom prst="rect">
            <a:avLst/>
          </a:prstGeom>
        </p:spPr>
        <p:txBody>
          <a:bodyPr wrap="none">
            <a:spAutoFit/>
          </a:bodyPr>
          <a:p>
            <a:r>
              <a:rPr lang="es-ES" dirty="0">
                <a:latin typeface="Open Sans" panose="020B0606030504020204" pitchFamily="34" charset="0"/>
              </a:rPr>
              <a:t>1.1</a:t>
            </a:r>
            <a:endParaRPr lang="es-ES" dirty="0">
              <a:latin typeface="Open Sans" panose="020B0606030504020204" pitchFamily="34" charset="0"/>
            </a:endParaRPr>
          </a:p>
        </p:txBody>
      </p:sp>
      <p:sp>
        <p:nvSpPr>
          <p:cNvPr id="24" name="Rectángulo redondeado 9"/>
          <p:cNvSpPr/>
          <p:nvPr/>
        </p:nvSpPr>
        <p:spPr>
          <a:xfrm>
            <a:off x="4313080"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5" name="Rectángulo redondeado 9"/>
          <p:cNvSpPr/>
          <p:nvPr/>
        </p:nvSpPr>
        <p:spPr>
          <a:xfrm>
            <a:off x="5024873" y="5601682"/>
            <a:ext cx="684083" cy="437355"/>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6" name="Rectángulo redondeado 9"/>
          <p:cNvSpPr/>
          <p:nvPr/>
        </p:nvSpPr>
        <p:spPr>
          <a:xfrm>
            <a:off x="5739687"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7" name="Rectángulo redondeado 9"/>
          <p:cNvSpPr/>
          <p:nvPr/>
        </p:nvSpPr>
        <p:spPr>
          <a:xfrm>
            <a:off x="6451481"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8" name="Rectángulo redondeado 9"/>
          <p:cNvSpPr/>
          <p:nvPr/>
        </p:nvSpPr>
        <p:spPr>
          <a:xfrm>
            <a:off x="7163275"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5</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34" name="Rectángulo redondeado 9"/>
          <p:cNvSpPr/>
          <p:nvPr/>
        </p:nvSpPr>
        <p:spPr>
          <a:xfrm>
            <a:off x="6804025" y="2522855"/>
            <a:ext cx="5115560" cy="2481580"/>
          </a:xfrm>
          <a:prstGeom prst="roundRect">
            <a:avLst/>
          </a:prstGeom>
          <a:solidFill>
            <a:schemeClr val="bg1"/>
          </a:solidFill>
          <a:ln w="3810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endParaRPr lang="es-ES" sz="1400" dirty="0">
              <a:solidFill>
                <a:schemeClr val="tx1">
                  <a:lumMod val="75000"/>
                  <a:lumOff val="25000"/>
                </a:schemeClr>
              </a:solidFill>
              <a:latin typeface="Open Sans" panose="020B0606030504020204" pitchFamily="34" charset="0"/>
            </a:endParaRPr>
          </a:p>
        </p:txBody>
      </p:sp>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8</a:t>
            </a:r>
            <a:r>
              <a:rPr sz="1600" b="1">
                <a:solidFill>
                  <a:srgbClr val="2C538E"/>
                </a:solidFill>
                <a:latin typeface="Open Sans" panose="020B0606030504020204" pitchFamily="34" charset="0"/>
                <a:cs typeface="Open Sans" panose="020B0606030504020204" pitchFamily="34" charset="0"/>
              </a:rPr>
              <a:t>: Técnicas </a:t>
            </a:r>
            <a:r>
              <a:rPr lang="es-CO" sz="1600" b="1">
                <a:solidFill>
                  <a:srgbClr val="2C538E"/>
                </a:solidFill>
                <a:latin typeface="Open Sans" panose="020B0606030504020204" pitchFamily="34" charset="0"/>
                <a:cs typeface="Open Sans" panose="020B0606030504020204" pitchFamily="34" charset="0"/>
              </a:rPr>
              <a:t>p</a:t>
            </a:r>
            <a:r>
              <a:rPr sz="1600" b="1">
                <a:solidFill>
                  <a:srgbClr val="2C538E"/>
                </a:solidFill>
                <a:latin typeface="Open Sans" panose="020B0606030504020204" pitchFamily="34" charset="0"/>
                <a:cs typeface="Open Sans" panose="020B0606030504020204" pitchFamily="34" charset="0"/>
              </a:rPr>
              <a:t>ara </a:t>
            </a:r>
            <a:r>
              <a:rPr lang="es-CO" sz="1600" b="1">
                <a:solidFill>
                  <a:srgbClr val="2C538E"/>
                </a:solidFill>
                <a:latin typeface="Open Sans" panose="020B0606030504020204" pitchFamily="34" charset="0"/>
                <a:cs typeface="Open Sans" panose="020B0606030504020204" pitchFamily="34" charset="0"/>
              </a:rPr>
              <a:t>e</a:t>
            </a:r>
            <a:r>
              <a:rPr sz="1600" b="1">
                <a:solidFill>
                  <a:srgbClr val="2C538E"/>
                </a:solidFill>
                <a:latin typeface="Open Sans" panose="020B0606030504020204" pitchFamily="34" charset="0"/>
                <a:cs typeface="Open Sans" panose="020B0606030504020204" pitchFamily="34" charset="0"/>
              </a:rPr>
              <a:t>l Tendido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os Conductores</a:t>
            </a:r>
            <a:endParaRPr sz="1600" b="1">
              <a:solidFill>
                <a:srgbClr val="2C538E"/>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3283585" y="3378200"/>
            <a:ext cx="3016250" cy="521970"/>
          </a:xfrm>
          <a:prstGeom prst="rect">
            <a:avLst/>
          </a:prstGeom>
          <a:noFill/>
        </p:spPr>
        <p:txBody>
          <a:bodyPr wrap="square" rtlCol="0">
            <a:spAutoFit/>
          </a:bodyPr>
          <a:p>
            <a:pPr algn="l"/>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Técnica de conducto bajo un piso cerca del suelo.</a:t>
            </a:r>
            <a:endPar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4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233035" y="5601970"/>
            <a:ext cx="585470" cy="585470"/>
          </a:xfrm>
          <a:prstGeom prst="rect">
            <a:avLst/>
          </a:prstGeom>
        </p:spPr>
      </p:pic>
      <p:pic>
        <p:nvPicPr>
          <p:cNvPr id="4" name="Imagen 3" descr="tecnica_tendido2"/>
          <p:cNvPicPr>
            <a:picLocks noChangeAspect="1"/>
          </p:cNvPicPr>
          <p:nvPr/>
        </p:nvPicPr>
        <p:blipFill>
          <a:blip r:embed="rId4"/>
          <a:srcRect r="4126"/>
          <a:stretch>
            <a:fillRect/>
          </a:stretch>
        </p:blipFill>
        <p:spPr>
          <a:xfrm>
            <a:off x="6856095" y="2759710"/>
            <a:ext cx="4883785" cy="198501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Imagen 29" descr="banne_rollo_cable"/>
          <p:cNvPicPr>
            <a:picLocks noChangeAspect="1"/>
          </p:cNvPicPr>
          <p:nvPr/>
        </p:nvPicPr>
        <p:blipFill>
          <a:blip r:embed="rId1"/>
          <a:stretch>
            <a:fillRect/>
          </a:stretch>
        </p:blipFill>
        <p:spPr>
          <a:xfrm>
            <a:off x="89535" y="1915160"/>
            <a:ext cx="12014200" cy="3582670"/>
          </a:xfrm>
          <a:prstGeom prst="rect">
            <a:avLst/>
          </a:prstGeom>
        </p:spPr>
      </p:pic>
      <p:sp>
        <p:nvSpPr>
          <p:cNvPr id="10" name="Rectángulo redondeado 9"/>
          <p:cNvSpPr/>
          <p:nvPr/>
        </p:nvSpPr>
        <p:spPr>
          <a:xfrm>
            <a:off x="2884805" y="2082800"/>
            <a:ext cx="3814445" cy="3112770"/>
          </a:xfrm>
          <a:prstGeom prst="roundRect">
            <a:avLst/>
          </a:prstGeom>
          <a:solidFill>
            <a:srgbClr val="EBC869">
              <a:alpha val="64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14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12" name="Rectángulo 11"/>
          <p:cNvSpPr/>
          <p:nvPr/>
        </p:nvSpPr>
        <p:spPr>
          <a:xfrm>
            <a:off x="11435683" y="1176439"/>
            <a:ext cx="484428" cy="369332"/>
          </a:xfrm>
          <a:prstGeom prst="rect">
            <a:avLst/>
          </a:prstGeom>
        </p:spPr>
        <p:txBody>
          <a:bodyPr wrap="none">
            <a:spAutoFit/>
          </a:bodyPr>
          <a:p>
            <a:r>
              <a:rPr lang="es-ES" dirty="0">
                <a:latin typeface="Open Sans" panose="020B0606030504020204" pitchFamily="34" charset="0"/>
              </a:rPr>
              <a:t>1.1</a:t>
            </a:r>
            <a:endParaRPr lang="es-ES" dirty="0">
              <a:latin typeface="Open Sans" panose="020B0606030504020204" pitchFamily="34" charset="0"/>
            </a:endParaRPr>
          </a:p>
        </p:txBody>
      </p:sp>
      <p:sp>
        <p:nvSpPr>
          <p:cNvPr id="24" name="Rectángulo redondeado 9"/>
          <p:cNvSpPr/>
          <p:nvPr/>
        </p:nvSpPr>
        <p:spPr>
          <a:xfrm>
            <a:off x="4334670"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5" name="Rectángulo redondeado 9"/>
          <p:cNvSpPr/>
          <p:nvPr/>
        </p:nvSpPr>
        <p:spPr>
          <a:xfrm>
            <a:off x="5046463" y="560168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6" name="Rectángulo redondeado 9"/>
          <p:cNvSpPr/>
          <p:nvPr/>
        </p:nvSpPr>
        <p:spPr>
          <a:xfrm>
            <a:off x="5761277" y="5601542"/>
            <a:ext cx="684083" cy="437355"/>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7" name="Rectángulo redondeado 9"/>
          <p:cNvSpPr/>
          <p:nvPr/>
        </p:nvSpPr>
        <p:spPr>
          <a:xfrm>
            <a:off x="6473071"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8" name="Rectángulo redondeado 9"/>
          <p:cNvSpPr/>
          <p:nvPr/>
        </p:nvSpPr>
        <p:spPr>
          <a:xfrm>
            <a:off x="7184865"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5</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34" name="Rectángulo redondeado 9"/>
          <p:cNvSpPr/>
          <p:nvPr/>
        </p:nvSpPr>
        <p:spPr>
          <a:xfrm>
            <a:off x="6804025" y="2522855"/>
            <a:ext cx="5115560" cy="2481580"/>
          </a:xfrm>
          <a:prstGeom prst="roundRect">
            <a:avLst/>
          </a:prstGeom>
          <a:solidFill>
            <a:schemeClr val="bg1"/>
          </a:solidFill>
          <a:ln w="3810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endParaRPr lang="es-ES" sz="1400" dirty="0">
              <a:solidFill>
                <a:schemeClr val="tx1">
                  <a:lumMod val="75000"/>
                  <a:lumOff val="25000"/>
                </a:schemeClr>
              </a:solidFill>
              <a:latin typeface="Open Sans" panose="020B0606030504020204" pitchFamily="34" charset="0"/>
            </a:endParaRPr>
          </a:p>
        </p:txBody>
      </p:sp>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8</a:t>
            </a:r>
            <a:r>
              <a:rPr sz="1600" b="1">
                <a:solidFill>
                  <a:srgbClr val="2C538E"/>
                </a:solidFill>
                <a:latin typeface="Open Sans" panose="020B0606030504020204" pitchFamily="34" charset="0"/>
                <a:cs typeface="Open Sans" panose="020B0606030504020204" pitchFamily="34" charset="0"/>
              </a:rPr>
              <a:t>: Técnicas </a:t>
            </a:r>
            <a:r>
              <a:rPr lang="es-CO" sz="1600" b="1">
                <a:solidFill>
                  <a:srgbClr val="2C538E"/>
                </a:solidFill>
                <a:latin typeface="Open Sans" panose="020B0606030504020204" pitchFamily="34" charset="0"/>
                <a:cs typeface="Open Sans" panose="020B0606030504020204" pitchFamily="34" charset="0"/>
              </a:rPr>
              <a:t>p</a:t>
            </a:r>
            <a:r>
              <a:rPr sz="1600" b="1">
                <a:solidFill>
                  <a:srgbClr val="2C538E"/>
                </a:solidFill>
                <a:latin typeface="Open Sans" panose="020B0606030504020204" pitchFamily="34" charset="0"/>
                <a:cs typeface="Open Sans" panose="020B0606030504020204" pitchFamily="34" charset="0"/>
              </a:rPr>
              <a:t>ara </a:t>
            </a:r>
            <a:r>
              <a:rPr lang="es-CO" sz="1600" b="1">
                <a:solidFill>
                  <a:srgbClr val="2C538E"/>
                </a:solidFill>
                <a:latin typeface="Open Sans" panose="020B0606030504020204" pitchFamily="34" charset="0"/>
                <a:cs typeface="Open Sans" panose="020B0606030504020204" pitchFamily="34" charset="0"/>
              </a:rPr>
              <a:t>e</a:t>
            </a:r>
            <a:r>
              <a:rPr sz="1600" b="1">
                <a:solidFill>
                  <a:srgbClr val="2C538E"/>
                </a:solidFill>
                <a:latin typeface="Open Sans" panose="020B0606030504020204" pitchFamily="34" charset="0"/>
                <a:cs typeface="Open Sans" panose="020B0606030504020204" pitchFamily="34" charset="0"/>
              </a:rPr>
              <a:t>l Tendido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os Conductores</a:t>
            </a:r>
            <a:endParaRPr sz="1600" b="1">
              <a:solidFill>
                <a:srgbClr val="2C538E"/>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3203575" y="2712085"/>
            <a:ext cx="3230245" cy="2030095"/>
          </a:xfrm>
          <a:prstGeom prst="rect">
            <a:avLst/>
          </a:prstGeom>
          <a:noFill/>
        </p:spPr>
        <p:txBody>
          <a:bodyPr wrap="square" rtlCol="0">
            <a:spAutoFit/>
          </a:bodyPr>
          <a:p>
            <a:pPr algn="l"/>
            <a:r>
              <a:rPr lang="es-ES" sz="14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Técnica para tendido de cable aéreo: </a:t>
            </a:r>
            <a:endParaRPr lang="es-ES" sz="14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endParaRPr lang="es-ES" sz="1400" b="1"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r>
              <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Cuando se va a instalar a cierta altura, la alimentación en la configuración debe desenrollar el cable con curvatura natural, en contraposición a una curvatura inversa.</a:t>
            </a:r>
            <a:endParaRPr lang="es-ES"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4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977255" y="5601970"/>
            <a:ext cx="585470" cy="585470"/>
          </a:xfrm>
          <a:prstGeom prst="rect">
            <a:avLst/>
          </a:prstGeom>
        </p:spPr>
      </p:pic>
      <p:pic>
        <p:nvPicPr>
          <p:cNvPr id="2" name="Imagen 1" descr="tecnica_tendido3"/>
          <p:cNvPicPr>
            <a:picLocks noChangeAspect="1"/>
          </p:cNvPicPr>
          <p:nvPr/>
        </p:nvPicPr>
        <p:blipFill>
          <a:blip r:embed="rId4"/>
          <a:stretch>
            <a:fillRect/>
          </a:stretch>
        </p:blipFill>
        <p:spPr>
          <a:xfrm>
            <a:off x="6917690" y="2794000"/>
            <a:ext cx="4953635" cy="201295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Imagen 29" descr="banne_rollo_cable"/>
          <p:cNvPicPr>
            <a:picLocks noChangeAspect="1"/>
          </p:cNvPicPr>
          <p:nvPr/>
        </p:nvPicPr>
        <p:blipFill>
          <a:blip r:embed="rId1"/>
          <a:stretch>
            <a:fillRect/>
          </a:stretch>
        </p:blipFill>
        <p:spPr>
          <a:xfrm>
            <a:off x="89535" y="1915160"/>
            <a:ext cx="12014200" cy="3582670"/>
          </a:xfrm>
          <a:prstGeom prst="rect">
            <a:avLst/>
          </a:prstGeom>
        </p:spPr>
      </p:pic>
      <p:sp>
        <p:nvSpPr>
          <p:cNvPr id="10" name="Rectángulo redondeado 9"/>
          <p:cNvSpPr/>
          <p:nvPr/>
        </p:nvSpPr>
        <p:spPr>
          <a:xfrm>
            <a:off x="2884805" y="2082800"/>
            <a:ext cx="3814445" cy="3112770"/>
          </a:xfrm>
          <a:prstGeom prst="roundRect">
            <a:avLst/>
          </a:prstGeom>
          <a:solidFill>
            <a:srgbClr val="EBC869">
              <a:alpha val="64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14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12" name="Rectángulo 11"/>
          <p:cNvSpPr/>
          <p:nvPr/>
        </p:nvSpPr>
        <p:spPr>
          <a:xfrm>
            <a:off x="11435683" y="1176439"/>
            <a:ext cx="484428" cy="369332"/>
          </a:xfrm>
          <a:prstGeom prst="rect">
            <a:avLst/>
          </a:prstGeom>
        </p:spPr>
        <p:txBody>
          <a:bodyPr wrap="none">
            <a:spAutoFit/>
          </a:bodyPr>
          <a:p>
            <a:r>
              <a:rPr lang="es-ES" dirty="0">
                <a:latin typeface="Open Sans" panose="020B0606030504020204" pitchFamily="34" charset="0"/>
              </a:rPr>
              <a:t>1.1</a:t>
            </a:r>
            <a:endParaRPr lang="es-ES" dirty="0">
              <a:latin typeface="Open Sans" panose="020B0606030504020204" pitchFamily="34" charset="0"/>
            </a:endParaRPr>
          </a:p>
        </p:txBody>
      </p:sp>
      <p:sp>
        <p:nvSpPr>
          <p:cNvPr id="24" name="Rectángulo redondeado 9"/>
          <p:cNvSpPr/>
          <p:nvPr/>
        </p:nvSpPr>
        <p:spPr>
          <a:xfrm>
            <a:off x="4356260"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5" name="Rectángulo redondeado 9"/>
          <p:cNvSpPr/>
          <p:nvPr/>
        </p:nvSpPr>
        <p:spPr>
          <a:xfrm>
            <a:off x="5068053" y="560168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6" name="Rectángulo redondeado 9"/>
          <p:cNvSpPr/>
          <p:nvPr/>
        </p:nvSpPr>
        <p:spPr>
          <a:xfrm>
            <a:off x="5782867"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7" name="Rectángulo redondeado 9"/>
          <p:cNvSpPr/>
          <p:nvPr/>
        </p:nvSpPr>
        <p:spPr>
          <a:xfrm>
            <a:off x="6494661" y="5601542"/>
            <a:ext cx="684083" cy="437355"/>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8" name="Rectángulo redondeado 9"/>
          <p:cNvSpPr/>
          <p:nvPr/>
        </p:nvSpPr>
        <p:spPr>
          <a:xfrm>
            <a:off x="7206455"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5</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34" name="Rectángulo redondeado 9"/>
          <p:cNvSpPr/>
          <p:nvPr/>
        </p:nvSpPr>
        <p:spPr>
          <a:xfrm>
            <a:off x="6804025" y="2522855"/>
            <a:ext cx="5115560" cy="2481580"/>
          </a:xfrm>
          <a:prstGeom prst="roundRect">
            <a:avLst/>
          </a:prstGeom>
          <a:solidFill>
            <a:schemeClr val="bg1"/>
          </a:solidFill>
          <a:ln w="3810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endParaRPr lang="es-ES" sz="1400" dirty="0">
              <a:solidFill>
                <a:schemeClr val="tx1">
                  <a:lumMod val="75000"/>
                  <a:lumOff val="25000"/>
                </a:schemeClr>
              </a:solidFill>
              <a:latin typeface="Open Sans" panose="020B0606030504020204" pitchFamily="34" charset="0"/>
            </a:endParaRPr>
          </a:p>
        </p:txBody>
      </p:sp>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8</a:t>
            </a:r>
            <a:r>
              <a:rPr sz="1600" b="1">
                <a:solidFill>
                  <a:srgbClr val="2C538E"/>
                </a:solidFill>
                <a:latin typeface="Open Sans" panose="020B0606030504020204" pitchFamily="34" charset="0"/>
                <a:cs typeface="Open Sans" panose="020B0606030504020204" pitchFamily="34" charset="0"/>
              </a:rPr>
              <a:t>: Técnicas </a:t>
            </a:r>
            <a:r>
              <a:rPr lang="es-CO" sz="1600" b="1">
                <a:solidFill>
                  <a:srgbClr val="2C538E"/>
                </a:solidFill>
                <a:latin typeface="Open Sans" panose="020B0606030504020204" pitchFamily="34" charset="0"/>
                <a:cs typeface="Open Sans" panose="020B0606030504020204" pitchFamily="34" charset="0"/>
              </a:rPr>
              <a:t>p</a:t>
            </a:r>
            <a:r>
              <a:rPr sz="1600" b="1">
                <a:solidFill>
                  <a:srgbClr val="2C538E"/>
                </a:solidFill>
                <a:latin typeface="Open Sans" panose="020B0606030504020204" pitchFamily="34" charset="0"/>
                <a:cs typeface="Open Sans" panose="020B0606030504020204" pitchFamily="34" charset="0"/>
              </a:rPr>
              <a:t>ara </a:t>
            </a:r>
            <a:r>
              <a:rPr lang="es-CO" sz="1600" b="1">
                <a:solidFill>
                  <a:srgbClr val="2C538E"/>
                </a:solidFill>
                <a:latin typeface="Open Sans" panose="020B0606030504020204" pitchFamily="34" charset="0"/>
                <a:cs typeface="Open Sans" panose="020B0606030504020204" pitchFamily="34" charset="0"/>
              </a:rPr>
              <a:t>e</a:t>
            </a:r>
            <a:r>
              <a:rPr sz="1600" b="1">
                <a:solidFill>
                  <a:srgbClr val="2C538E"/>
                </a:solidFill>
                <a:latin typeface="Open Sans" panose="020B0606030504020204" pitchFamily="34" charset="0"/>
                <a:cs typeface="Open Sans" panose="020B0606030504020204" pitchFamily="34" charset="0"/>
              </a:rPr>
              <a:t>l Tendido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os Conductores</a:t>
            </a:r>
            <a:endParaRPr sz="1600" b="1">
              <a:solidFill>
                <a:srgbClr val="2C538E"/>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3201035" y="2720975"/>
            <a:ext cx="3282950" cy="1814830"/>
          </a:xfrm>
          <a:prstGeom prst="rect">
            <a:avLst/>
          </a:prstGeom>
          <a:noFill/>
        </p:spPr>
        <p:txBody>
          <a:bodyPr wrap="square" rtlCol="0">
            <a:spAutoFit/>
          </a:bodyPr>
          <a:p>
            <a:pPr algn="l"/>
            <a:r>
              <a:rPr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Técnica de tendido de conductor sobre canaleta a cierta altura, la alimentación en la configuración debe desenrollar el cable con curvatura natural, en contraposición a una curvatura pero debido a su peso y diámetro se utiliza más rodillos</a:t>
            </a:r>
            <a:r>
              <a:rPr lang="es-CO"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a:t>
            </a:r>
            <a:endParaRPr lang="es-CO"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4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693535" y="5601970"/>
            <a:ext cx="585470" cy="585470"/>
          </a:xfrm>
          <a:prstGeom prst="rect">
            <a:avLst/>
          </a:prstGeom>
        </p:spPr>
      </p:pic>
      <p:pic>
        <p:nvPicPr>
          <p:cNvPr id="3" name="Imagen 2" descr="tecnica_tendido4"/>
          <p:cNvPicPr>
            <a:picLocks noChangeAspect="1"/>
          </p:cNvPicPr>
          <p:nvPr/>
        </p:nvPicPr>
        <p:blipFill>
          <a:blip r:embed="rId4"/>
          <a:stretch>
            <a:fillRect/>
          </a:stretch>
        </p:blipFill>
        <p:spPr>
          <a:xfrm>
            <a:off x="6929755" y="2845435"/>
            <a:ext cx="4866005" cy="183515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Imagen 29" descr="banne_rollo_cable"/>
          <p:cNvPicPr>
            <a:picLocks noChangeAspect="1"/>
          </p:cNvPicPr>
          <p:nvPr/>
        </p:nvPicPr>
        <p:blipFill>
          <a:blip r:embed="rId1"/>
          <a:stretch>
            <a:fillRect/>
          </a:stretch>
        </p:blipFill>
        <p:spPr>
          <a:xfrm>
            <a:off x="89535" y="1915160"/>
            <a:ext cx="12014200" cy="3582670"/>
          </a:xfrm>
          <a:prstGeom prst="rect">
            <a:avLst/>
          </a:prstGeom>
        </p:spPr>
      </p:pic>
      <p:sp>
        <p:nvSpPr>
          <p:cNvPr id="10" name="Rectángulo redondeado 9"/>
          <p:cNvSpPr/>
          <p:nvPr/>
        </p:nvSpPr>
        <p:spPr>
          <a:xfrm>
            <a:off x="2884805" y="2082800"/>
            <a:ext cx="3814445" cy="3112770"/>
          </a:xfrm>
          <a:prstGeom prst="roundRect">
            <a:avLst/>
          </a:prstGeom>
          <a:solidFill>
            <a:srgbClr val="EBC869">
              <a:alpha val="64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14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12" name="Rectángulo 11"/>
          <p:cNvSpPr/>
          <p:nvPr/>
        </p:nvSpPr>
        <p:spPr>
          <a:xfrm>
            <a:off x="11435683" y="1176439"/>
            <a:ext cx="484428" cy="369332"/>
          </a:xfrm>
          <a:prstGeom prst="rect">
            <a:avLst/>
          </a:prstGeom>
        </p:spPr>
        <p:txBody>
          <a:bodyPr wrap="none">
            <a:spAutoFit/>
          </a:bodyPr>
          <a:p>
            <a:r>
              <a:rPr lang="es-ES" dirty="0">
                <a:latin typeface="Open Sans" panose="020B0606030504020204" pitchFamily="34" charset="0"/>
              </a:rPr>
              <a:t>1.1</a:t>
            </a:r>
            <a:endParaRPr lang="es-ES" dirty="0">
              <a:latin typeface="Open Sans" panose="020B0606030504020204" pitchFamily="34" charset="0"/>
            </a:endParaRPr>
          </a:p>
        </p:txBody>
      </p:sp>
      <p:sp>
        <p:nvSpPr>
          <p:cNvPr id="24" name="Rectángulo redondeado 9"/>
          <p:cNvSpPr/>
          <p:nvPr/>
        </p:nvSpPr>
        <p:spPr>
          <a:xfrm>
            <a:off x="4345465"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5" name="Rectángulo redondeado 9"/>
          <p:cNvSpPr/>
          <p:nvPr/>
        </p:nvSpPr>
        <p:spPr>
          <a:xfrm>
            <a:off x="5057258" y="560168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6" name="Rectángulo redondeado 9"/>
          <p:cNvSpPr/>
          <p:nvPr/>
        </p:nvSpPr>
        <p:spPr>
          <a:xfrm>
            <a:off x="5772072"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7" name="Rectángulo redondeado 9"/>
          <p:cNvSpPr/>
          <p:nvPr/>
        </p:nvSpPr>
        <p:spPr>
          <a:xfrm>
            <a:off x="6483866" y="560154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28" name="Rectángulo redondeado 9"/>
          <p:cNvSpPr/>
          <p:nvPr/>
        </p:nvSpPr>
        <p:spPr>
          <a:xfrm>
            <a:off x="7195660" y="5601542"/>
            <a:ext cx="684083" cy="437355"/>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5</a:t>
            </a:r>
            <a:endParaRPr lang="es-ES" sz="2000" b="1" dirty="0">
              <a:solidFill>
                <a:schemeClr val="tx1"/>
              </a:solidFill>
              <a:latin typeface="Open Sans" panose="020B0606030504020204" pitchFamily="34" charset="0"/>
            </a:endParaRPr>
          </a:p>
          <a:p>
            <a:pPr algn="just"/>
            <a:endParaRPr lang="es-ES" sz="1400" dirty="0">
              <a:solidFill>
                <a:srgbClr val="1A3255"/>
              </a:solidFill>
              <a:latin typeface="Open Sans" panose="020B0606030504020204" pitchFamily="34" charset="0"/>
            </a:endParaRPr>
          </a:p>
        </p:txBody>
      </p:sp>
      <p:sp>
        <p:nvSpPr>
          <p:cNvPr id="34" name="Rectángulo redondeado 9"/>
          <p:cNvSpPr/>
          <p:nvPr/>
        </p:nvSpPr>
        <p:spPr>
          <a:xfrm>
            <a:off x="6804025" y="2522855"/>
            <a:ext cx="5115560" cy="2481580"/>
          </a:xfrm>
          <a:prstGeom prst="roundRect">
            <a:avLst/>
          </a:prstGeom>
          <a:solidFill>
            <a:schemeClr val="bg1"/>
          </a:solidFill>
          <a:ln w="3810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endParaRPr lang="es-ES" sz="1400" dirty="0">
              <a:solidFill>
                <a:schemeClr val="tx1">
                  <a:lumMod val="75000"/>
                  <a:lumOff val="25000"/>
                </a:schemeClr>
              </a:solidFill>
              <a:latin typeface="Open Sans" panose="020B0606030504020204" pitchFamily="34" charset="0"/>
            </a:endParaRPr>
          </a:p>
        </p:txBody>
      </p:sp>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8</a:t>
            </a:r>
            <a:r>
              <a:rPr sz="1600" b="1">
                <a:solidFill>
                  <a:srgbClr val="2C538E"/>
                </a:solidFill>
                <a:latin typeface="Open Sans" panose="020B0606030504020204" pitchFamily="34" charset="0"/>
                <a:cs typeface="Open Sans" panose="020B0606030504020204" pitchFamily="34" charset="0"/>
              </a:rPr>
              <a:t>: Técnicas </a:t>
            </a:r>
            <a:r>
              <a:rPr lang="es-CO" sz="1600" b="1">
                <a:solidFill>
                  <a:srgbClr val="2C538E"/>
                </a:solidFill>
                <a:latin typeface="Open Sans" panose="020B0606030504020204" pitchFamily="34" charset="0"/>
                <a:cs typeface="Open Sans" panose="020B0606030504020204" pitchFamily="34" charset="0"/>
              </a:rPr>
              <a:t>p</a:t>
            </a:r>
            <a:r>
              <a:rPr sz="1600" b="1">
                <a:solidFill>
                  <a:srgbClr val="2C538E"/>
                </a:solidFill>
                <a:latin typeface="Open Sans" panose="020B0606030504020204" pitchFamily="34" charset="0"/>
                <a:cs typeface="Open Sans" panose="020B0606030504020204" pitchFamily="34" charset="0"/>
              </a:rPr>
              <a:t>ara </a:t>
            </a:r>
            <a:r>
              <a:rPr lang="es-CO" sz="1600" b="1">
                <a:solidFill>
                  <a:srgbClr val="2C538E"/>
                </a:solidFill>
                <a:latin typeface="Open Sans" panose="020B0606030504020204" pitchFamily="34" charset="0"/>
                <a:cs typeface="Open Sans" panose="020B0606030504020204" pitchFamily="34" charset="0"/>
              </a:rPr>
              <a:t>e</a:t>
            </a:r>
            <a:r>
              <a:rPr sz="1600" b="1">
                <a:solidFill>
                  <a:srgbClr val="2C538E"/>
                </a:solidFill>
                <a:latin typeface="Open Sans" panose="020B0606030504020204" pitchFamily="34" charset="0"/>
                <a:cs typeface="Open Sans" panose="020B0606030504020204" pitchFamily="34" charset="0"/>
              </a:rPr>
              <a:t>l Tendido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os Conductores</a:t>
            </a:r>
            <a:endParaRPr sz="1600" b="1">
              <a:solidFill>
                <a:srgbClr val="2C538E"/>
              </a:solidFill>
              <a:latin typeface="Open Sans" panose="020B0606030504020204" pitchFamily="34" charset="0"/>
              <a:cs typeface="Open Sans" panose="020B0606030504020204" pitchFamily="34" charset="0"/>
            </a:endParaRPr>
          </a:p>
        </p:txBody>
      </p:sp>
      <p:sp>
        <p:nvSpPr>
          <p:cNvPr id="31" name="Cuadro de texto 30"/>
          <p:cNvSpPr txBox="1"/>
          <p:nvPr/>
        </p:nvSpPr>
        <p:spPr>
          <a:xfrm>
            <a:off x="3172460" y="3188970"/>
            <a:ext cx="3282950" cy="737235"/>
          </a:xfrm>
          <a:prstGeom prst="rect">
            <a:avLst/>
          </a:prstGeom>
          <a:noFill/>
        </p:spPr>
        <p:txBody>
          <a:bodyPr wrap="square" rtlCol="0">
            <a:spAutoFit/>
          </a:bodyPr>
          <a:p>
            <a:pPr algn="l"/>
            <a:r>
              <a:rPr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Esta técnica con  roldanas se realiza para las instalaciones en ductos subterráneos</a:t>
            </a:r>
            <a:endParaRPr sz="14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4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90765" y="5601970"/>
            <a:ext cx="585470" cy="585470"/>
          </a:xfrm>
          <a:prstGeom prst="rect">
            <a:avLst/>
          </a:prstGeom>
        </p:spPr>
      </p:pic>
      <p:pic>
        <p:nvPicPr>
          <p:cNvPr id="2" name="Imagen 1" descr="tecnica_tendido5"/>
          <p:cNvPicPr>
            <a:picLocks noChangeAspect="1"/>
          </p:cNvPicPr>
          <p:nvPr/>
        </p:nvPicPr>
        <p:blipFill>
          <a:blip r:embed="rId4"/>
          <a:stretch>
            <a:fillRect/>
          </a:stretch>
        </p:blipFill>
        <p:spPr>
          <a:xfrm>
            <a:off x="7357110" y="2542540"/>
            <a:ext cx="3771900" cy="2419985"/>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9</a:t>
            </a:r>
            <a:r>
              <a:rPr sz="1600" b="1">
                <a:solidFill>
                  <a:srgbClr val="2C538E"/>
                </a:solidFill>
                <a:latin typeface="Open Sans" panose="020B0606030504020204" pitchFamily="34" charset="0"/>
                <a:cs typeface="Open Sans" panose="020B0606030504020204" pitchFamily="34" charset="0"/>
              </a:rPr>
              <a:t>: Características y Aplicación De Herramientas</a:t>
            </a:r>
            <a:endParaRPr sz="1600" b="1">
              <a:solidFill>
                <a:srgbClr val="2C538E"/>
              </a:solidFill>
              <a:latin typeface="Open Sans" panose="020B0606030504020204" pitchFamily="34" charset="0"/>
              <a:cs typeface="Open Sans" panose="020B0606030504020204" pitchFamily="34" charset="0"/>
            </a:endParaRPr>
          </a:p>
        </p:txBody>
      </p:sp>
      <p:pic>
        <p:nvPicPr>
          <p:cNvPr id="5" name="Imagen 4" descr="estructuras-tension"/>
          <p:cNvPicPr>
            <a:picLocks noChangeAspect="1"/>
          </p:cNvPicPr>
          <p:nvPr/>
        </p:nvPicPr>
        <p:blipFill>
          <a:blip r:embed="rId1"/>
          <a:stretch>
            <a:fillRect/>
          </a:stretch>
        </p:blipFill>
        <p:spPr>
          <a:xfrm>
            <a:off x="498475" y="2631440"/>
            <a:ext cx="5797550" cy="3936365"/>
          </a:xfrm>
          <a:prstGeom prst="rect">
            <a:avLst/>
          </a:prstGeom>
        </p:spPr>
      </p:pic>
      <p:grpSp>
        <p:nvGrpSpPr>
          <p:cNvPr id="8" name="Grupo 7"/>
          <p:cNvGrpSpPr/>
          <p:nvPr/>
        </p:nvGrpSpPr>
        <p:grpSpPr>
          <a:xfrm>
            <a:off x="3752215" y="3838575"/>
            <a:ext cx="2437130" cy="450215"/>
            <a:chOff x="5496" y="6929"/>
            <a:chExt cx="3838" cy="709"/>
          </a:xfrm>
        </p:grpSpPr>
        <p:pic>
          <p:nvPicPr>
            <p:cNvPr id="6" name="Imagen 5"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solidFill>
                    <a:schemeClr val="tx1"/>
                  </a:solidFill>
                </a:rPr>
                <a:t>Baja tensión (BT)</a:t>
              </a:r>
              <a:endParaRPr lang="es-ES" altLang="en-US" b="1">
                <a:solidFill>
                  <a:schemeClr val="tx1"/>
                </a:solidFill>
              </a:endParaRPr>
            </a:p>
          </p:txBody>
        </p:sp>
        <p:pic>
          <p:nvPicPr>
            <p:cNvPr id="13" name="Imagen 12" descr="plus-info"/>
            <p:cNvPicPr>
              <a:picLocks noChangeAspect="1"/>
            </p:cNvPicPr>
            <p:nvPr/>
          </p:nvPicPr>
          <p:blipFill>
            <a:blip r:embed="rId3"/>
            <a:stretch>
              <a:fillRect/>
            </a:stretch>
          </p:blipFill>
          <p:spPr>
            <a:xfrm>
              <a:off x="8737" y="7027"/>
              <a:ext cx="589" cy="589"/>
            </a:xfrm>
            <a:prstGeom prst="rect">
              <a:avLst/>
            </a:prstGeom>
          </p:spPr>
        </p:pic>
      </p:grpSp>
      <p:grpSp>
        <p:nvGrpSpPr>
          <p:cNvPr id="9" name="Grupo 8"/>
          <p:cNvGrpSpPr/>
          <p:nvPr/>
        </p:nvGrpSpPr>
        <p:grpSpPr>
          <a:xfrm>
            <a:off x="704850" y="3136900"/>
            <a:ext cx="2241550" cy="450215"/>
            <a:chOff x="5804" y="6929"/>
            <a:chExt cx="3530" cy="709"/>
          </a:xfrm>
        </p:grpSpPr>
        <p:pic>
          <p:nvPicPr>
            <p:cNvPr id="14" name="Imagen 13"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5" name="Rectángulo redondeado 14"/>
            <p:cNvSpPr/>
            <p:nvPr/>
          </p:nvSpPr>
          <p:spPr>
            <a:xfrm>
              <a:off x="5804" y="7009"/>
              <a:ext cx="2838"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solidFill>
                    <a:schemeClr val="tx1"/>
                  </a:solidFill>
                </a:rPr>
                <a:t>Alta tensión (AT)</a:t>
              </a:r>
              <a:endParaRPr lang="es-ES" altLang="en-US" b="1">
                <a:solidFill>
                  <a:schemeClr val="tx1"/>
                </a:solidFill>
              </a:endParaRPr>
            </a:p>
          </p:txBody>
        </p:sp>
        <p:pic>
          <p:nvPicPr>
            <p:cNvPr id="16" name="Imagen 15" descr="plus-info"/>
            <p:cNvPicPr>
              <a:picLocks noChangeAspect="1"/>
            </p:cNvPicPr>
            <p:nvPr/>
          </p:nvPicPr>
          <p:blipFill>
            <a:blip r:embed="rId3"/>
            <a:stretch>
              <a:fillRect/>
            </a:stretch>
          </p:blipFill>
          <p:spPr>
            <a:xfrm>
              <a:off x="8737" y="7027"/>
              <a:ext cx="589" cy="589"/>
            </a:xfrm>
            <a:prstGeom prst="rect">
              <a:avLst/>
            </a:prstGeom>
          </p:spPr>
        </p:pic>
      </p:grpSp>
      <p:grpSp>
        <p:nvGrpSpPr>
          <p:cNvPr id="17" name="Grupo 16"/>
          <p:cNvGrpSpPr/>
          <p:nvPr/>
        </p:nvGrpSpPr>
        <p:grpSpPr>
          <a:xfrm>
            <a:off x="902970" y="4806315"/>
            <a:ext cx="2611120" cy="450215"/>
            <a:chOff x="5222" y="6929"/>
            <a:chExt cx="4112" cy="709"/>
          </a:xfrm>
        </p:grpSpPr>
        <p:pic>
          <p:nvPicPr>
            <p:cNvPr id="18" name="Imagen 17"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9" name="Rectángulo redondeado 18"/>
            <p:cNvSpPr/>
            <p:nvPr/>
          </p:nvSpPr>
          <p:spPr>
            <a:xfrm>
              <a:off x="5222" y="7009"/>
              <a:ext cx="3420"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solidFill>
                    <a:schemeClr val="tx1"/>
                  </a:solidFill>
                </a:rPr>
                <a:t>Media tensión (MT)</a:t>
              </a:r>
              <a:endParaRPr lang="es-ES" altLang="en-US" b="1">
                <a:solidFill>
                  <a:schemeClr val="tx1"/>
                </a:solidFill>
              </a:endParaRPr>
            </a:p>
          </p:txBody>
        </p:sp>
        <p:pic>
          <p:nvPicPr>
            <p:cNvPr id="20" name="Imagen 19" descr="plus-info"/>
            <p:cNvPicPr>
              <a:picLocks noChangeAspect="1"/>
            </p:cNvPicPr>
            <p:nvPr/>
          </p:nvPicPr>
          <p:blipFill>
            <a:blip r:embed="rId3"/>
            <a:stretch>
              <a:fillRect/>
            </a:stretch>
          </p:blipFill>
          <p:spPr>
            <a:xfrm>
              <a:off x="8737" y="7027"/>
              <a:ext cx="589" cy="589"/>
            </a:xfrm>
            <a:prstGeom prst="rect">
              <a:avLst/>
            </a:prstGeom>
          </p:spPr>
        </p:pic>
      </p:grpSp>
      <p:sp>
        <p:nvSpPr>
          <p:cNvPr id="22" name="Rectángulo redondeado 21"/>
          <p:cNvSpPr/>
          <p:nvPr/>
        </p:nvSpPr>
        <p:spPr>
          <a:xfrm>
            <a:off x="6850380" y="2631440"/>
            <a:ext cx="4812665" cy="330390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Alta tensión:</a:t>
            </a:r>
            <a:endParaRPr lang="es-CO" sz="1400" b="1">
              <a:solidFill>
                <a:srgbClr val="2C538E"/>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Se dice que un tendido es de alta tensión cuando este maneja tensiones mayores o iguales a 57,5 kV y menores o iguales a 230 kV.</a:t>
            </a:r>
            <a:endParaRPr sz="1400">
              <a:solidFill>
                <a:schemeClr val="tx1"/>
              </a:solidFill>
              <a:latin typeface="Open Sans" panose="020B0606030504020204" pitchFamily="34" charset="0"/>
              <a:cs typeface="Open Sans" panose="020B0606030504020204" pitchFamily="34" charset="0"/>
            </a:endParaRPr>
          </a:p>
          <a:p>
            <a:pPr algn="l"/>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El cual ayuda a la distribución y transporte de energía eléctrica para extensos trayectos, reduciendo las pérdidas e incrementando la potencia transportada. A continuación, torres utilizadas en alta tensión.</a:t>
            </a:r>
            <a:endParaRPr sz="1400">
              <a:solidFill>
                <a:schemeClr val="tx1"/>
              </a:solidFill>
              <a:latin typeface="Open Sans" panose="020B0606030504020204" pitchFamily="34" charset="0"/>
              <a:cs typeface="Open Sans" panose="020B0606030504020204" pitchFamily="34" charset="0"/>
            </a:endParaRPr>
          </a:p>
        </p:txBody>
      </p:sp>
      <p:pic>
        <p:nvPicPr>
          <p:cNvPr id="2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549525" y="3187700"/>
            <a:ext cx="585470" cy="585470"/>
          </a:xfrm>
          <a:prstGeom prst="rect">
            <a:avLst/>
          </a:prstGeom>
        </p:spPr>
      </p:pic>
      <p:sp>
        <p:nvSpPr>
          <p:cNvPr id="33" name="Rectángulo redondeado 9"/>
          <p:cNvSpPr/>
          <p:nvPr/>
        </p:nvSpPr>
        <p:spPr>
          <a:xfrm>
            <a:off x="414655" y="1534160"/>
            <a:ext cx="11363325" cy="662305"/>
          </a:xfrm>
          <a:prstGeom prst="roundRect">
            <a:avLst/>
          </a:prstGeom>
          <a:noFill/>
          <a:ln w="38100">
            <a:noFill/>
          </a:ln>
          <a:extLst>
            <a:ext uri="{909E8E84-426E-40DD-AFC4-6F175D3DCCD1}">
              <a14:hiddenFill xmlns:a14="http://schemas.microsoft.com/office/drawing/2010/main">
                <a:solidFill>
                  <a:schemeClr val="accent5">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es-ES" altLang="en-US" sz="1400">
                <a:solidFill>
                  <a:schemeClr val="tx1"/>
                </a:solidFill>
                <a:latin typeface="Open Sans" panose="020B0606030504020204" pitchFamily="34" charset="0"/>
                <a:cs typeface="Open Sans" panose="020B0606030504020204" pitchFamily="34" charset="0"/>
                <a:sym typeface="+mn-ea"/>
              </a:rPr>
              <a:t>Los tendidos eléctricos se caracterizan por el nivel de tensión que estos transportan. En la actualidad se habla de instalaciones eléctricas de alta tensión, media tensión y baja tensión.</a:t>
            </a:r>
            <a:endParaRPr lang="es-ES" altLang="en-US" sz="1400" dirty="0">
              <a:solidFill>
                <a:schemeClr val="tx1"/>
              </a:solidFill>
              <a:latin typeface="Open Sans" panose="020B0606030504020204" pitchFamily="34" charset="0"/>
              <a:cs typeface="Open Sans" panose="020B0606030504020204" pitchFamily="34" charset="0"/>
              <a:sym typeface="+mn-ea"/>
            </a:endParaRPr>
          </a:p>
        </p:txBody>
      </p:sp>
      <p:sp>
        <p:nvSpPr>
          <p:cNvPr id="35" name="Cuadro de texto 34"/>
          <p:cNvSpPr txBox="1"/>
          <p:nvPr/>
        </p:nvSpPr>
        <p:spPr>
          <a:xfrm>
            <a:off x="902970" y="2324735"/>
            <a:ext cx="4655820" cy="306705"/>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Da clic en cada círculo para ver más información</a:t>
            </a:r>
            <a:endParaRPr lang="es-CO" altLang="es-ES" sz="1400" i="1">
              <a:latin typeface="Open Sans" panose="020B0606030504020204" pitchFamily="34" charset="0"/>
              <a:cs typeface="Open Sans" panose="020B0606030504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9" name="Cuadro de texto 8"/>
          <p:cNvSpPr txBox="1"/>
          <p:nvPr/>
        </p:nvSpPr>
        <p:spPr>
          <a:xfrm>
            <a:off x="1475105" y="2555240"/>
            <a:ext cx="2592705" cy="3107690"/>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la medición de esta magnitud dentro del sistema eléctrico el instrumento de medida debe ser un voltímetro o en su defecto un multímetro el cual se conecta en paralelo, su valor será dado en voltios (V). La figura A debe abrirse para que se conecte en paralelo el instrumento, tal como se observa en la figura C.</a:t>
            </a:r>
            <a:endParaRPr lang="es-ES" altLang="en-US" sz="1400">
              <a:solidFill>
                <a:schemeClr val="bg1"/>
              </a:solidFill>
              <a:latin typeface="Open Sans" panose="020B0606030504020204" pitchFamily="34" charset="0"/>
              <a:cs typeface="Open Sans" panose="020B0606030504020204" pitchFamily="34" charset="0"/>
            </a:endParaRPr>
          </a:p>
          <a:p>
            <a:endParaRPr lang="es-ES" altLang="en-US" sz="1400">
              <a:solidFill>
                <a:schemeClr val="bg1"/>
              </a:solidFill>
              <a:latin typeface="Open Sans" panose="020B0606030504020204" pitchFamily="34" charset="0"/>
              <a:cs typeface="Open Sans" panose="020B0606030504020204" pitchFamily="34" charset="0"/>
            </a:endParaRPr>
          </a:p>
          <a:p>
            <a:pPr algn="ctr"/>
            <a:r>
              <a:rPr lang="es-CO" altLang="es-ES" sz="1400" u="sng">
                <a:solidFill>
                  <a:schemeClr val="bg1"/>
                </a:solidFill>
                <a:latin typeface="Open Sans" panose="020B0606030504020204" pitchFamily="34" charset="0"/>
                <a:cs typeface="Open Sans" panose="020B0606030504020204" pitchFamily="34" charset="0"/>
              </a:rPr>
              <a:t>Ver imagen</a:t>
            </a:r>
            <a:endParaRPr lang="es-CO" altLang="es-ES" sz="1400" u="sng">
              <a:solidFill>
                <a:schemeClr val="bg1"/>
              </a:solidFill>
              <a:latin typeface="Open Sans" panose="020B0606030504020204" pitchFamily="34" charset="0"/>
              <a:cs typeface="Open Sans" panose="020B0606030504020204" pitchFamily="34" charset="0"/>
            </a:endParaRPr>
          </a:p>
        </p:txBody>
      </p:sp>
      <p:grpSp>
        <p:nvGrpSpPr>
          <p:cNvPr id="21" name="Grupo 20"/>
          <p:cNvGrpSpPr/>
          <p:nvPr/>
        </p:nvGrpSpPr>
        <p:grpSpPr>
          <a:xfrm rot="0">
            <a:off x="8198485" y="2578100"/>
            <a:ext cx="3787775" cy="3423926"/>
            <a:chOff x="1117" y="4059"/>
            <a:chExt cx="5238" cy="2683"/>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5237"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grpSp>
        <p:nvGrpSpPr>
          <p:cNvPr id="24" name="Grupo 23"/>
          <p:cNvGrpSpPr/>
          <p:nvPr/>
        </p:nvGrpSpPr>
        <p:grpSpPr>
          <a:xfrm>
            <a:off x="4253865" y="2552065"/>
            <a:ext cx="3787140" cy="3422650"/>
            <a:chOff x="6699" y="4019"/>
            <a:chExt cx="5964"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3" name="Cuadro de texto 12"/>
            <p:cNvSpPr txBox="1"/>
            <p:nvPr/>
          </p:nvSpPr>
          <p:spPr>
            <a:xfrm>
              <a:off x="9303" y="6401"/>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Tensión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15" name="Imagen 14" descr="C:\Users\ingritd.castrillon\Documents\Carolina Castrillon\Personal\iMaster\Bos Ingenieria\Carpeta 5 Unidad 7 - Esquemas de Conexión\Unidad 7 - Esquemas de Conexión\Img\Temporales\resistencia-multimetro.pngresistencia-multimetro"/>
            <p:cNvPicPr>
              <a:picLocks noChangeAspect="1"/>
            </p:cNvPicPr>
            <p:nvPr/>
          </p:nvPicPr>
          <p:blipFill>
            <a:blip r:embed="rId2"/>
            <a:srcRect/>
            <a:stretch>
              <a:fillRect/>
            </a:stretch>
          </p:blipFill>
          <p:spPr>
            <a:xfrm>
              <a:off x="6969" y="6362"/>
              <a:ext cx="1646" cy="707"/>
            </a:xfrm>
            <a:prstGeom prst="rect">
              <a:avLst/>
            </a:prstGeom>
          </p:spPr>
        </p:pic>
      </p:grpSp>
      <p:grpSp>
        <p:nvGrpSpPr>
          <p:cNvPr id="36" name="Grupo 35"/>
          <p:cNvGrpSpPr/>
          <p:nvPr/>
        </p:nvGrpSpPr>
        <p:grpSpPr>
          <a:xfrm>
            <a:off x="327660" y="2576830"/>
            <a:ext cx="3787775" cy="3422650"/>
            <a:chOff x="516" y="4058"/>
            <a:chExt cx="5965" cy="5390"/>
          </a:xfrm>
        </p:grpSpPr>
        <p:grpSp>
          <p:nvGrpSpPr>
            <p:cNvPr id="29" name="Grupo 28"/>
            <p:cNvGrpSpPr/>
            <p:nvPr/>
          </p:nvGrpSpPr>
          <p:grpSpPr>
            <a:xfrm>
              <a:off x="516" y="4058"/>
              <a:ext cx="5965" cy="5390"/>
              <a:chOff x="1117" y="4059"/>
              <a:chExt cx="5238" cy="2682"/>
            </a:xfrm>
          </p:grpSpPr>
          <p:sp>
            <p:nvSpPr>
              <p:cNvPr id="31" name="Rectángulo redondeado 30"/>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Rectángulo redondeado 31"/>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245" y="6400"/>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Intensidad</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34" name="Imagen 33" descr="icono-intensidad"/>
            <p:cNvPicPr>
              <a:picLocks noChangeAspect="1"/>
            </p:cNvPicPr>
            <p:nvPr/>
          </p:nvPicPr>
          <p:blipFill>
            <a:blip r:embed="rId3"/>
            <a:stretch>
              <a:fillRect/>
            </a:stretch>
          </p:blipFill>
          <p:spPr>
            <a:xfrm>
              <a:off x="755" y="5513"/>
              <a:ext cx="1583" cy="2403"/>
            </a:xfrm>
            <a:prstGeom prst="rect">
              <a:avLst/>
            </a:prstGeom>
          </p:spPr>
        </p:pic>
      </p:grpSp>
      <p:sp>
        <p:nvSpPr>
          <p:cNvPr id="2" name="Cuadro de texto 1"/>
          <p:cNvSpPr txBox="1"/>
          <p:nvPr/>
        </p:nvSpPr>
        <p:spPr>
          <a:xfrm>
            <a:off x="9806305" y="2884170"/>
            <a:ext cx="2072005" cy="2676525"/>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medir la resistencia de un componente en particular, se debe quitar el componente por completo del circuito y medirlo separadamente, como se muestra en la siguiente figura: </a:t>
            </a:r>
            <a:endParaRPr lang="es-ES" altLang="en-US" sz="1400">
              <a:solidFill>
                <a:schemeClr val="bg1"/>
              </a:solidFill>
              <a:latin typeface="Open Sans" panose="020B0606030504020204" pitchFamily="34" charset="0"/>
              <a:cs typeface="Open Sans" panose="020B0606030504020204" pitchFamily="34" charset="0"/>
            </a:endParaRPr>
          </a:p>
          <a:p>
            <a:endParaRPr lang="es-CO" altLang="es-ES" sz="1400" u="sng">
              <a:solidFill>
                <a:schemeClr val="bg1"/>
              </a:solidFill>
              <a:latin typeface="Open Sans" panose="020B0606030504020204" pitchFamily="34" charset="0"/>
              <a:cs typeface="Open Sans" panose="020B0606030504020204" pitchFamily="34" charset="0"/>
            </a:endParaRPr>
          </a:p>
          <a:p>
            <a:endParaRPr lang="es-CO" altLang="es-ES" sz="1400" u="sng">
              <a:solidFill>
                <a:schemeClr val="bg1"/>
              </a:solidFill>
              <a:latin typeface="Open Sans" panose="020B0606030504020204" pitchFamily="34" charset="0"/>
              <a:cs typeface="Open Sans" panose="020B0606030504020204" pitchFamily="34" charset="0"/>
            </a:endParaRPr>
          </a:p>
        </p:txBody>
      </p:sp>
      <p:grpSp>
        <p:nvGrpSpPr>
          <p:cNvPr id="45" name="Grupo 44"/>
          <p:cNvGrpSpPr/>
          <p:nvPr/>
        </p:nvGrpSpPr>
        <p:grpSpPr>
          <a:xfrm>
            <a:off x="10140440" y="5164455"/>
            <a:ext cx="1221615" cy="333375"/>
            <a:chOff x="15288" y="8862"/>
            <a:chExt cx="3096" cy="905"/>
          </a:xfrm>
        </p:grpSpPr>
        <p:pic>
          <p:nvPicPr>
            <p:cNvPr id="46" name="Imagen 45" descr="Forma&#10;&#10;Descripción generada automáticamen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7" name="Rectángulo 46"/>
            <p:cNvSpPr/>
            <p:nvPr/>
          </p:nvSpPr>
          <p:spPr>
            <a:xfrm>
              <a:off x="15288" y="8972"/>
              <a:ext cx="2121" cy="686"/>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a:t>
              </a:r>
              <a:r>
                <a:rPr lang="es-CO" altLang="es-VE" sz="700" b="1" dirty="0">
                  <a:latin typeface="Open Sans" panose="020B0606030504020204" pitchFamily="34" charset="0"/>
                  <a:ea typeface="Open Sans" panose="020B0606030504020204" pitchFamily="34" charset="0"/>
                  <a:cs typeface="Open Sans" panose="020B0606030504020204" pitchFamily="34" charset="0"/>
                </a:rPr>
                <a:t>IMAGEN</a:t>
              </a:r>
              <a:endParaRPr lang="es-CO" alt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26"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776876" y="5164664"/>
            <a:ext cx="585665" cy="585665"/>
          </a:xfrm>
          <a:prstGeom prst="rect">
            <a:avLst/>
          </a:prstGeom>
        </p:spPr>
      </p:pic>
      <p:pic>
        <p:nvPicPr>
          <p:cNvPr id="10" name="Imagen 9" descr="simbolo resistencia"/>
          <p:cNvPicPr>
            <a:picLocks noChangeAspect="1"/>
          </p:cNvPicPr>
          <p:nvPr/>
        </p:nvPicPr>
        <p:blipFill>
          <a:blip r:embed="rId7"/>
          <a:stretch>
            <a:fillRect/>
          </a:stretch>
        </p:blipFill>
        <p:spPr>
          <a:xfrm>
            <a:off x="8289925" y="3567430"/>
            <a:ext cx="1222375" cy="895350"/>
          </a:xfrm>
          <a:prstGeom prst="rect">
            <a:avLst/>
          </a:prstGeom>
        </p:spPr>
      </p:pic>
      <p:sp>
        <p:nvSpPr>
          <p:cNvPr id="19" name="Cuadro de texto 18"/>
          <p:cNvSpPr txBox="1"/>
          <p:nvPr/>
        </p:nvSpPr>
        <p:spPr>
          <a:xfrm>
            <a:off x="460375" y="1495425"/>
            <a:ext cx="10975975"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Conocer el funcionamiento de los instrumentos de medida y su forma de conexión es de gran importancia ya que es la base fundamental para una buena lectura de las magnitudes que estos brindan y con esta interpretar un circuito eléctrico. A continuación</a:t>
            </a:r>
            <a:r>
              <a:rPr lang="es-CO" sz="1400">
                <a:latin typeface="Open Sans" panose="020B0606030504020204" pitchFamily="34" charset="0"/>
                <a:cs typeface="Open Sans" panose="020B0606030504020204" pitchFamily="34" charset="0"/>
              </a:rPr>
              <a:t>,</a:t>
            </a:r>
            <a:r>
              <a:rPr sz="1400">
                <a:latin typeface="Open Sans" panose="020B0606030504020204" pitchFamily="34" charset="0"/>
                <a:cs typeface="Open Sans" panose="020B0606030504020204" pitchFamily="34" charset="0"/>
              </a:rPr>
              <a:t> como se conectan según la magnitud que se quiere leer: </a:t>
            </a:r>
            <a:endParaRPr sz="1400">
              <a:latin typeface="Open Sans" panose="020B0606030504020204" pitchFamily="34" charset="0"/>
              <a:cs typeface="Open Sans" panose="020B0606030504020204" pitchFamily="34" charset="0"/>
            </a:endParaRPr>
          </a:p>
        </p:txBody>
      </p:sp>
      <p:sp>
        <p:nvSpPr>
          <p:cNvPr id="16" name="Rectángulo 15"/>
          <p:cNvSpPr/>
          <p:nvPr/>
        </p:nvSpPr>
        <p:spPr>
          <a:xfrm>
            <a:off x="455930" y="1063625"/>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9</a:t>
            </a:r>
            <a:r>
              <a:rPr sz="1600" b="1">
                <a:solidFill>
                  <a:srgbClr val="2C538E"/>
                </a:solidFill>
                <a:latin typeface="Open Sans" panose="020B0606030504020204" pitchFamily="34" charset="0"/>
                <a:cs typeface="Open Sans" panose="020B0606030504020204" pitchFamily="34" charset="0"/>
              </a:rPr>
              <a:t>: Características y Aplicación De Herramientas</a:t>
            </a:r>
            <a:endParaRPr sz="1600" b="1">
              <a:solidFill>
                <a:srgbClr val="2C538E"/>
              </a:solidFill>
              <a:latin typeface="Open Sans" panose="020B0606030504020204" pitchFamily="34" charset="0"/>
              <a:cs typeface="Open Sans" panose="020B0606030504020204" pitchFamily="34" charset="0"/>
            </a:endParaRPr>
          </a:p>
        </p:txBody>
      </p:sp>
      <p:sp>
        <p:nvSpPr>
          <p:cNvPr id="4" name="Rectángulo redondeado 9"/>
          <p:cNvSpPr/>
          <p:nvPr/>
        </p:nvSpPr>
        <p:spPr>
          <a:xfrm>
            <a:off x="414655" y="1534160"/>
            <a:ext cx="11363325" cy="662305"/>
          </a:xfrm>
          <a:prstGeom prst="roundRect">
            <a:avLst/>
          </a:prstGeom>
          <a:noFill/>
          <a:ln w="38100">
            <a:noFill/>
          </a:ln>
          <a:extLst>
            <a:ext uri="{909E8E84-426E-40DD-AFC4-6F175D3DCCD1}">
              <a14:hiddenFill xmlns:a14="http://schemas.microsoft.com/office/drawing/2010/main">
                <a:solidFill>
                  <a:schemeClr val="accent5">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es-ES" altLang="en-US" sz="1400">
                <a:solidFill>
                  <a:schemeClr val="tx1"/>
                </a:solidFill>
                <a:latin typeface="Open Sans" panose="020B0606030504020204" pitchFamily="34" charset="0"/>
                <a:cs typeface="Open Sans" panose="020B0606030504020204" pitchFamily="34" charset="0"/>
                <a:sym typeface="+mn-ea"/>
              </a:rPr>
              <a:t>Los tendidos eléctricos se caracterizan por el nivel de tensión que estos transportan. En la actualidad se habla de instalaciones eléctricas de alta tensión, media tensión y baja tensión.</a:t>
            </a:r>
            <a:endParaRPr lang="es-ES" altLang="en-US" sz="1400" dirty="0">
              <a:solidFill>
                <a:schemeClr val="tx1"/>
              </a:solidFill>
              <a:latin typeface="Open Sans" panose="020B0606030504020204" pitchFamily="34" charset="0"/>
              <a:cs typeface="Open Sans" panose="020B0606030504020204" pitchFamily="34" charset="0"/>
              <a:sym typeface="+mn-ea"/>
            </a:endParaRPr>
          </a:p>
        </p:txBody>
      </p:sp>
      <p:pic>
        <p:nvPicPr>
          <p:cNvPr id="5" name="Imagen 4" descr="estructuras-tension"/>
          <p:cNvPicPr>
            <a:picLocks noChangeAspect="1"/>
          </p:cNvPicPr>
          <p:nvPr/>
        </p:nvPicPr>
        <p:blipFill>
          <a:blip r:embed="rId1"/>
          <a:stretch>
            <a:fillRect/>
          </a:stretch>
        </p:blipFill>
        <p:spPr>
          <a:xfrm>
            <a:off x="498475" y="2631440"/>
            <a:ext cx="5797550" cy="3936365"/>
          </a:xfrm>
          <a:prstGeom prst="rect">
            <a:avLst/>
          </a:prstGeom>
        </p:spPr>
      </p:pic>
      <p:grpSp>
        <p:nvGrpSpPr>
          <p:cNvPr id="8" name="Grupo 7"/>
          <p:cNvGrpSpPr/>
          <p:nvPr/>
        </p:nvGrpSpPr>
        <p:grpSpPr>
          <a:xfrm>
            <a:off x="3752215" y="3838575"/>
            <a:ext cx="2437130" cy="450215"/>
            <a:chOff x="5496" y="6929"/>
            <a:chExt cx="3838" cy="709"/>
          </a:xfrm>
        </p:grpSpPr>
        <p:pic>
          <p:nvPicPr>
            <p:cNvPr id="6" name="Imagen 5"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solidFill>
                    <a:schemeClr val="tx1"/>
                  </a:solidFill>
                </a:rPr>
                <a:t>Baja tensión (BT)</a:t>
              </a:r>
              <a:endParaRPr lang="es-ES" altLang="en-US" b="1">
                <a:solidFill>
                  <a:schemeClr val="tx1"/>
                </a:solidFill>
              </a:endParaRPr>
            </a:p>
          </p:txBody>
        </p:sp>
        <p:pic>
          <p:nvPicPr>
            <p:cNvPr id="13" name="Imagen 12" descr="plus-info"/>
            <p:cNvPicPr>
              <a:picLocks noChangeAspect="1"/>
            </p:cNvPicPr>
            <p:nvPr/>
          </p:nvPicPr>
          <p:blipFill>
            <a:blip r:embed="rId3"/>
            <a:stretch>
              <a:fillRect/>
            </a:stretch>
          </p:blipFill>
          <p:spPr>
            <a:xfrm>
              <a:off x="8737" y="7027"/>
              <a:ext cx="589" cy="589"/>
            </a:xfrm>
            <a:prstGeom prst="rect">
              <a:avLst/>
            </a:prstGeom>
          </p:spPr>
        </p:pic>
      </p:grpSp>
      <p:grpSp>
        <p:nvGrpSpPr>
          <p:cNvPr id="9" name="Grupo 8"/>
          <p:cNvGrpSpPr/>
          <p:nvPr/>
        </p:nvGrpSpPr>
        <p:grpSpPr>
          <a:xfrm>
            <a:off x="704850" y="3136900"/>
            <a:ext cx="2241550" cy="450215"/>
            <a:chOff x="5804" y="6929"/>
            <a:chExt cx="3530" cy="709"/>
          </a:xfrm>
        </p:grpSpPr>
        <p:pic>
          <p:nvPicPr>
            <p:cNvPr id="14" name="Imagen 13"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5" name="Rectángulo redondeado 14"/>
            <p:cNvSpPr/>
            <p:nvPr/>
          </p:nvSpPr>
          <p:spPr>
            <a:xfrm>
              <a:off x="5804" y="7009"/>
              <a:ext cx="2838"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solidFill>
                    <a:schemeClr val="tx1"/>
                  </a:solidFill>
                </a:rPr>
                <a:t>Alta tensión (AT)</a:t>
              </a:r>
              <a:endParaRPr lang="es-ES" altLang="en-US" b="1">
                <a:solidFill>
                  <a:schemeClr val="tx1"/>
                </a:solidFill>
              </a:endParaRPr>
            </a:p>
          </p:txBody>
        </p:sp>
        <p:pic>
          <p:nvPicPr>
            <p:cNvPr id="16" name="Imagen 15" descr="plus-info"/>
            <p:cNvPicPr>
              <a:picLocks noChangeAspect="1"/>
            </p:cNvPicPr>
            <p:nvPr/>
          </p:nvPicPr>
          <p:blipFill>
            <a:blip r:embed="rId3"/>
            <a:stretch>
              <a:fillRect/>
            </a:stretch>
          </p:blipFill>
          <p:spPr>
            <a:xfrm>
              <a:off x="8737" y="7027"/>
              <a:ext cx="589" cy="589"/>
            </a:xfrm>
            <a:prstGeom prst="rect">
              <a:avLst/>
            </a:prstGeom>
          </p:spPr>
        </p:pic>
      </p:grpSp>
      <p:grpSp>
        <p:nvGrpSpPr>
          <p:cNvPr id="17" name="Grupo 16"/>
          <p:cNvGrpSpPr/>
          <p:nvPr/>
        </p:nvGrpSpPr>
        <p:grpSpPr>
          <a:xfrm>
            <a:off x="902970" y="4806315"/>
            <a:ext cx="2611120" cy="450215"/>
            <a:chOff x="5222" y="6929"/>
            <a:chExt cx="4112" cy="709"/>
          </a:xfrm>
        </p:grpSpPr>
        <p:pic>
          <p:nvPicPr>
            <p:cNvPr id="18" name="Imagen 17"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9" name="Rectángulo redondeado 18"/>
            <p:cNvSpPr/>
            <p:nvPr/>
          </p:nvSpPr>
          <p:spPr>
            <a:xfrm>
              <a:off x="5222" y="7009"/>
              <a:ext cx="3420"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solidFill>
                    <a:schemeClr val="tx1"/>
                  </a:solidFill>
                </a:rPr>
                <a:t>Media tensión (MT)</a:t>
              </a:r>
              <a:endParaRPr lang="es-ES" altLang="en-US" b="1">
                <a:solidFill>
                  <a:schemeClr val="tx1"/>
                </a:solidFill>
              </a:endParaRPr>
            </a:p>
          </p:txBody>
        </p:sp>
        <p:pic>
          <p:nvPicPr>
            <p:cNvPr id="20" name="Imagen 19" descr="plus-info"/>
            <p:cNvPicPr>
              <a:picLocks noChangeAspect="1"/>
            </p:cNvPicPr>
            <p:nvPr/>
          </p:nvPicPr>
          <p:blipFill>
            <a:blip r:embed="rId3"/>
            <a:stretch>
              <a:fillRect/>
            </a:stretch>
          </p:blipFill>
          <p:spPr>
            <a:xfrm>
              <a:off x="8737" y="7027"/>
              <a:ext cx="589" cy="589"/>
            </a:xfrm>
            <a:prstGeom prst="rect">
              <a:avLst/>
            </a:prstGeom>
          </p:spPr>
        </p:pic>
      </p:grpSp>
      <p:sp>
        <p:nvSpPr>
          <p:cNvPr id="21" name="Cuadro de texto 20"/>
          <p:cNvSpPr txBox="1"/>
          <p:nvPr/>
        </p:nvSpPr>
        <p:spPr>
          <a:xfrm>
            <a:off x="902970" y="2324735"/>
            <a:ext cx="4655820" cy="306705"/>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Da clic en cada círculo para ver más información</a:t>
            </a:r>
            <a:endParaRPr lang="es-CO" altLang="es-ES" sz="1400" i="1">
              <a:latin typeface="Open Sans" panose="020B0606030504020204" pitchFamily="34" charset="0"/>
              <a:cs typeface="Open Sans" panose="020B0606030504020204" pitchFamily="34" charset="0"/>
            </a:endParaRPr>
          </a:p>
        </p:txBody>
      </p:sp>
      <p:sp>
        <p:nvSpPr>
          <p:cNvPr id="22" name="Rectángulo redondeado 21"/>
          <p:cNvSpPr/>
          <p:nvPr/>
        </p:nvSpPr>
        <p:spPr>
          <a:xfrm>
            <a:off x="6850380" y="2631440"/>
            <a:ext cx="4812665" cy="330390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Media tensión:</a:t>
            </a:r>
            <a:endParaRPr lang="es-CO" sz="1400" b="1">
              <a:solidFill>
                <a:srgbClr val="2C538E"/>
              </a:solidFill>
              <a:latin typeface="Open Sans" panose="020B0606030504020204" pitchFamily="34" charset="0"/>
              <a:cs typeface="Open Sans" panose="020B0606030504020204" pitchFamily="34" charset="0"/>
            </a:endParaRPr>
          </a:p>
          <a:p>
            <a:pPr algn="l"/>
            <a:endParaRPr lang="es-CO" sz="1400" b="1">
              <a:solidFill>
                <a:srgbClr val="2C538E"/>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 Se dice que un tendido es de media tensión cuando este maneja   tensión nominal superior a 1000 V e inferior a 57,5 kV. Este tipo de tensión se emplea para conducir la energía eléctrica desde las subestación hasta las centrales transformadoras que dan suministro a los barrios. </a:t>
            </a:r>
            <a:endParaRPr sz="1400">
              <a:solidFill>
                <a:schemeClr val="tx1"/>
              </a:solidFill>
              <a:latin typeface="Open Sans" panose="020B0606030504020204" pitchFamily="34" charset="0"/>
              <a:cs typeface="Open Sans" panose="020B0606030504020204" pitchFamily="34" charset="0"/>
            </a:endParaRPr>
          </a:p>
          <a:p>
            <a:pPr algn="l"/>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El tipo de estructura a utilizar para el transporte de energía es:</a:t>
            </a:r>
            <a:endParaRPr sz="1400">
              <a:solidFill>
                <a:schemeClr val="tx1"/>
              </a:solidFill>
              <a:latin typeface="Open Sans" panose="020B0606030504020204" pitchFamily="34" charset="0"/>
              <a:cs typeface="Open Sans" panose="020B0606030504020204" pitchFamily="34" charset="0"/>
            </a:endParaRPr>
          </a:p>
          <a:p>
            <a:pPr algn="l"/>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         Poste metálico de celosía</a:t>
            </a:r>
            <a:r>
              <a:rPr lang="es-CO" sz="1400">
                <a:solidFill>
                  <a:schemeClr val="tx1"/>
                </a:solidFill>
                <a:latin typeface="Open Sans" panose="020B0606030504020204" pitchFamily="34" charset="0"/>
                <a:cs typeface="Open Sans" panose="020B0606030504020204" pitchFamily="34" charset="0"/>
              </a:rPr>
              <a:t>.</a:t>
            </a:r>
            <a:endParaRPr lang="es-CO" sz="1400">
              <a:solidFill>
                <a:schemeClr val="tx1"/>
              </a:solidFill>
              <a:latin typeface="Open Sans" panose="020B0606030504020204" pitchFamily="34" charset="0"/>
              <a:cs typeface="Open Sans" panose="020B0606030504020204" pitchFamily="34" charset="0"/>
            </a:endParaRPr>
          </a:p>
          <a:p>
            <a:pPr algn="l"/>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         Poste de hormigón</a:t>
            </a:r>
            <a:r>
              <a:rPr lang="es-CO" sz="1400">
                <a:solidFill>
                  <a:schemeClr val="tx1"/>
                </a:solidFill>
                <a:latin typeface="Open Sans" panose="020B0606030504020204" pitchFamily="34" charset="0"/>
                <a:cs typeface="Open Sans" panose="020B0606030504020204" pitchFamily="34" charset="0"/>
              </a:rPr>
              <a:t>.</a:t>
            </a:r>
            <a:endParaRPr lang="es-CO" sz="1400">
              <a:solidFill>
                <a:schemeClr val="tx1"/>
              </a:solidFill>
              <a:latin typeface="Open Sans" panose="020B0606030504020204" pitchFamily="34" charset="0"/>
              <a:cs typeface="Open Sans" panose="020B0606030504020204" pitchFamily="34" charset="0"/>
            </a:endParaRPr>
          </a:p>
        </p:txBody>
      </p:sp>
      <p:pic>
        <p:nvPicPr>
          <p:cNvPr id="2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923540" y="4943475"/>
            <a:ext cx="585470" cy="585470"/>
          </a:xfrm>
          <a:prstGeom prst="rect">
            <a:avLst/>
          </a:prstGeom>
        </p:spPr>
      </p:pic>
      <p:pic>
        <p:nvPicPr>
          <p:cNvPr id="42" name="Imagen 41" descr="check"/>
          <p:cNvPicPr>
            <a:picLocks noChangeAspect="1"/>
          </p:cNvPicPr>
          <p:nvPr/>
        </p:nvPicPr>
        <p:blipFill>
          <a:blip r:embed="rId6"/>
          <a:stretch>
            <a:fillRect/>
          </a:stretch>
        </p:blipFill>
        <p:spPr>
          <a:xfrm>
            <a:off x="7132320" y="5192078"/>
            <a:ext cx="336550" cy="336550"/>
          </a:xfrm>
          <a:prstGeom prst="rect">
            <a:avLst/>
          </a:prstGeom>
        </p:spPr>
      </p:pic>
      <p:pic>
        <p:nvPicPr>
          <p:cNvPr id="10" name="Imagen 9" descr="check"/>
          <p:cNvPicPr>
            <a:picLocks noChangeAspect="1"/>
          </p:cNvPicPr>
          <p:nvPr/>
        </p:nvPicPr>
        <p:blipFill>
          <a:blip r:embed="rId6"/>
          <a:stretch>
            <a:fillRect/>
          </a:stretch>
        </p:blipFill>
        <p:spPr>
          <a:xfrm>
            <a:off x="7132320" y="5528628"/>
            <a:ext cx="336550" cy="33655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9</a:t>
            </a:r>
            <a:r>
              <a:rPr sz="1600" b="1">
                <a:solidFill>
                  <a:srgbClr val="2C538E"/>
                </a:solidFill>
                <a:latin typeface="Open Sans" panose="020B0606030504020204" pitchFamily="34" charset="0"/>
                <a:cs typeface="Open Sans" panose="020B0606030504020204" pitchFamily="34" charset="0"/>
              </a:rPr>
              <a:t>: Características y Aplicación De Herramientas</a:t>
            </a:r>
            <a:endParaRPr sz="1600" b="1">
              <a:solidFill>
                <a:srgbClr val="2C538E"/>
              </a:solidFill>
              <a:latin typeface="Open Sans" panose="020B0606030504020204" pitchFamily="34" charset="0"/>
              <a:cs typeface="Open Sans" panose="020B0606030504020204" pitchFamily="34" charset="0"/>
            </a:endParaRPr>
          </a:p>
        </p:txBody>
      </p:sp>
      <p:pic>
        <p:nvPicPr>
          <p:cNvPr id="5" name="Imagen 4" descr="estructuras-tension"/>
          <p:cNvPicPr>
            <a:picLocks noChangeAspect="1"/>
          </p:cNvPicPr>
          <p:nvPr/>
        </p:nvPicPr>
        <p:blipFill>
          <a:blip r:embed="rId1"/>
          <a:stretch>
            <a:fillRect/>
          </a:stretch>
        </p:blipFill>
        <p:spPr>
          <a:xfrm>
            <a:off x="498475" y="2631440"/>
            <a:ext cx="5797550" cy="3936365"/>
          </a:xfrm>
          <a:prstGeom prst="rect">
            <a:avLst/>
          </a:prstGeom>
        </p:spPr>
      </p:pic>
      <p:grpSp>
        <p:nvGrpSpPr>
          <p:cNvPr id="8" name="Grupo 7"/>
          <p:cNvGrpSpPr/>
          <p:nvPr/>
        </p:nvGrpSpPr>
        <p:grpSpPr>
          <a:xfrm>
            <a:off x="3752215" y="3838575"/>
            <a:ext cx="2437130" cy="450215"/>
            <a:chOff x="5496" y="6929"/>
            <a:chExt cx="3838" cy="709"/>
          </a:xfrm>
        </p:grpSpPr>
        <p:pic>
          <p:nvPicPr>
            <p:cNvPr id="6" name="Imagen 5"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solidFill>
                    <a:schemeClr val="tx1"/>
                  </a:solidFill>
                </a:rPr>
                <a:t>Baja tensión (BT)</a:t>
              </a:r>
              <a:endParaRPr lang="es-ES" altLang="en-US" b="1">
                <a:solidFill>
                  <a:schemeClr val="tx1"/>
                </a:solidFill>
              </a:endParaRPr>
            </a:p>
          </p:txBody>
        </p:sp>
        <p:pic>
          <p:nvPicPr>
            <p:cNvPr id="13" name="Imagen 12" descr="plus-info"/>
            <p:cNvPicPr>
              <a:picLocks noChangeAspect="1"/>
            </p:cNvPicPr>
            <p:nvPr/>
          </p:nvPicPr>
          <p:blipFill>
            <a:blip r:embed="rId3"/>
            <a:stretch>
              <a:fillRect/>
            </a:stretch>
          </p:blipFill>
          <p:spPr>
            <a:xfrm>
              <a:off x="8737" y="7027"/>
              <a:ext cx="589" cy="589"/>
            </a:xfrm>
            <a:prstGeom prst="rect">
              <a:avLst/>
            </a:prstGeom>
          </p:spPr>
        </p:pic>
      </p:grpSp>
      <p:grpSp>
        <p:nvGrpSpPr>
          <p:cNvPr id="9" name="Grupo 8"/>
          <p:cNvGrpSpPr/>
          <p:nvPr/>
        </p:nvGrpSpPr>
        <p:grpSpPr>
          <a:xfrm>
            <a:off x="704850" y="3136900"/>
            <a:ext cx="2241550" cy="450215"/>
            <a:chOff x="5804" y="6929"/>
            <a:chExt cx="3530" cy="709"/>
          </a:xfrm>
        </p:grpSpPr>
        <p:pic>
          <p:nvPicPr>
            <p:cNvPr id="14" name="Imagen 13"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5" name="Rectángulo redondeado 14"/>
            <p:cNvSpPr/>
            <p:nvPr/>
          </p:nvSpPr>
          <p:spPr>
            <a:xfrm>
              <a:off x="5804" y="7009"/>
              <a:ext cx="2838"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solidFill>
                    <a:schemeClr val="tx1"/>
                  </a:solidFill>
                </a:rPr>
                <a:t>Alta tensión (AT)</a:t>
              </a:r>
              <a:endParaRPr lang="es-ES" altLang="en-US" b="1">
                <a:solidFill>
                  <a:schemeClr val="tx1"/>
                </a:solidFill>
              </a:endParaRPr>
            </a:p>
          </p:txBody>
        </p:sp>
        <p:pic>
          <p:nvPicPr>
            <p:cNvPr id="16" name="Imagen 15" descr="plus-info"/>
            <p:cNvPicPr>
              <a:picLocks noChangeAspect="1"/>
            </p:cNvPicPr>
            <p:nvPr/>
          </p:nvPicPr>
          <p:blipFill>
            <a:blip r:embed="rId3"/>
            <a:stretch>
              <a:fillRect/>
            </a:stretch>
          </p:blipFill>
          <p:spPr>
            <a:xfrm>
              <a:off x="8737" y="7027"/>
              <a:ext cx="589" cy="589"/>
            </a:xfrm>
            <a:prstGeom prst="rect">
              <a:avLst/>
            </a:prstGeom>
          </p:spPr>
        </p:pic>
      </p:grpSp>
      <p:grpSp>
        <p:nvGrpSpPr>
          <p:cNvPr id="17" name="Grupo 16"/>
          <p:cNvGrpSpPr/>
          <p:nvPr/>
        </p:nvGrpSpPr>
        <p:grpSpPr>
          <a:xfrm>
            <a:off x="902970" y="4806315"/>
            <a:ext cx="2611120" cy="450215"/>
            <a:chOff x="5222" y="6929"/>
            <a:chExt cx="4112" cy="709"/>
          </a:xfrm>
        </p:grpSpPr>
        <p:pic>
          <p:nvPicPr>
            <p:cNvPr id="18" name="Imagen 17"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9" name="Rectángulo redondeado 18"/>
            <p:cNvSpPr/>
            <p:nvPr/>
          </p:nvSpPr>
          <p:spPr>
            <a:xfrm>
              <a:off x="5222" y="7009"/>
              <a:ext cx="3420"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solidFill>
                    <a:schemeClr val="tx1"/>
                  </a:solidFill>
                </a:rPr>
                <a:t>Media tensión (MT)</a:t>
              </a:r>
              <a:endParaRPr lang="es-ES" altLang="en-US" b="1">
                <a:solidFill>
                  <a:schemeClr val="tx1"/>
                </a:solidFill>
              </a:endParaRPr>
            </a:p>
          </p:txBody>
        </p:sp>
        <p:pic>
          <p:nvPicPr>
            <p:cNvPr id="20" name="Imagen 19" descr="plus-info"/>
            <p:cNvPicPr>
              <a:picLocks noChangeAspect="1"/>
            </p:cNvPicPr>
            <p:nvPr/>
          </p:nvPicPr>
          <p:blipFill>
            <a:blip r:embed="rId3"/>
            <a:stretch>
              <a:fillRect/>
            </a:stretch>
          </p:blipFill>
          <p:spPr>
            <a:xfrm>
              <a:off x="8737" y="7027"/>
              <a:ext cx="589" cy="589"/>
            </a:xfrm>
            <a:prstGeom prst="rect">
              <a:avLst/>
            </a:prstGeom>
          </p:spPr>
        </p:pic>
      </p:grpSp>
      <p:sp>
        <p:nvSpPr>
          <p:cNvPr id="22" name="Rectángulo redondeado 21"/>
          <p:cNvSpPr/>
          <p:nvPr/>
        </p:nvSpPr>
        <p:spPr>
          <a:xfrm>
            <a:off x="6850380" y="2631440"/>
            <a:ext cx="4812665" cy="3303905"/>
          </a:xfrm>
          <a:prstGeom prst="roundRect">
            <a:avLst/>
          </a:prstGeom>
          <a:noFill/>
          <a:ln w="19050">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b="1">
                <a:solidFill>
                  <a:srgbClr val="2C538E"/>
                </a:solidFill>
                <a:latin typeface="Open Sans" panose="020B0606030504020204" pitchFamily="34" charset="0"/>
                <a:cs typeface="Open Sans" panose="020B0606030504020204" pitchFamily="34" charset="0"/>
              </a:rPr>
              <a:t>Baja tensión:</a:t>
            </a:r>
            <a:endParaRPr lang="es-CO" sz="1400" b="1">
              <a:solidFill>
                <a:srgbClr val="2C538E"/>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Se dice que un tendido es de alta baja cuando este maneja tensión nominal mayor o igual a 25 V y menor o igual a 1000 V.  </a:t>
            </a:r>
            <a:endParaRPr sz="1400">
              <a:solidFill>
                <a:schemeClr val="tx1"/>
              </a:solidFill>
              <a:latin typeface="Open Sans" panose="020B0606030504020204" pitchFamily="34" charset="0"/>
              <a:cs typeface="Open Sans" panose="020B0606030504020204" pitchFamily="34" charset="0"/>
            </a:endParaRPr>
          </a:p>
          <a:p>
            <a:pPr algn="l"/>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Para que un hogar pueda consumir energía eléctrica esta se transforma a baja tensión, la cual es consumida por la gran mayoría de los aparatos eléctricos. </a:t>
            </a:r>
            <a:endParaRPr sz="1400">
              <a:solidFill>
                <a:schemeClr val="tx1"/>
              </a:solidFill>
              <a:latin typeface="Open Sans" panose="020B0606030504020204" pitchFamily="34" charset="0"/>
              <a:cs typeface="Open Sans" panose="020B0606030504020204" pitchFamily="34" charset="0"/>
            </a:endParaRPr>
          </a:p>
          <a:p>
            <a:pPr algn="l"/>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El tipo de estructura a utilizar para el transporte de energía es: </a:t>
            </a:r>
            <a:endParaRPr sz="1400">
              <a:solidFill>
                <a:schemeClr val="tx1"/>
              </a:solidFill>
              <a:latin typeface="Open Sans" panose="020B0606030504020204" pitchFamily="34" charset="0"/>
              <a:cs typeface="Open Sans" panose="020B0606030504020204" pitchFamily="34" charset="0"/>
            </a:endParaRPr>
          </a:p>
          <a:p>
            <a:pPr algn="l"/>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          Poste de hormigón</a:t>
            </a:r>
            <a:r>
              <a:rPr lang="es-CO" sz="1400">
                <a:solidFill>
                  <a:schemeClr val="tx1"/>
                </a:solidFill>
                <a:latin typeface="Open Sans" panose="020B0606030504020204" pitchFamily="34" charset="0"/>
                <a:cs typeface="Open Sans" panose="020B0606030504020204" pitchFamily="34" charset="0"/>
              </a:rPr>
              <a:t>.</a:t>
            </a:r>
            <a:endParaRPr lang="es-CO" sz="1400">
              <a:solidFill>
                <a:schemeClr val="tx1"/>
              </a:solidFill>
              <a:latin typeface="Open Sans" panose="020B0606030504020204" pitchFamily="34" charset="0"/>
              <a:cs typeface="Open Sans" panose="020B0606030504020204" pitchFamily="34" charset="0"/>
            </a:endParaRPr>
          </a:p>
        </p:txBody>
      </p:sp>
      <p:pic>
        <p:nvPicPr>
          <p:cNvPr id="2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924550" y="3892550"/>
            <a:ext cx="585470" cy="585470"/>
          </a:xfrm>
          <a:prstGeom prst="rect">
            <a:avLst/>
          </a:prstGeom>
        </p:spPr>
      </p:pic>
      <p:sp>
        <p:nvSpPr>
          <p:cNvPr id="2" name="Rectángulo redondeado 9"/>
          <p:cNvSpPr/>
          <p:nvPr/>
        </p:nvSpPr>
        <p:spPr>
          <a:xfrm>
            <a:off x="414655" y="1534160"/>
            <a:ext cx="11363325" cy="662305"/>
          </a:xfrm>
          <a:prstGeom prst="roundRect">
            <a:avLst/>
          </a:prstGeom>
          <a:noFill/>
          <a:ln w="38100">
            <a:noFill/>
          </a:ln>
          <a:extLst>
            <a:ext uri="{909E8E84-426E-40DD-AFC4-6F175D3DCCD1}">
              <a14:hiddenFill xmlns:a14="http://schemas.microsoft.com/office/drawing/2010/main">
                <a:solidFill>
                  <a:schemeClr val="accent5">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r>
              <a:rPr lang="es-ES" altLang="en-US" sz="1400">
                <a:solidFill>
                  <a:schemeClr val="tx1"/>
                </a:solidFill>
                <a:latin typeface="Open Sans" panose="020B0606030504020204" pitchFamily="34" charset="0"/>
                <a:cs typeface="Open Sans" panose="020B0606030504020204" pitchFamily="34" charset="0"/>
                <a:sym typeface="+mn-ea"/>
              </a:rPr>
              <a:t>Los tendidos eléctricos se caracterizan por el nivel de tensión que estos transportan. En la actualidad se habla de instalaciones eléctricas de alta tensión, media tensión y baja tensión.</a:t>
            </a:r>
            <a:endParaRPr lang="es-ES" altLang="en-US" sz="1400" dirty="0">
              <a:solidFill>
                <a:schemeClr val="tx1"/>
              </a:solidFill>
              <a:latin typeface="Open Sans" panose="020B0606030504020204" pitchFamily="34" charset="0"/>
              <a:cs typeface="Open Sans" panose="020B0606030504020204" pitchFamily="34" charset="0"/>
              <a:sym typeface="+mn-ea"/>
            </a:endParaRPr>
          </a:p>
        </p:txBody>
      </p:sp>
      <p:sp>
        <p:nvSpPr>
          <p:cNvPr id="3" name="Cuadro de texto 2"/>
          <p:cNvSpPr txBox="1"/>
          <p:nvPr/>
        </p:nvSpPr>
        <p:spPr>
          <a:xfrm>
            <a:off x="902970" y="2324735"/>
            <a:ext cx="4655820" cy="306705"/>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Da clic en cada círculo para ver más información</a:t>
            </a:r>
            <a:endParaRPr lang="es-CO" altLang="es-ES" sz="1400" i="1">
              <a:latin typeface="Open Sans" panose="020B0606030504020204" pitchFamily="34" charset="0"/>
              <a:cs typeface="Open Sans" panose="020B0606030504020204" pitchFamily="34" charset="0"/>
            </a:endParaRPr>
          </a:p>
        </p:txBody>
      </p:sp>
      <p:pic>
        <p:nvPicPr>
          <p:cNvPr id="42" name="Imagen 41" descr="check"/>
          <p:cNvPicPr>
            <a:picLocks noChangeAspect="1"/>
          </p:cNvPicPr>
          <p:nvPr/>
        </p:nvPicPr>
        <p:blipFill>
          <a:blip r:embed="rId6"/>
          <a:stretch>
            <a:fillRect/>
          </a:stretch>
        </p:blipFill>
        <p:spPr>
          <a:xfrm>
            <a:off x="7221220" y="5587683"/>
            <a:ext cx="336550" cy="33655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1387595" y="1031736"/>
            <a:ext cx="484428" cy="369332"/>
          </a:xfrm>
          <a:prstGeom prst="rect">
            <a:avLst/>
          </a:prstGeom>
        </p:spPr>
        <p:txBody>
          <a:bodyPr wrap="none">
            <a:spAutoFit/>
          </a:bodyPr>
          <a:lstStyle/>
          <a:p>
            <a:r>
              <a:rPr lang="es-ES" dirty="0">
                <a:latin typeface="Open Sans" panose="020B0606030504020204" pitchFamily="34" charset="0"/>
              </a:rPr>
              <a:t>4.1</a:t>
            </a:r>
            <a:endParaRPr lang="es-ES" dirty="0">
              <a:latin typeface="Open Sans" panose="020B0606030504020204" pitchFamily="34" charset="0"/>
            </a:endParaRPr>
          </a:p>
        </p:txBody>
      </p:sp>
      <p:sp>
        <p:nvSpPr>
          <p:cNvPr id="11" name="Rectángulo redondeado 9"/>
          <p:cNvSpPr/>
          <p:nvPr/>
        </p:nvSpPr>
        <p:spPr>
          <a:xfrm>
            <a:off x="3374023" y="2583497"/>
            <a:ext cx="1448691"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600" b="1" dirty="0">
                <a:solidFill>
                  <a:schemeClr val="tx1"/>
                </a:solidFill>
                <a:latin typeface="Open Sans" panose="020B0606030504020204" pitchFamily="34" charset="0"/>
              </a:rPr>
              <a:t>Poleas</a:t>
            </a:r>
            <a:endParaRPr lang="es-ES" sz="1600" b="1" dirty="0">
              <a:solidFill>
                <a:schemeClr val="tx1"/>
              </a:solidFill>
              <a:latin typeface="Open Sans" panose="020B0606030504020204" pitchFamily="34" charset="0"/>
            </a:endParaRPr>
          </a:p>
        </p:txBody>
      </p:sp>
      <p:sp>
        <p:nvSpPr>
          <p:cNvPr id="13" name="Rectángulo redondeado 9"/>
          <p:cNvSpPr/>
          <p:nvPr/>
        </p:nvSpPr>
        <p:spPr>
          <a:xfrm>
            <a:off x="3373755" y="3086100"/>
            <a:ext cx="2367280" cy="551180"/>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600" b="1" dirty="0">
                <a:solidFill>
                  <a:schemeClr val="tx1"/>
                </a:solidFill>
                <a:latin typeface="Open Sans" panose="020B0606030504020204" pitchFamily="34" charset="0"/>
              </a:rPr>
              <a:t>Estructura de apoyo y herrajes</a:t>
            </a:r>
            <a:endParaRPr lang="es-ES" sz="1600" b="1" dirty="0">
              <a:solidFill>
                <a:schemeClr val="tx1"/>
              </a:solidFill>
              <a:latin typeface="Open Sans" panose="020B0606030504020204" pitchFamily="34" charset="0"/>
            </a:endParaRPr>
          </a:p>
        </p:txBody>
      </p:sp>
      <p:sp>
        <p:nvSpPr>
          <p:cNvPr id="14" name="Rectángulo redondeado 9"/>
          <p:cNvSpPr/>
          <p:nvPr/>
        </p:nvSpPr>
        <p:spPr>
          <a:xfrm>
            <a:off x="3374022" y="3739658"/>
            <a:ext cx="2367103"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600" b="1" dirty="0">
                <a:solidFill>
                  <a:schemeClr val="tx1"/>
                </a:solidFill>
                <a:latin typeface="Open Sans" panose="020B0606030504020204" pitchFamily="34" charset="0"/>
              </a:rPr>
              <a:t>Aislamiento</a:t>
            </a:r>
            <a:endParaRPr lang="es-ES" sz="1600" b="1" dirty="0">
              <a:solidFill>
                <a:schemeClr val="tx1"/>
              </a:solidFill>
              <a:latin typeface="Open Sans" panose="020B0606030504020204" pitchFamily="34" charset="0"/>
            </a:endParaRPr>
          </a:p>
        </p:txBody>
      </p:sp>
      <p:sp>
        <p:nvSpPr>
          <p:cNvPr id="15" name="Rectángulo redondeado 9"/>
          <p:cNvSpPr/>
          <p:nvPr/>
        </p:nvSpPr>
        <p:spPr>
          <a:xfrm>
            <a:off x="3374022" y="4244517"/>
            <a:ext cx="2367103"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600" b="1" dirty="0">
                <a:solidFill>
                  <a:schemeClr val="tx1"/>
                </a:solidFill>
                <a:latin typeface="Open Sans" panose="020B0606030504020204" pitchFamily="34" charset="0"/>
              </a:rPr>
              <a:t>Conductores</a:t>
            </a:r>
            <a:endParaRPr lang="es-ES" sz="1600" b="1" dirty="0">
              <a:solidFill>
                <a:schemeClr val="tx1"/>
              </a:solidFill>
              <a:latin typeface="Open Sans" panose="020B0606030504020204" pitchFamily="34" charset="0"/>
            </a:endParaRPr>
          </a:p>
        </p:txBody>
      </p:sp>
      <p:sp>
        <p:nvSpPr>
          <p:cNvPr id="16" name="Rectángulo redondeado 9"/>
          <p:cNvSpPr/>
          <p:nvPr/>
        </p:nvSpPr>
        <p:spPr>
          <a:xfrm>
            <a:off x="3374023" y="4762474"/>
            <a:ext cx="1897870"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600" b="1" dirty="0">
                <a:solidFill>
                  <a:schemeClr val="tx1"/>
                </a:solidFill>
                <a:latin typeface="Open Sans" panose="020B0606030504020204" pitchFamily="34" charset="0"/>
              </a:rPr>
              <a:t>Roldana</a:t>
            </a:r>
            <a:endParaRPr lang="es-ES" sz="1600" b="1" dirty="0">
              <a:solidFill>
                <a:schemeClr val="tx1"/>
              </a:solidFill>
              <a:latin typeface="Open Sans" panose="020B0606030504020204" pitchFamily="34" charset="0"/>
            </a:endParaRPr>
          </a:p>
        </p:txBody>
      </p:sp>
      <p:sp>
        <p:nvSpPr>
          <p:cNvPr id="23" name="Rectángulo redondeado 9"/>
          <p:cNvSpPr/>
          <p:nvPr/>
        </p:nvSpPr>
        <p:spPr>
          <a:xfrm>
            <a:off x="3373755" y="5272405"/>
            <a:ext cx="2367280" cy="775970"/>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600" b="1" dirty="0">
                <a:solidFill>
                  <a:schemeClr val="tx1"/>
                </a:solidFill>
                <a:latin typeface="Open Sans" panose="020B0606030504020204" pitchFamily="34" charset="0"/>
              </a:rPr>
              <a:t>Perdigas de verificación de corriente</a:t>
            </a:r>
            <a:endParaRPr lang="es-ES" sz="1600" b="1" dirty="0">
              <a:solidFill>
                <a:schemeClr val="tx1"/>
              </a:solidFill>
              <a:latin typeface="Open Sans" panose="020B0606030504020204" pitchFamily="34" charset="0"/>
            </a:endParaRPr>
          </a:p>
        </p:txBody>
      </p:sp>
      <p:sp>
        <p:nvSpPr>
          <p:cNvPr id="27" name="Rectángulo: esquinas redondeadas 26"/>
          <p:cNvSpPr/>
          <p:nvPr/>
        </p:nvSpPr>
        <p:spPr>
          <a:xfrm>
            <a:off x="7044999" y="2802000"/>
            <a:ext cx="4637229" cy="2514048"/>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sz="1400" dirty="0">
                <a:solidFill>
                  <a:schemeClr val="tx1"/>
                </a:solidFill>
                <a:latin typeface="Open Sans" panose="020B0606030504020204" pitchFamily="34" charset="0"/>
                <a:cs typeface="Open Sans" panose="020B0606030504020204" pitchFamily="34" charset="0"/>
              </a:rPr>
              <a:t>Se denomina apoyo a los postes y herrajes a los elementos utilizados para la fijación de los aisladores cada uno se adecuado para su funcionamiento mecánico y debe resistir la acción corrosiva.</a:t>
            </a:r>
            <a:endParaRPr lang="es-CO" sz="1400" dirty="0">
              <a:solidFill>
                <a:schemeClr val="tx1"/>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99110" y="1499870"/>
            <a:ext cx="10144125" cy="306705"/>
          </a:xfrm>
          <a:prstGeom prst="rect">
            <a:avLst/>
          </a:prstGeom>
          <a:noFill/>
        </p:spPr>
        <p:txBody>
          <a:bodyPr wrap="square" rtlCol="0">
            <a:spAutoFit/>
          </a:bodyPr>
          <a:p>
            <a:r>
              <a:rPr lang="es-CO" altLang="es-ES" sz="1400" u="sng">
                <a:latin typeface="Open Sans" panose="020B0606030504020204" pitchFamily="34" charset="0"/>
                <a:cs typeface="Open Sans" panose="020B0606030504020204" pitchFamily="34" charset="0"/>
              </a:rPr>
              <a:t>Herramienta:</a:t>
            </a:r>
            <a:r>
              <a:rPr lang="es-CO" altLang="es-ES" sz="1400">
                <a:latin typeface="Open Sans" panose="020B0606030504020204" pitchFamily="34" charset="0"/>
                <a:cs typeface="Open Sans" panose="020B0606030504020204" pitchFamily="34" charset="0"/>
              </a:rPr>
              <a:t> </a:t>
            </a:r>
            <a:r>
              <a:rPr lang="es-ES" altLang="en-US" sz="1400">
                <a:latin typeface="Open Sans" panose="020B0606030504020204" pitchFamily="34" charset="0"/>
                <a:cs typeface="Open Sans" panose="020B0606030504020204" pitchFamily="34" charset="0"/>
              </a:rPr>
              <a:t>A continuación se nombra las herramientas para el tendido de las líneas aéreas:</a:t>
            </a:r>
            <a:endParaRPr lang="es-ES" altLang="en-US" sz="1400">
              <a:latin typeface="Open Sans" panose="020B0606030504020204" pitchFamily="34" charset="0"/>
              <a:cs typeface="Open Sans" panose="020B0606030504020204" pitchFamily="34" charset="0"/>
            </a:endParaRPr>
          </a:p>
        </p:txBody>
      </p:sp>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9</a:t>
            </a:r>
            <a:r>
              <a:rPr sz="1600" b="1">
                <a:solidFill>
                  <a:srgbClr val="2C538E"/>
                </a:solidFill>
                <a:latin typeface="Open Sans" panose="020B0606030504020204" pitchFamily="34" charset="0"/>
                <a:cs typeface="Open Sans" panose="020B0606030504020204" pitchFamily="34" charset="0"/>
              </a:rPr>
              <a:t>: Características y Aplicación De Herramientas</a:t>
            </a:r>
            <a:endParaRPr sz="1600" b="1">
              <a:solidFill>
                <a:srgbClr val="2C538E"/>
              </a:solidFill>
              <a:latin typeface="Open Sans" panose="020B0606030504020204" pitchFamily="34" charset="0"/>
              <a:cs typeface="Open Sans" panose="020B0606030504020204" pitchFamily="34" charset="0"/>
            </a:endParaRPr>
          </a:p>
        </p:txBody>
      </p:sp>
      <p:pic>
        <p:nvPicPr>
          <p:cNvPr id="5" name="Imagen 4" descr="personaje-rojo"/>
          <p:cNvPicPr>
            <a:picLocks noChangeAspect="1"/>
          </p:cNvPicPr>
          <p:nvPr/>
        </p:nvPicPr>
        <p:blipFill>
          <a:blip r:embed="rId1"/>
          <a:stretch>
            <a:fillRect/>
          </a:stretch>
        </p:blipFill>
        <p:spPr>
          <a:xfrm>
            <a:off x="250190" y="1806575"/>
            <a:ext cx="3123565" cy="4505325"/>
          </a:xfrm>
          <a:prstGeom prst="rect">
            <a:avLst/>
          </a:prstGeom>
        </p:spPr>
      </p:pic>
      <p:grpSp>
        <p:nvGrpSpPr>
          <p:cNvPr id="9" name="Grupo 8"/>
          <p:cNvGrpSpPr/>
          <p:nvPr/>
        </p:nvGrpSpPr>
        <p:grpSpPr>
          <a:xfrm>
            <a:off x="5756910" y="3112770"/>
            <a:ext cx="439420" cy="450215"/>
            <a:chOff x="8642" y="6929"/>
            <a:chExt cx="692" cy="709"/>
          </a:xfrm>
        </p:grpSpPr>
        <p:pic>
          <p:nvPicPr>
            <p:cNvPr id="10" name="Imagen 9"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pic>
          <p:nvPicPr>
            <p:cNvPr id="18" name="Imagen 17" descr="plus-info"/>
            <p:cNvPicPr>
              <a:picLocks noChangeAspect="1"/>
            </p:cNvPicPr>
            <p:nvPr/>
          </p:nvPicPr>
          <p:blipFill>
            <a:blip r:embed="rId3"/>
            <a:stretch>
              <a:fillRect/>
            </a:stretch>
          </p:blipFill>
          <p:spPr>
            <a:xfrm>
              <a:off x="8737" y="7027"/>
              <a:ext cx="589" cy="589"/>
            </a:xfrm>
            <a:prstGeom prst="rect">
              <a:avLst/>
            </a:prstGeom>
          </p:spPr>
        </p:pic>
      </p:grpSp>
      <p:pic>
        <p:nvPicPr>
          <p:cNvPr id="4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902325" y="3256280"/>
            <a:ext cx="585470" cy="585470"/>
          </a:xfrm>
          <a:prstGeom prst="rect">
            <a:avLst/>
          </a:prstGeom>
        </p:spPr>
      </p:pic>
      <p:grpSp>
        <p:nvGrpSpPr>
          <p:cNvPr id="20" name="Grupo 19"/>
          <p:cNvGrpSpPr/>
          <p:nvPr/>
        </p:nvGrpSpPr>
        <p:grpSpPr>
          <a:xfrm>
            <a:off x="5761990" y="4182110"/>
            <a:ext cx="439420" cy="450215"/>
            <a:chOff x="8642" y="6929"/>
            <a:chExt cx="692" cy="709"/>
          </a:xfrm>
        </p:grpSpPr>
        <p:pic>
          <p:nvPicPr>
            <p:cNvPr id="28" name="Imagen 27"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pic>
          <p:nvPicPr>
            <p:cNvPr id="29" name="Imagen 28" descr="plus-info"/>
            <p:cNvPicPr>
              <a:picLocks noChangeAspect="1"/>
            </p:cNvPicPr>
            <p:nvPr/>
          </p:nvPicPr>
          <p:blipFill>
            <a:blip r:embed="rId3"/>
            <a:stretch>
              <a:fillRect/>
            </a:stretch>
          </p:blipFill>
          <p:spPr>
            <a:xfrm>
              <a:off x="8737" y="7027"/>
              <a:ext cx="589" cy="589"/>
            </a:xfrm>
            <a:prstGeom prst="rect">
              <a:avLst/>
            </a:prstGeom>
          </p:spPr>
        </p:pic>
      </p:grpSp>
      <p:grpSp>
        <p:nvGrpSpPr>
          <p:cNvPr id="30" name="Grupo 29"/>
          <p:cNvGrpSpPr/>
          <p:nvPr/>
        </p:nvGrpSpPr>
        <p:grpSpPr>
          <a:xfrm>
            <a:off x="5314315" y="4700270"/>
            <a:ext cx="439420" cy="450215"/>
            <a:chOff x="8642" y="6929"/>
            <a:chExt cx="692" cy="709"/>
          </a:xfrm>
        </p:grpSpPr>
        <p:pic>
          <p:nvPicPr>
            <p:cNvPr id="31" name="Imagen 30"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pic>
          <p:nvPicPr>
            <p:cNvPr id="32" name="Imagen 31" descr="plus-info"/>
            <p:cNvPicPr>
              <a:picLocks noChangeAspect="1"/>
            </p:cNvPicPr>
            <p:nvPr/>
          </p:nvPicPr>
          <p:blipFill>
            <a:blip r:embed="rId3"/>
            <a:stretch>
              <a:fillRect/>
            </a:stretch>
          </p:blipFill>
          <p:spPr>
            <a:xfrm>
              <a:off x="8737" y="7027"/>
              <a:ext cx="589" cy="589"/>
            </a:xfrm>
            <a:prstGeom prst="rect">
              <a:avLst/>
            </a:prstGeom>
          </p:spPr>
        </p:pic>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1387595" y="1031736"/>
            <a:ext cx="484428" cy="369332"/>
          </a:xfrm>
          <a:prstGeom prst="rect">
            <a:avLst/>
          </a:prstGeom>
        </p:spPr>
        <p:txBody>
          <a:bodyPr wrap="none">
            <a:spAutoFit/>
          </a:bodyPr>
          <a:lstStyle/>
          <a:p>
            <a:r>
              <a:rPr lang="es-ES" dirty="0">
                <a:latin typeface="Open Sans" panose="020B0606030504020204" pitchFamily="34" charset="0"/>
              </a:rPr>
              <a:t>4.1</a:t>
            </a:r>
            <a:endParaRPr lang="es-ES" dirty="0">
              <a:latin typeface="Open Sans" panose="020B0606030504020204" pitchFamily="34" charset="0"/>
            </a:endParaRPr>
          </a:p>
        </p:txBody>
      </p:sp>
      <p:sp>
        <p:nvSpPr>
          <p:cNvPr id="11" name="Rectángulo redondeado 9"/>
          <p:cNvSpPr/>
          <p:nvPr/>
        </p:nvSpPr>
        <p:spPr>
          <a:xfrm>
            <a:off x="3374023" y="2583497"/>
            <a:ext cx="1448691"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Poleas</a:t>
            </a:r>
            <a:endParaRPr lang="es-ES" sz="1600" b="1" dirty="0">
              <a:solidFill>
                <a:schemeClr val="tx1"/>
              </a:solidFill>
              <a:latin typeface="Open Sans" panose="020B0606030504020204" pitchFamily="34" charset="0"/>
            </a:endParaRPr>
          </a:p>
        </p:txBody>
      </p:sp>
      <p:sp>
        <p:nvSpPr>
          <p:cNvPr id="13" name="Rectángulo redondeado 9"/>
          <p:cNvSpPr/>
          <p:nvPr/>
        </p:nvSpPr>
        <p:spPr>
          <a:xfrm>
            <a:off x="3373755" y="3086100"/>
            <a:ext cx="2367280" cy="551180"/>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Estructura de apoyo y herrajes</a:t>
            </a:r>
            <a:endParaRPr lang="es-ES" sz="1600" b="1" dirty="0">
              <a:solidFill>
                <a:schemeClr val="tx1"/>
              </a:solidFill>
              <a:latin typeface="Open Sans" panose="020B0606030504020204" pitchFamily="34" charset="0"/>
            </a:endParaRPr>
          </a:p>
        </p:txBody>
      </p:sp>
      <p:sp>
        <p:nvSpPr>
          <p:cNvPr id="14" name="Rectángulo redondeado 9"/>
          <p:cNvSpPr/>
          <p:nvPr/>
        </p:nvSpPr>
        <p:spPr>
          <a:xfrm>
            <a:off x="3374022" y="3739658"/>
            <a:ext cx="2367103"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Aislamiento</a:t>
            </a:r>
            <a:endParaRPr lang="es-ES" sz="1600" b="1" dirty="0">
              <a:solidFill>
                <a:schemeClr val="tx1"/>
              </a:solidFill>
              <a:latin typeface="Open Sans" panose="020B0606030504020204" pitchFamily="34" charset="0"/>
            </a:endParaRPr>
          </a:p>
        </p:txBody>
      </p:sp>
      <p:sp>
        <p:nvSpPr>
          <p:cNvPr id="15" name="Rectángulo redondeado 9"/>
          <p:cNvSpPr/>
          <p:nvPr/>
        </p:nvSpPr>
        <p:spPr>
          <a:xfrm>
            <a:off x="3374022" y="4244517"/>
            <a:ext cx="2367103" cy="396712"/>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Conductores</a:t>
            </a:r>
            <a:endParaRPr lang="es-ES" sz="1600" b="1" dirty="0">
              <a:solidFill>
                <a:schemeClr val="tx1"/>
              </a:solidFill>
              <a:latin typeface="Open Sans" panose="020B0606030504020204" pitchFamily="34" charset="0"/>
            </a:endParaRPr>
          </a:p>
        </p:txBody>
      </p:sp>
      <p:sp>
        <p:nvSpPr>
          <p:cNvPr id="16" name="Rectángulo redondeado 9"/>
          <p:cNvSpPr/>
          <p:nvPr/>
        </p:nvSpPr>
        <p:spPr>
          <a:xfrm>
            <a:off x="3374023" y="4762474"/>
            <a:ext cx="1897870"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Roldana</a:t>
            </a:r>
            <a:endParaRPr lang="es-ES" sz="1600" b="1" dirty="0">
              <a:solidFill>
                <a:schemeClr val="tx1"/>
              </a:solidFill>
              <a:latin typeface="Open Sans" panose="020B0606030504020204" pitchFamily="34" charset="0"/>
            </a:endParaRPr>
          </a:p>
        </p:txBody>
      </p:sp>
      <p:sp>
        <p:nvSpPr>
          <p:cNvPr id="23" name="Rectángulo redondeado 9"/>
          <p:cNvSpPr/>
          <p:nvPr/>
        </p:nvSpPr>
        <p:spPr>
          <a:xfrm>
            <a:off x="3373755" y="5272405"/>
            <a:ext cx="2367280" cy="775970"/>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Perdigas de verificación de corriente</a:t>
            </a:r>
            <a:endParaRPr lang="es-ES" sz="1600" b="1" dirty="0">
              <a:solidFill>
                <a:schemeClr val="tx1"/>
              </a:solidFill>
              <a:latin typeface="Open Sans" panose="020B0606030504020204" pitchFamily="34" charset="0"/>
            </a:endParaRPr>
          </a:p>
        </p:txBody>
      </p:sp>
      <p:sp>
        <p:nvSpPr>
          <p:cNvPr id="27" name="Rectángulo: esquinas redondeadas 26"/>
          <p:cNvSpPr/>
          <p:nvPr/>
        </p:nvSpPr>
        <p:spPr>
          <a:xfrm>
            <a:off x="7044999" y="2802000"/>
            <a:ext cx="4637229" cy="2514048"/>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sz="1400" dirty="0">
                <a:solidFill>
                  <a:schemeClr val="tx1"/>
                </a:solidFill>
                <a:latin typeface="Open Sans" panose="020B0606030504020204" pitchFamily="34" charset="0"/>
                <a:cs typeface="Open Sans" panose="020B0606030504020204" pitchFamily="34" charset="0"/>
              </a:rPr>
              <a:t>Los conductores deben cumplir los requerimientos eléctricos y mecánicos según el nivel de tensión en el cual van hacer utilizados.</a:t>
            </a:r>
            <a:endParaRPr lang="es-CO" sz="1400" dirty="0">
              <a:solidFill>
                <a:schemeClr val="tx1"/>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99110" y="1499870"/>
            <a:ext cx="10144125" cy="306705"/>
          </a:xfrm>
          <a:prstGeom prst="rect">
            <a:avLst/>
          </a:prstGeom>
          <a:noFill/>
        </p:spPr>
        <p:txBody>
          <a:bodyPr wrap="square" rtlCol="0">
            <a:spAutoFit/>
          </a:bodyPr>
          <a:p>
            <a:r>
              <a:rPr lang="es-CO" altLang="es-ES" sz="1400" u="sng">
                <a:latin typeface="Open Sans" panose="020B0606030504020204" pitchFamily="34" charset="0"/>
                <a:cs typeface="Open Sans" panose="020B0606030504020204" pitchFamily="34" charset="0"/>
              </a:rPr>
              <a:t>Herramienta:</a:t>
            </a:r>
            <a:r>
              <a:rPr lang="es-CO" altLang="es-ES" sz="1400">
                <a:latin typeface="Open Sans" panose="020B0606030504020204" pitchFamily="34" charset="0"/>
                <a:cs typeface="Open Sans" panose="020B0606030504020204" pitchFamily="34" charset="0"/>
              </a:rPr>
              <a:t> </a:t>
            </a:r>
            <a:r>
              <a:rPr lang="es-ES" altLang="en-US" sz="1400">
                <a:latin typeface="Open Sans" panose="020B0606030504020204" pitchFamily="34" charset="0"/>
                <a:cs typeface="Open Sans" panose="020B0606030504020204" pitchFamily="34" charset="0"/>
              </a:rPr>
              <a:t>A continuación se nombra las herramientas para el tendido de las líneas aéreas:</a:t>
            </a:r>
            <a:endParaRPr lang="es-ES" altLang="en-US" sz="1400">
              <a:latin typeface="Open Sans" panose="020B0606030504020204" pitchFamily="34" charset="0"/>
              <a:cs typeface="Open Sans" panose="020B0606030504020204" pitchFamily="34" charset="0"/>
            </a:endParaRPr>
          </a:p>
        </p:txBody>
      </p:sp>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9</a:t>
            </a:r>
            <a:r>
              <a:rPr sz="1600" b="1">
                <a:solidFill>
                  <a:srgbClr val="2C538E"/>
                </a:solidFill>
                <a:latin typeface="Open Sans" panose="020B0606030504020204" pitchFamily="34" charset="0"/>
                <a:cs typeface="Open Sans" panose="020B0606030504020204" pitchFamily="34" charset="0"/>
              </a:rPr>
              <a:t>: Características y Aplicación De Herramientas</a:t>
            </a:r>
            <a:endParaRPr sz="1600" b="1">
              <a:solidFill>
                <a:srgbClr val="2C538E"/>
              </a:solidFill>
              <a:latin typeface="Open Sans" panose="020B0606030504020204" pitchFamily="34" charset="0"/>
              <a:cs typeface="Open Sans" panose="020B0606030504020204" pitchFamily="34" charset="0"/>
            </a:endParaRPr>
          </a:p>
        </p:txBody>
      </p:sp>
      <p:pic>
        <p:nvPicPr>
          <p:cNvPr id="5" name="Imagen 4" descr="personaje-rojo"/>
          <p:cNvPicPr>
            <a:picLocks noChangeAspect="1"/>
          </p:cNvPicPr>
          <p:nvPr/>
        </p:nvPicPr>
        <p:blipFill>
          <a:blip r:embed="rId1"/>
          <a:stretch>
            <a:fillRect/>
          </a:stretch>
        </p:blipFill>
        <p:spPr>
          <a:xfrm>
            <a:off x="250190" y="1806575"/>
            <a:ext cx="3123565" cy="4505325"/>
          </a:xfrm>
          <a:prstGeom prst="rect">
            <a:avLst/>
          </a:prstGeom>
        </p:spPr>
      </p:pic>
      <p:grpSp>
        <p:nvGrpSpPr>
          <p:cNvPr id="9" name="Grupo 8"/>
          <p:cNvGrpSpPr/>
          <p:nvPr/>
        </p:nvGrpSpPr>
        <p:grpSpPr>
          <a:xfrm>
            <a:off x="5756910" y="3112770"/>
            <a:ext cx="439420" cy="450215"/>
            <a:chOff x="8642" y="6929"/>
            <a:chExt cx="692" cy="709"/>
          </a:xfrm>
        </p:grpSpPr>
        <p:pic>
          <p:nvPicPr>
            <p:cNvPr id="10" name="Imagen 9"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pic>
          <p:nvPicPr>
            <p:cNvPr id="18" name="Imagen 17" descr="plus-info"/>
            <p:cNvPicPr>
              <a:picLocks noChangeAspect="1"/>
            </p:cNvPicPr>
            <p:nvPr/>
          </p:nvPicPr>
          <p:blipFill>
            <a:blip r:embed="rId3"/>
            <a:stretch>
              <a:fillRect/>
            </a:stretch>
          </p:blipFill>
          <p:spPr>
            <a:xfrm>
              <a:off x="8737" y="7027"/>
              <a:ext cx="589" cy="589"/>
            </a:xfrm>
            <a:prstGeom prst="rect">
              <a:avLst/>
            </a:prstGeom>
          </p:spPr>
        </p:pic>
      </p:grpSp>
      <p:grpSp>
        <p:nvGrpSpPr>
          <p:cNvPr id="3" name="Grupo 2"/>
          <p:cNvGrpSpPr/>
          <p:nvPr/>
        </p:nvGrpSpPr>
        <p:grpSpPr>
          <a:xfrm>
            <a:off x="5761990" y="4193540"/>
            <a:ext cx="439420" cy="450215"/>
            <a:chOff x="8642" y="6929"/>
            <a:chExt cx="692" cy="709"/>
          </a:xfrm>
        </p:grpSpPr>
        <p:pic>
          <p:nvPicPr>
            <p:cNvPr id="4" name="Imagen 3"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pic>
          <p:nvPicPr>
            <p:cNvPr id="6" name="Imagen 5" descr="plus-info"/>
            <p:cNvPicPr>
              <a:picLocks noChangeAspect="1"/>
            </p:cNvPicPr>
            <p:nvPr/>
          </p:nvPicPr>
          <p:blipFill>
            <a:blip r:embed="rId3"/>
            <a:stretch>
              <a:fillRect/>
            </a:stretch>
          </p:blipFill>
          <p:spPr>
            <a:xfrm>
              <a:off x="8737" y="7027"/>
              <a:ext cx="589" cy="589"/>
            </a:xfrm>
            <a:prstGeom prst="rect">
              <a:avLst/>
            </a:prstGeom>
          </p:spPr>
        </p:pic>
      </p:grpSp>
      <p:pic>
        <p:nvPicPr>
          <p:cNvPr id="4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822315" y="4255770"/>
            <a:ext cx="585470" cy="585470"/>
          </a:xfrm>
          <a:prstGeom prst="rect">
            <a:avLst/>
          </a:prstGeom>
        </p:spPr>
      </p:pic>
      <p:grpSp>
        <p:nvGrpSpPr>
          <p:cNvPr id="8" name="Grupo 7"/>
          <p:cNvGrpSpPr/>
          <p:nvPr/>
        </p:nvGrpSpPr>
        <p:grpSpPr>
          <a:xfrm>
            <a:off x="5314315" y="4700270"/>
            <a:ext cx="439420" cy="450215"/>
            <a:chOff x="8642" y="6929"/>
            <a:chExt cx="692" cy="709"/>
          </a:xfrm>
        </p:grpSpPr>
        <p:pic>
          <p:nvPicPr>
            <p:cNvPr id="17" name="Imagen 16"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pic>
          <p:nvPicPr>
            <p:cNvPr id="19" name="Imagen 18" descr="plus-info"/>
            <p:cNvPicPr>
              <a:picLocks noChangeAspect="1"/>
            </p:cNvPicPr>
            <p:nvPr/>
          </p:nvPicPr>
          <p:blipFill>
            <a:blip r:embed="rId3"/>
            <a:stretch>
              <a:fillRect/>
            </a:stretch>
          </p:blipFill>
          <p:spPr>
            <a:xfrm>
              <a:off x="8737" y="7027"/>
              <a:ext cx="589" cy="589"/>
            </a:xfrm>
            <a:prstGeom prst="rect">
              <a:avLst/>
            </a:prstGeom>
          </p:spPr>
        </p:pic>
      </p:gr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1387595" y="1031736"/>
            <a:ext cx="484428" cy="369332"/>
          </a:xfrm>
          <a:prstGeom prst="rect">
            <a:avLst/>
          </a:prstGeom>
        </p:spPr>
        <p:txBody>
          <a:bodyPr wrap="none">
            <a:spAutoFit/>
          </a:bodyPr>
          <a:lstStyle/>
          <a:p>
            <a:r>
              <a:rPr lang="es-ES" dirty="0">
                <a:latin typeface="Open Sans" panose="020B0606030504020204" pitchFamily="34" charset="0"/>
              </a:rPr>
              <a:t>4.1</a:t>
            </a:r>
            <a:endParaRPr lang="es-ES" dirty="0">
              <a:latin typeface="Open Sans" panose="020B0606030504020204" pitchFamily="34" charset="0"/>
            </a:endParaRPr>
          </a:p>
        </p:txBody>
      </p:sp>
      <p:sp>
        <p:nvSpPr>
          <p:cNvPr id="11" name="Rectángulo redondeado 9"/>
          <p:cNvSpPr/>
          <p:nvPr/>
        </p:nvSpPr>
        <p:spPr>
          <a:xfrm>
            <a:off x="3374023" y="2583497"/>
            <a:ext cx="1448691"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Poleas</a:t>
            </a:r>
            <a:endParaRPr lang="es-ES" sz="1600" b="1" dirty="0">
              <a:solidFill>
                <a:schemeClr val="tx1"/>
              </a:solidFill>
              <a:latin typeface="Open Sans" panose="020B0606030504020204" pitchFamily="34" charset="0"/>
            </a:endParaRPr>
          </a:p>
        </p:txBody>
      </p:sp>
      <p:sp>
        <p:nvSpPr>
          <p:cNvPr id="13" name="Rectángulo redondeado 9"/>
          <p:cNvSpPr/>
          <p:nvPr/>
        </p:nvSpPr>
        <p:spPr>
          <a:xfrm>
            <a:off x="3373755" y="3086100"/>
            <a:ext cx="2367280" cy="551180"/>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Estructura de apoyo y herrajes</a:t>
            </a:r>
            <a:endParaRPr lang="es-ES" sz="1600" b="1" dirty="0">
              <a:solidFill>
                <a:schemeClr val="tx1"/>
              </a:solidFill>
              <a:latin typeface="Open Sans" panose="020B0606030504020204" pitchFamily="34" charset="0"/>
            </a:endParaRPr>
          </a:p>
        </p:txBody>
      </p:sp>
      <p:sp>
        <p:nvSpPr>
          <p:cNvPr id="14" name="Rectángulo redondeado 9"/>
          <p:cNvSpPr/>
          <p:nvPr/>
        </p:nvSpPr>
        <p:spPr>
          <a:xfrm>
            <a:off x="3374022" y="3739658"/>
            <a:ext cx="2367103"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Aislamiento</a:t>
            </a:r>
            <a:endParaRPr lang="es-ES" sz="1600" b="1" dirty="0">
              <a:solidFill>
                <a:schemeClr val="tx1"/>
              </a:solidFill>
              <a:latin typeface="Open Sans" panose="020B0606030504020204" pitchFamily="34" charset="0"/>
            </a:endParaRPr>
          </a:p>
        </p:txBody>
      </p:sp>
      <p:sp>
        <p:nvSpPr>
          <p:cNvPr id="15" name="Rectángulo redondeado 9"/>
          <p:cNvSpPr/>
          <p:nvPr/>
        </p:nvSpPr>
        <p:spPr>
          <a:xfrm>
            <a:off x="3374022" y="4244517"/>
            <a:ext cx="2367103" cy="396712"/>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Conductores</a:t>
            </a:r>
            <a:endParaRPr lang="es-ES" sz="1600" b="1" dirty="0">
              <a:solidFill>
                <a:schemeClr val="tx1"/>
              </a:solidFill>
              <a:latin typeface="Open Sans" panose="020B0606030504020204" pitchFamily="34" charset="0"/>
            </a:endParaRPr>
          </a:p>
        </p:txBody>
      </p:sp>
      <p:sp>
        <p:nvSpPr>
          <p:cNvPr id="16" name="Rectángulo redondeado 9"/>
          <p:cNvSpPr/>
          <p:nvPr/>
        </p:nvSpPr>
        <p:spPr>
          <a:xfrm>
            <a:off x="3374023" y="4762474"/>
            <a:ext cx="1897870" cy="396712"/>
          </a:xfrm>
          <a:prstGeom prst="roundRect">
            <a:avLst/>
          </a:prstGeom>
          <a:solidFill>
            <a:srgbClr val="9DC3E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Roldana</a:t>
            </a:r>
            <a:endParaRPr lang="es-ES" sz="1600" b="1" dirty="0">
              <a:solidFill>
                <a:schemeClr val="tx1"/>
              </a:solidFill>
              <a:latin typeface="Open Sans" panose="020B0606030504020204" pitchFamily="34" charset="0"/>
            </a:endParaRPr>
          </a:p>
        </p:txBody>
      </p:sp>
      <p:sp>
        <p:nvSpPr>
          <p:cNvPr id="23" name="Rectángulo redondeado 9"/>
          <p:cNvSpPr/>
          <p:nvPr/>
        </p:nvSpPr>
        <p:spPr>
          <a:xfrm>
            <a:off x="3373755" y="5272405"/>
            <a:ext cx="2367280" cy="775970"/>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tx1"/>
                </a:solidFill>
                <a:latin typeface="Open Sans" panose="020B0606030504020204" pitchFamily="34" charset="0"/>
              </a:rPr>
              <a:t>Perdigas de verificación de corriente</a:t>
            </a:r>
            <a:endParaRPr lang="es-ES" sz="1600" b="1" dirty="0">
              <a:solidFill>
                <a:schemeClr val="tx1"/>
              </a:solidFill>
              <a:latin typeface="Open Sans" panose="020B0606030504020204" pitchFamily="34" charset="0"/>
            </a:endParaRPr>
          </a:p>
        </p:txBody>
      </p:sp>
      <p:sp>
        <p:nvSpPr>
          <p:cNvPr id="27" name="Rectángulo: esquinas redondeadas 26"/>
          <p:cNvSpPr/>
          <p:nvPr/>
        </p:nvSpPr>
        <p:spPr>
          <a:xfrm>
            <a:off x="7044999" y="2802000"/>
            <a:ext cx="4637229" cy="2514048"/>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CO" sz="1400" dirty="0">
                <a:solidFill>
                  <a:schemeClr val="tx1"/>
                </a:solidFill>
                <a:latin typeface="Open Sans" panose="020B0606030504020204" pitchFamily="34" charset="0"/>
                <a:cs typeface="Open Sans" panose="020B0606030504020204" pitchFamily="34" charset="0"/>
              </a:rPr>
              <a:t>Ayuda a soportar el tendido en su instalación.</a:t>
            </a:r>
            <a:endParaRPr lang="es-CO" sz="1400" dirty="0">
              <a:solidFill>
                <a:schemeClr val="tx1"/>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99110" y="1499870"/>
            <a:ext cx="10144125" cy="306705"/>
          </a:xfrm>
          <a:prstGeom prst="rect">
            <a:avLst/>
          </a:prstGeom>
          <a:noFill/>
        </p:spPr>
        <p:txBody>
          <a:bodyPr wrap="square" rtlCol="0">
            <a:spAutoFit/>
          </a:bodyPr>
          <a:p>
            <a:r>
              <a:rPr lang="es-CO" altLang="es-ES" sz="1400" u="sng">
                <a:latin typeface="Open Sans" panose="020B0606030504020204" pitchFamily="34" charset="0"/>
                <a:cs typeface="Open Sans" panose="020B0606030504020204" pitchFamily="34" charset="0"/>
              </a:rPr>
              <a:t>Herramienta:</a:t>
            </a:r>
            <a:r>
              <a:rPr lang="es-CO" altLang="es-ES" sz="1400">
                <a:latin typeface="Open Sans" panose="020B0606030504020204" pitchFamily="34" charset="0"/>
                <a:cs typeface="Open Sans" panose="020B0606030504020204" pitchFamily="34" charset="0"/>
              </a:rPr>
              <a:t> </a:t>
            </a:r>
            <a:r>
              <a:rPr lang="es-ES" altLang="en-US" sz="1400">
                <a:latin typeface="Open Sans" panose="020B0606030504020204" pitchFamily="34" charset="0"/>
                <a:cs typeface="Open Sans" panose="020B0606030504020204" pitchFamily="34" charset="0"/>
              </a:rPr>
              <a:t>A continuación se nombra las herramientas para el tendido de las líneas aéreas:</a:t>
            </a:r>
            <a:endParaRPr lang="es-ES" altLang="en-US" sz="1400">
              <a:latin typeface="Open Sans" panose="020B0606030504020204" pitchFamily="34" charset="0"/>
              <a:cs typeface="Open Sans" panose="020B0606030504020204" pitchFamily="34" charset="0"/>
            </a:endParaRPr>
          </a:p>
        </p:txBody>
      </p:sp>
      <p:sp>
        <p:nvSpPr>
          <p:cNvPr id="7" name="Cuadro de texto 6"/>
          <p:cNvSpPr txBox="1"/>
          <p:nvPr/>
        </p:nvSpPr>
        <p:spPr>
          <a:xfrm>
            <a:off x="408940" y="1068705"/>
            <a:ext cx="593153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1</a:t>
            </a:r>
            <a:r>
              <a:rPr lang="es-CO" sz="1600" b="1">
                <a:solidFill>
                  <a:srgbClr val="2C538E"/>
                </a:solidFill>
                <a:latin typeface="Open Sans" panose="020B0606030504020204" pitchFamily="34" charset="0"/>
                <a:cs typeface="Open Sans" panose="020B0606030504020204" pitchFamily="34" charset="0"/>
              </a:rPr>
              <a:t>9</a:t>
            </a:r>
            <a:r>
              <a:rPr sz="1600" b="1">
                <a:solidFill>
                  <a:srgbClr val="2C538E"/>
                </a:solidFill>
                <a:latin typeface="Open Sans" panose="020B0606030504020204" pitchFamily="34" charset="0"/>
                <a:cs typeface="Open Sans" panose="020B0606030504020204" pitchFamily="34" charset="0"/>
              </a:rPr>
              <a:t>: Características y Aplicación De Herramientas</a:t>
            </a:r>
            <a:endParaRPr sz="1600" b="1">
              <a:solidFill>
                <a:srgbClr val="2C538E"/>
              </a:solidFill>
              <a:latin typeface="Open Sans" panose="020B0606030504020204" pitchFamily="34" charset="0"/>
              <a:cs typeface="Open Sans" panose="020B0606030504020204" pitchFamily="34" charset="0"/>
            </a:endParaRPr>
          </a:p>
        </p:txBody>
      </p:sp>
      <p:pic>
        <p:nvPicPr>
          <p:cNvPr id="5" name="Imagen 4" descr="personaje-rojo"/>
          <p:cNvPicPr>
            <a:picLocks noChangeAspect="1"/>
          </p:cNvPicPr>
          <p:nvPr/>
        </p:nvPicPr>
        <p:blipFill>
          <a:blip r:embed="rId1"/>
          <a:stretch>
            <a:fillRect/>
          </a:stretch>
        </p:blipFill>
        <p:spPr>
          <a:xfrm>
            <a:off x="250190" y="1806575"/>
            <a:ext cx="3123565" cy="4505325"/>
          </a:xfrm>
          <a:prstGeom prst="rect">
            <a:avLst/>
          </a:prstGeom>
        </p:spPr>
      </p:pic>
      <p:grpSp>
        <p:nvGrpSpPr>
          <p:cNvPr id="9" name="Grupo 8"/>
          <p:cNvGrpSpPr/>
          <p:nvPr/>
        </p:nvGrpSpPr>
        <p:grpSpPr>
          <a:xfrm>
            <a:off x="5756910" y="3112770"/>
            <a:ext cx="439420" cy="450215"/>
            <a:chOff x="8642" y="6929"/>
            <a:chExt cx="692" cy="709"/>
          </a:xfrm>
        </p:grpSpPr>
        <p:pic>
          <p:nvPicPr>
            <p:cNvPr id="10" name="Imagen 9"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pic>
          <p:nvPicPr>
            <p:cNvPr id="18" name="Imagen 17" descr="plus-info"/>
            <p:cNvPicPr>
              <a:picLocks noChangeAspect="1"/>
            </p:cNvPicPr>
            <p:nvPr/>
          </p:nvPicPr>
          <p:blipFill>
            <a:blip r:embed="rId3"/>
            <a:stretch>
              <a:fillRect/>
            </a:stretch>
          </p:blipFill>
          <p:spPr>
            <a:xfrm>
              <a:off x="8737" y="7027"/>
              <a:ext cx="589" cy="589"/>
            </a:xfrm>
            <a:prstGeom prst="rect">
              <a:avLst/>
            </a:prstGeom>
          </p:spPr>
        </p:pic>
      </p:grpSp>
      <p:grpSp>
        <p:nvGrpSpPr>
          <p:cNvPr id="3" name="Grupo 2"/>
          <p:cNvGrpSpPr/>
          <p:nvPr/>
        </p:nvGrpSpPr>
        <p:grpSpPr>
          <a:xfrm>
            <a:off x="5761990" y="4193540"/>
            <a:ext cx="439420" cy="450215"/>
            <a:chOff x="8642" y="6929"/>
            <a:chExt cx="692" cy="709"/>
          </a:xfrm>
        </p:grpSpPr>
        <p:pic>
          <p:nvPicPr>
            <p:cNvPr id="4" name="Imagen 3"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pic>
          <p:nvPicPr>
            <p:cNvPr id="6" name="Imagen 5" descr="plus-info"/>
            <p:cNvPicPr>
              <a:picLocks noChangeAspect="1"/>
            </p:cNvPicPr>
            <p:nvPr/>
          </p:nvPicPr>
          <p:blipFill>
            <a:blip r:embed="rId3"/>
            <a:stretch>
              <a:fillRect/>
            </a:stretch>
          </p:blipFill>
          <p:spPr>
            <a:xfrm>
              <a:off x="8737" y="7027"/>
              <a:ext cx="589" cy="589"/>
            </a:xfrm>
            <a:prstGeom prst="rect">
              <a:avLst/>
            </a:prstGeom>
          </p:spPr>
        </p:pic>
      </p:grpSp>
      <p:grpSp>
        <p:nvGrpSpPr>
          <p:cNvPr id="8" name="Grupo 7"/>
          <p:cNvGrpSpPr/>
          <p:nvPr/>
        </p:nvGrpSpPr>
        <p:grpSpPr>
          <a:xfrm>
            <a:off x="5314315" y="4700270"/>
            <a:ext cx="439420" cy="450215"/>
            <a:chOff x="8642" y="6929"/>
            <a:chExt cx="692" cy="709"/>
          </a:xfrm>
        </p:grpSpPr>
        <p:pic>
          <p:nvPicPr>
            <p:cNvPr id="17" name="Imagen 16"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pic>
          <p:nvPicPr>
            <p:cNvPr id="19" name="Imagen 18" descr="plus-info"/>
            <p:cNvPicPr>
              <a:picLocks noChangeAspect="1"/>
            </p:cNvPicPr>
            <p:nvPr/>
          </p:nvPicPr>
          <p:blipFill>
            <a:blip r:embed="rId3"/>
            <a:stretch>
              <a:fillRect/>
            </a:stretch>
          </p:blipFill>
          <p:spPr>
            <a:xfrm>
              <a:off x="8737" y="7027"/>
              <a:ext cx="589" cy="589"/>
            </a:xfrm>
            <a:prstGeom prst="rect">
              <a:avLst/>
            </a:prstGeom>
          </p:spPr>
        </p:pic>
      </p:grpSp>
      <p:pic>
        <p:nvPicPr>
          <p:cNvPr id="4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374640" y="4730750"/>
            <a:ext cx="585470" cy="585470"/>
          </a:xfrm>
          <a:prstGeom prst="rect">
            <a:avLst/>
          </a:prstGeom>
        </p:spPr>
      </p:pic>
      <p:pic>
        <p:nvPicPr>
          <p:cNvPr id="20"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82130" y="6311900"/>
            <a:ext cx="585470" cy="58547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 de texto 6"/>
          <p:cNvSpPr txBox="1"/>
          <p:nvPr/>
        </p:nvSpPr>
        <p:spPr>
          <a:xfrm>
            <a:off x="408940" y="1034415"/>
            <a:ext cx="755078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20</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Calidad </a:t>
            </a:r>
            <a:r>
              <a:rPr lang="es-CO" sz="1600" b="1">
                <a:solidFill>
                  <a:srgbClr val="2C538E"/>
                </a:solidFill>
                <a:latin typeface="Open Sans" panose="020B0606030504020204" pitchFamily="34" charset="0"/>
                <a:cs typeface="Open Sans" panose="020B0606030504020204" pitchFamily="34" charset="0"/>
              </a:rPr>
              <a:t>e</a:t>
            </a:r>
            <a:r>
              <a:rPr sz="1600" b="1">
                <a:solidFill>
                  <a:srgbClr val="2C538E"/>
                </a:solidFill>
                <a:latin typeface="Open Sans" panose="020B0606030504020204" pitchFamily="34" charset="0"/>
                <a:cs typeface="Open Sans" panose="020B0606030504020204" pitchFamily="34" charset="0"/>
              </a:rPr>
              <a:t>n </a:t>
            </a:r>
            <a:r>
              <a:rPr lang="es-CO" sz="1600" b="1">
                <a:solidFill>
                  <a:srgbClr val="2C538E"/>
                </a:solidFill>
                <a:latin typeface="Open Sans" panose="020B0606030504020204" pitchFamily="34" charset="0"/>
                <a:cs typeface="Open Sans" panose="020B0606030504020204" pitchFamily="34" charset="0"/>
              </a:rPr>
              <a:t>e</a:t>
            </a:r>
            <a:r>
              <a:rPr sz="1600" b="1">
                <a:solidFill>
                  <a:srgbClr val="2C538E"/>
                </a:solidFill>
                <a:latin typeface="Open Sans" panose="020B0606030504020204" pitchFamily="34" charset="0"/>
                <a:cs typeface="Open Sans" panose="020B0606030504020204" pitchFamily="34" charset="0"/>
              </a:rPr>
              <a:t>l Tendido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Conductores</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73075" y="1457960"/>
            <a:ext cx="112826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Colombia las normas técnicas de calidad para el sistema eléctrico están determinadas en el Reglamento Técnico de Instalaciones Eléctricas- RETIE, para el caso de los tendidos están estipuladas bajo los siguientes numerales, (CREG C. d., Reglamento Técnico de Instalaciones Eléctricas - RETIE):</a:t>
            </a:r>
            <a:endParaRPr lang="es-ES" altLang="en-U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82130" y="6311900"/>
            <a:ext cx="585470" cy="585470"/>
          </a:xfrm>
          <a:prstGeom prst="rect">
            <a:avLst/>
          </a:prstGeom>
        </p:spPr>
      </p:pic>
      <p:sp>
        <p:nvSpPr>
          <p:cNvPr id="16" name="Rectángulo redondeado 15"/>
          <p:cNvSpPr/>
          <p:nvPr/>
        </p:nvSpPr>
        <p:spPr>
          <a:xfrm>
            <a:off x="1058545" y="3117850"/>
            <a:ext cx="3289300" cy="1251585"/>
          </a:xfrm>
          <a:prstGeom prst="roundRect">
            <a:avLst/>
          </a:prstGeom>
          <a:solidFill>
            <a:srgbClr val="FFEEB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rgbClr val="2C538E"/>
                </a:solidFill>
                <a:latin typeface="Open Sans" panose="020B0606030504020204" pitchFamily="34" charset="0"/>
                <a:cs typeface="Open Sans" panose="020B0606030504020204" pitchFamily="34" charset="0"/>
              </a:rPr>
              <a:t>22.9. Conductores y cables de guarda</a:t>
            </a:r>
            <a:r>
              <a:rPr lang="es-CO" altLang="es-ES" sz="1400" b="1">
                <a:solidFill>
                  <a:srgbClr val="2C538E"/>
                </a:solidFill>
                <a:latin typeface="Open Sans" panose="020B0606030504020204" pitchFamily="34" charset="0"/>
                <a:cs typeface="Open Sans" panose="020B0606030504020204" pitchFamily="34" charset="0"/>
              </a:rPr>
              <a:t>.</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18" name="Rectángulo redondeado 17"/>
          <p:cNvSpPr/>
          <p:nvPr/>
        </p:nvSpPr>
        <p:spPr>
          <a:xfrm>
            <a:off x="4591050" y="3117850"/>
            <a:ext cx="3289300" cy="1251585"/>
          </a:xfrm>
          <a:prstGeom prst="roundRect">
            <a:avLst/>
          </a:prstGeom>
          <a:solidFill>
            <a:srgbClr val="FFDB79">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rgbClr val="2C538E"/>
                </a:solidFill>
                <a:latin typeface="Open Sans" panose="020B0606030504020204" pitchFamily="34" charset="0"/>
                <a:cs typeface="Open Sans" panose="020B0606030504020204" pitchFamily="34" charset="0"/>
              </a:rPr>
              <a:t>25.7 Conductores, cables de guarda y cables de retención.</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4" name="Rectángulo redondeado 3"/>
          <p:cNvSpPr/>
          <p:nvPr/>
        </p:nvSpPr>
        <p:spPr>
          <a:xfrm>
            <a:off x="8033385" y="3117850"/>
            <a:ext cx="3289300" cy="1251585"/>
          </a:xfrm>
          <a:prstGeom prst="roundRect">
            <a:avLst/>
          </a:prstGeom>
          <a:solidFill>
            <a:srgbClr val="FFEEB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b="1">
                <a:solidFill>
                  <a:srgbClr val="2C538E"/>
                </a:solidFill>
                <a:latin typeface="Open Sans" panose="020B0606030504020204" pitchFamily="34" charset="0"/>
                <a:cs typeface="Open Sans" panose="020B0606030504020204" pitchFamily="34" charset="0"/>
              </a:rPr>
              <a:t>Artículo 13. Distancias de seguridad.</a:t>
            </a:r>
            <a:endParaRPr sz="14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2643505" y="5058410"/>
            <a:ext cx="6904355" cy="306705"/>
          </a:xfrm>
          <a:prstGeom prst="rect">
            <a:avLst/>
          </a:prstGeom>
          <a:noFill/>
        </p:spPr>
        <p:txBody>
          <a:bodyPr wrap="square" rtlCol="0">
            <a:spAutoFit/>
          </a:bodyPr>
          <a:p>
            <a:pPr algn="ctr"/>
            <a:r>
              <a:rPr lang="es-ES" altLang="en-US" sz="1400" i="1">
                <a:latin typeface="Open Sans" panose="020B0606030504020204" pitchFamily="34" charset="0"/>
                <a:cs typeface="Open Sans" panose="020B0606030504020204" pitchFamily="34" charset="0"/>
              </a:rPr>
              <a:t>(CREG C. d., Reglamento Técnico de Instalaciones Eléctricas - RETIE)</a:t>
            </a:r>
            <a:endParaRPr lang="es-ES" altLang="en-US" sz="1400" i="1">
              <a:latin typeface="Open Sans" panose="020B0606030504020204" pitchFamily="34" charset="0"/>
              <a:cs typeface="Open Sans" panose="020B0606030504020204" pitchFamily="34" charset="0"/>
            </a:endParaRPr>
          </a:p>
        </p:txBody>
      </p:sp>
      <p:sp>
        <p:nvSpPr>
          <p:cNvPr id="10" name="Rectángulo 9"/>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Agregar zoom al hover de cada cuadro. No tienen en enlace. </a:t>
            </a:r>
            <a:endParaRPr lang="es-CO" altLang="es-ES" sz="1000" dirty="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755078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21</a:t>
            </a:r>
            <a:r>
              <a:rPr sz="1600" b="1">
                <a:solidFill>
                  <a:srgbClr val="2C538E"/>
                </a:solidFill>
                <a:latin typeface="Open Sans" panose="020B0606030504020204" pitchFamily="34" charset="0"/>
                <a:cs typeface="Open Sans" panose="020B0606030504020204" pitchFamily="34" charset="0"/>
              </a:rPr>
              <a:t>: Técnicas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Ascenso y Descanso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Conductores</a:t>
            </a:r>
            <a:endParaRPr sz="1600" b="1">
              <a:solidFill>
                <a:srgbClr val="2C538E"/>
              </a:solidFill>
              <a:latin typeface="Open Sans" panose="020B0606030504020204" pitchFamily="34" charset="0"/>
              <a:cs typeface="Open Sans" panose="020B0606030504020204" pitchFamily="34" charset="0"/>
            </a:endParaRPr>
          </a:p>
        </p:txBody>
      </p:sp>
      <p:sp>
        <p:nvSpPr>
          <p:cNvPr id="4" name="Cuadro de texto 3"/>
          <p:cNvSpPr txBox="1"/>
          <p:nvPr/>
        </p:nvSpPr>
        <p:spPr>
          <a:xfrm>
            <a:off x="482600" y="1491615"/>
            <a:ext cx="114731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 continuación se establecen las técnicas que deben de tener el ascenso y descanso de los conductores con el fin de llevar correctamente el proceso. </a:t>
            </a:r>
            <a:endParaRPr lang="es-ES" altLang="en-US" sz="1400">
              <a:latin typeface="Open Sans" panose="020B0606030504020204" pitchFamily="34" charset="0"/>
              <a:cs typeface="Open Sans" panose="020B0606030504020204" pitchFamily="34" charset="0"/>
            </a:endParaRPr>
          </a:p>
        </p:txBody>
      </p:sp>
      <p:grpSp>
        <p:nvGrpSpPr>
          <p:cNvPr id="22" name="Grupo 21"/>
          <p:cNvGrpSpPr/>
          <p:nvPr/>
        </p:nvGrpSpPr>
        <p:grpSpPr>
          <a:xfrm>
            <a:off x="8604250" y="2260600"/>
            <a:ext cx="2705100" cy="3745865"/>
            <a:chOff x="13550" y="3700"/>
            <a:chExt cx="4260" cy="5899"/>
          </a:xfrm>
        </p:grpSpPr>
        <p:pic>
          <p:nvPicPr>
            <p:cNvPr id="13" name="Imagen 12" descr="C:\Users\ingritd.castrillon\Documents\Carolina Castrillon\Personal\iMaster\Bos Ingenieria\Carpeta 5 Unidad 7 - Esquemas de Conexión\Unidad 7 - Esquemas de Conexión\Img\Temporales\camara-inspeccion.pngcamara-inspeccion"/>
            <p:cNvPicPr>
              <a:picLocks noChangeAspect="1"/>
            </p:cNvPicPr>
            <p:nvPr/>
          </p:nvPicPr>
          <p:blipFill>
            <a:blip r:embed="rId1"/>
            <a:srcRect/>
            <a:stretch>
              <a:fillRect/>
            </a:stretch>
          </p:blipFill>
          <p:spPr>
            <a:xfrm>
              <a:off x="13563" y="3700"/>
              <a:ext cx="4165" cy="3125"/>
            </a:xfrm>
            <a:prstGeom prst="rect">
              <a:avLst/>
            </a:prstGeom>
          </p:spPr>
        </p:pic>
        <p:sp>
          <p:nvSpPr>
            <p:cNvPr id="16" name="Rectángulo 15"/>
            <p:cNvSpPr/>
            <p:nvPr/>
          </p:nvSpPr>
          <p:spPr>
            <a:xfrm>
              <a:off x="13550" y="6628"/>
              <a:ext cx="4260" cy="2971"/>
            </a:xfrm>
            <a:prstGeom prst="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latin typeface="Open Sans" panose="020B0606030504020204" pitchFamily="34" charset="0"/>
                  <a:cs typeface="Open Sans" panose="020B0606030504020204" pitchFamily="34" charset="0"/>
                  <a:sym typeface="+mn-ea"/>
                </a:rPr>
                <a:t>Todas las transiciones, conexiones y derivaciones deben realizarse en cámaras de inspección.</a:t>
              </a:r>
              <a:endParaRPr lang="es-ES" altLang="en-US" sz="1400">
                <a:latin typeface="Open Sans" panose="020B0606030504020204" pitchFamily="34" charset="0"/>
                <a:cs typeface="Open Sans" panose="020B0606030504020204" pitchFamily="34" charset="0"/>
                <a:sym typeface="+mn-ea"/>
              </a:endParaRPr>
            </a:p>
          </p:txBody>
        </p:sp>
        <p:sp>
          <p:nvSpPr>
            <p:cNvPr id="17" name="Rectángulo 16"/>
            <p:cNvSpPr/>
            <p:nvPr/>
          </p:nvSpPr>
          <p:spPr>
            <a:xfrm>
              <a:off x="13563" y="3703"/>
              <a:ext cx="4165" cy="2971"/>
            </a:xfrm>
            <a:prstGeom prst="rect">
              <a:avLst/>
            </a:prstGeom>
            <a:noFill/>
            <a:ln w="25400">
              <a:solidFill>
                <a:srgbClr val="2C538E"/>
              </a:solidFill>
            </a:ln>
            <a:extLst>
              <a:ext uri="{909E8E84-426E-40DD-AFC4-6F175D3DCCD1}">
                <a14:hiddenFill xmlns:a14="http://schemas.microsoft.com/office/drawing/2010/main">
                  <a:solidFill>
                    <a:srgbClr val="2C538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atin typeface="Open Sans" panose="020B0606030504020204" pitchFamily="34" charset="0"/>
                <a:cs typeface="Open Sans" panose="020B0606030504020204" pitchFamily="34" charset="0"/>
                <a:sym typeface="+mn-ea"/>
              </a:endParaRPr>
            </a:p>
          </p:txBody>
        </p:sp>
      </p:grpSp>
      <p:grpSp>
        <p:nvGrpSpPr>
          <p:cNvPr id="21" name="Grupo 20"/>
          <p:cNvGrpSpPr/>
          <p:nvPr/>
        </p:nvGrpSpPr>
        <p:grpSpPr>
          <a:xfrm>
            <a:off x="4799330" y="2247900"/>
            <a:ext cx="2705100" cy="3772535"/>
            <a:chOff x="7558" y="3040"/>
            <a:chExt cx="4260" cy="5941"/>
          </a:xfrm>
        </p:grpSpPr>
        <p:sp>
          <p:nvSpPr>
            <p:cNvPr id="15" name="Rectángulo 14"/>
            <p:cNvSpPr/>
            <p:nvPr/>
          </p:nvSpPr>
          <p:spPr>
            <a:xfrm>
              <a:off x="7558" y="3040"/>
              <a:ext cx="4260" cy="2971"/>
            </a:xfrm>
            <a:prstGeom prst="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latin typeface="Open Sans" panose="020B0606030504020204" pitchFamily="34" charset="0"/>
                  <a:cs typeface="Open Sans" panose="020B0606030504020204" pitchFamily="34" charset="0"/>
                  <a:sym typeface="+mn-ea"/>
                </a:rPr>
                <a:t>Los terminales deben ser de tipo exterior o interior, los cuales deben ser escogidos según la tensión y el calibre del conductor.</a:t>
              </a:r>
              <a:endParaRPr lang="es-ES" altLang="en-US" sz="1400">
                <a:latin typeface="Open Sans" panose="020B0606030504020204" pitchFamily="34" charset="0"/>
                <a:cs typeface="Open Sans" panose="020B0606030504020204" pitchFamily="34" charset="0"/>
                <a:sym typeface="+mn-ea"/>
              </a:endParaRPr>
            </a:p>
          </p:txBody>
        </p:sp>
        <p:pic>
          <p:nvPicPr>
            <p:cNvPr id="12" name="Imagen 11" descr="terminal_interno_externo"/>
            <p:cNvPicPr>
              <a:picLocks noChangeAspect="1"/>
            </p:cNvPicPr>
            <p:nvPr/>
          </p:nvPicPr>
          <p:blipFill>
            <a:blip r:embed="rId2"/>
            <a:stretch>
              <a:fillRect/>
            </a:stretch>
          </p:blipFill>
          <p:spPr>
            <a:xfrm>
              <a:off x="7644" y="6979"/>
              <a:ext cx="4174" cy="1279"/>
            </a:xfrm>
            <a:prstGeom prst="rect">
              <a:avLst/>
            </a:prstGeom>
          </p:spPr>
        </p:pic>
        <p:sp>
          <p:nvSpPr>
            <p:cNvPr id="19" name="Rectángulo 18"/>
            <p:cNvSpPr/>
            <p:nvPr/>
          </p:nvSpPr>
          <p:spPr>
            <a:xfrm>
              <a:off x="7566" y="6011"/>
              <a:ext cx="4253" cy="2971"/>
            </a:xfrm>
            <a:prstGeom prst="rect">
              <a:avLst/>
            </a:prstGeom>
            <a:noFill/>
            <a:ln w="25400">
              <a:solidFill>
                <a:srgbClr val="2C538E"/>
              </a:solidFill>
            </a:ln>
            <a:extLst>
              <a:ext uri="{909E8E84-426E-40DD-AFC4-6F175D3DCCD1}">
                <a14:hiddenFill xmlns:a14="http://schemas.microsoft.com/office/drawing/2010/main">
                  <a:solidFill>
                    <a:srgbClr val="2C538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atin typeface="Open Sans" panose="020B0606030504020204" pitchFamily="34" charset="0"/>
                <a:cs typeface="Open Sans" panose="020B0606030504020204" pitchFamily="34" charset="0"/>
                <a:sym typeface="+mn-ea"/>
              </a:endParaRPr>
            </a:p>
          </p:txBody>
        </p:sp>
      </p:grpSp>
      <p:grpSp>
        <p:nvGrpSpPr>
          <p:cNvPr id="23" name="Grupo 22"/>
          <p:cNvGrpSpPr/>
          <p:nvPr/>
        </p:nvGrpSpPr>
        <p:grpSpPr>
          <a:xfrm>
            <a:off x="1075690" y="2251710"/>
            <a:ext cx="2705100" cy="3764915"/>
            <a:chOff x="1694" y="3546"/>
            <a:chExt cx="4260" cy="5929"/>
          </a:xfrm>
        </p:grpSpPr>
        <p:sp>
          <p:nvSpPr>
            <p:cNvPr id="14" name="Rectángulo 13"/>
            <p:cNvSpPr/>
            <p:nvPr/>
          </p:nvSpPr>
          <p:spPr>
            <a:xfrm>
              <a:off x="1694" y="6505"/>
              <a:ext cx="4260" cy="2971"/>
            </a:xfrm>
            <a:prstGeom prst="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a:latin typeface="Open Sans" panose="020B0606030504020204" pitchFamily="34" charset="0"/>
                  <a:cs typeface="Open Sans" panose="020B0606030504020204" pitchFamily="34" charset="0"/>
                  <a:sym typeface="+mn-ea"/>
                </a:rPr>
                <a:t>Terminales premoldeados para los extremos de los conductores.</a:t>
              </a:r>
              <a:endParaRPr lang="es-ES" altLang="en-US" sz="1400">
                <a:latin typeface="Open Sans" panose="020B0606030504020204" pitchFamily="34" charset="0"/>
                <a:cs typeface="Open Sans" panose="020B0606030504020204" pitchFamily="34" charset="0"/>
                <a:sym typeface="+mn-ea"/>
              </a:endParaRPr>
            </a:p>
          </p:txBody>
        </p:sp>
        <p:pic>
          <p:nvPicPr>
            <p:cNvPr id="10" name="Imagen 9" descr="tema21extremos de conductores_original"/>
            <p:cNvPicPr>
              <a:picLocks noChangeAspect="1"/>
            </p:cNvPicPr>
            <p:nvPr/>
          </p:nvPicPr>
          <p:blipFill>
            <a:blip r:embed="rId3"/>
            <a:srcRect l="2395" t="22416" r="2701" b="4871"/>
            <a:stretch>
              <a:fillRect/>
            </a:stretch>
          </p:blipFill>
          <p:spPr>
            <a:xfrm>
              <a:off x="1783" y="4362"/>
              <a:ext cx="4123" cy="1649"/>
            </a:xfrm>
            <a:prstGeom prst="rect">
              <a:avLst/>
            </a:prstGeom>
          </p:spPr>
        </p:pic>
        <p:sp>
          <p:nvSpPr>
            <p:cNvPr id="20" name="Rectángulo 19"/>
            <p:cNvSpPr/>
            <p:nvPr/>
          </p:nvSpPr>
          <p:spPr>
            <a:xfrm>
              <a:off x="1701" y="3546"/>
              <a:ext cx="4253" cy="2971"/>
            </a:xfrm>
            <a:prstGeom prst="rect">
              <a:avLst/>
            </a:prstGeom>
            <a:noFill/>
            <a:ln w="25400">
              <a:solidFill>
                <a:srgbClr val="2C538E"/>
              </a:solidFill>
            </a:ln>
            <a:extLst>
              <a:ext uri="{909E8E84-426E-40DD-AFC4-6F175D3DCCD1}">
                <a14:hiddenFill xmlns:a14="http://schemas.microsoft.com/office/drawing/2010/main">
                  <a:solidFill>
                    <a:srgbClr val="2C538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atin typeface="Open Sans" panose="020B0606030504020204" pitchFamily="34" charset="0"/>
                <a:cs typeface="Open Sans" panose="020B0606030504020204" pitchFamily="34" charset="0"/>
                <a:sym typeface="+mn-ea"/>
              </a:endParaRPr>
            </a:p>
          </p:txBody>
        </p:sp>
      </p:grpSp>
      <p:pic>
        <p:nvPicPr>
          <p:cNvPr id="24"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82130" y="6311900"/>
            <a:ext cx="585470" cy="58547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 Curva de neutralizació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4" name="AutoShape 2" descr="Calculo de pesos equivalentes en elementos y compuestos - Quimica | Quimica  Inorgan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AutoShape 2" descr="Calculo de pesos equivalentes en elementos y compuestos - Quimica | Quimica  Inorgan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9" name="Cuadro de texto 8"/>
          <p:cNvSpPr txBox="1"/>
          <p:nvPr/>
        </p:nvSpPr>
        <p:spPr>
          <a:xfrm>
            <a:off x="493395" y="1974215"/>
            <a:ext cx="3811905" cy="30670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Selecciona de la lista </a:t>
            </a:r>
            <a:r>
              <a:rPr lang="es-CO" altLang="es-VE" sz="1400" dirty="0">
                <a:latin typeface="Open Sans" panose="020B0606030504020204" pitchFamily="34" charset="0"/>
                <a:ea typeface="Open Sans" panose="020B0606030504020204" pitchFamily="34" charset="0"/>
                <a:cs typeface="Open Sans" panose="020B0606030504020204" pitchFamily="34" charset="0"/>
              </a:rPr>
              <a:t>la respuesta correcta.</a:t>
            </a:r>
            <a:endParaRPr lang="es-CO" altLang="es-VE"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ángulo redondeado 10"/>
          <p:cNvSpPr/>
          <p:nvPr/>
        </p:nvSpPr>
        <p:spPr>
          <a:xfrm>
            <a:off x="4232275" y="2463165"/>
            <a:ext cx="3727450" cy="318833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Rectángulo redondeado 11"/>
          <p:cNvSpPr/>
          <p:nvPr/>
        </p:nvSpPr>
        <p:spPr>
          <a:xfrm>
            <a:off x="8176895" y="2858770"/>
            <a:ext cx="2947035" cy="252158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redondeado 18"/>
          <p:cNvSpPr/>
          <p:nvPr/>
        </p:nvSpPr>
        <p:spPr>
          <a:xfrm>
            <a:off x="6604635" y="5883910"/>
            <a:ext cx="1192530" cy="31496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latin typeface="Open Sans" panose="020B0606030504020204" pitchFamily="34" charset="0"/>
                <a:cs typeface="Open Sans" panose="020B0606030504020204" pitchFamily="34" charset="0"/>
              </a:rPr>
              <a:t>Siguiente</a:t>
            </a:r>
            <a:endParaRPr lang="es-CO" altLang="es-ES" sz="1400">
              <a:latin typeface="Open Sans" panose="020B0606030504020204" pitchFamily="34" charset="0"/>
              <a:cs typeface="Open Sans" panose="020B0606030504020204" pitchFamily="34" charset="0"/>
            </a:endParaRPr>
          </a:p>
        </p:txBody>
      </p:sp>
      <p:sp>
        <p:nvSpPr>
          <p:cNvPr id="20" name="Recortar rectángulo de esquina diagonal 19"/>
          <p:cNvSpPr/>
          <p:nvPr/>
        </p:nvSpPr>
        <p:spPr>
          <a:xfrm>
            <a:off x="964565" y="6270625"/>
            <a:ext cx="438150" cy="311785"/>
          </a:xfrm>
          <a:prstGeom prst="snip2DiagRect">
            <a:avLst>
              <a:gd name="adj1" fmla="val 15885"/>
              <a:gd name="adj2" fmla="val 2219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s-CO" altLang="es-ES" b="1">
                <a:solidFill>
                  <a:schemeClr val="tx1"/>
                </a:solidFill>
              </a:rPr>
              <a:t>2</a:t>
            </a:r>
            <a:endParaRPr lang="es-CO" altLang="es-ES" b="1">
              <a:solidFill>
                <a:schemeClr val="tx1"/>
              </a:solidFill>
            </a:endParaRPr>
          </a:p>
        </p:txBody>
      </p:sp>
      <p:sp>
        <p:nvSpPr>
          <p:cNvPr id="21" name="Rectángulo 20"/>
          <p:cNvSpPr/>
          <p:nvPr/>
        </p:nvSpPr>
        <p:spPr>
          <a:xfrm>
            <a:off x="12304395" y="160655"/>
            <a:ext cx="2789555" cy="659638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Esto es como un “carrusel”, cada pregunta de esta actividad sea una “tarjeta”, con este diseño:</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 </a:t>
            </a:r>
            <a:r>
              <a:rPr lang="es-CO" altLang="es-ES" sz="1000" dirty="0">
                <a:solidFill>
                  <a:schemeClr val="tx1"/>
                </a:solidFill>
                <a:latin typeface="Open Sans" panose="020B0606030504020204" pitchFamily="34" charset="0"/>
                <a:cs typeface="Open Sans" panose="020B0606030504020204" pitchFamily="34" charset="0"/>
              </a:rPr>
              <a:t>Que tenga el botón de abajo de “siguiente”, </a:t>
            </a:r>
            <a:r>
              <a:rPr lang="es-CO" altLang="es-ES" sz="1000" b="1" dirty="0">
                <a:solidFill>
                  <a:schemeClr val="tx1"/>
                </a:solidFill>
                <a:latin typeface="Open Sans" panose="020B0606030504020204" pitchFamily="34" charset="0"/>
                <a:cs typeface="Open Sans" panose="020B0606030504020204" pitchFamily="34" charset="0"/>
              </a:rPr>
              <a:t>pero no</a:t>
            </a:r>
            <a:r>
              <a:rPr lang="es-CO" altLang="es-ES" sz="1000" dirty="0">
                <a:solidFill>
                  <a:schemeClr val="tx1"/>
                </a:solidFill>
                <a:latin typeface="Open Sans" panose="020B0606030504020204" pitchFamily="34" charset="0"/>
                <a:cs typeface="Open Sans" panose="020B0606030504020204" pitchFamily="34" charset="0"/>
              </a:rPr>
              <a:t> el de “anterior”. Y en la tarjeta puede ir la imagen arriba y las preguntas y opciones de respuesta abajo.</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Mirar comportamiento de </a:t>
            </a:r>
            <a:r>
              <a:rPr lang="es-CO" altLang="es-ES" sz="1000" b="1" dirty="0">
                <a:solidFill>
                  <a:schemeClr val="tx1"/>
                </a:solidFill>
                <a:latin typeface="Open Sans" panose="020B0606030504020204" pitchFamily="34" charset="0"/>
                <a:cs typeface="Open Sans" panose="020B0606030504020204" pitchFamily="34" charset="0"/>
              </a:rPr>
              <a:t>programación:</a:t>
            </a:r>
            <a:endParaRPr lang="es-CO" altLang="es-ES" sz="1000" b="1"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https://h5p.org/single-choice-set</a:t>
            </a:r>
            <a:endParaRPr lang="es-CO" altLang="es-ES" sz="1000" dirty="0">
              <a:solidFill>
                <a:schemeClr val="tx1"/>
              </a:solidFill>
              <a:latin typeface="Open Sans" panose="020B0606030504020204" pitchFamily="34" charset="0"/>
              <a:cs typeface="Open Sans" panose="020B0606030504020204" pitchFamily="34" charset="0"/>
            </a:endParaRPr>
          </a:p>
        </p:txBody>
      </p:sp>
      <p:pic>
        <p:nvPicPr>
          <p:cNvPr id="23" name="Imagen 9" descr="tarjetaejerciciomemoria"/>
          <p:cNvPicPr>
            <a:picLocks noChangeAspect="1"/>
          </p:cNvPicPr>
          <p:nvPr>
            <p:ph idx="1"/>
          </p:nvPr>
        </p:nvPicPr>
        <p:blipFill>
          <a:blip r:embed="rId1"/>
          <a:stretch>
            <a:fillRect/>
          </a:stretch>
        </p:blipFill>
        <p:spPr>
          <a:xfrm>
            <a:off x="12393930" y="2171065"/>
            <a:ext cx="2610485" cy="1957705"/>
          </a:xfrm>
          <a:prstGeom prst="rect">
            <a:avLst/>
          </a:prstGeom>
        </p:spPr>
      </p:pic>
      <p:sp>
        <p:nvSpPr>
          <p:cNvPr id="27" name="Cuadro de texto 26"/>
          <p:cNvSpPr txBox="1"/>
          <p:nvPr/>
        </p:nvSpPr>
        <p:spPr>
          <a:xfrm>
            <a:off x="4495800" y="3192780"/>
            <a:ext cx="3200400" cy="138366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¿La técnica con roldanas se realiza para las instalaciones en ductos subterráneos?</a:t>
            </a:r>
            <a:endParaRPr lang="es-VE" sz="1400" dirty="0">
              <a:latin typeface="Open Sans" panose="020B0606030504020204" pitchFamily="34" charset="0"/>
              <a:ea typeface="Open Sans" panose="020B0606030504020204" pitchFamily="34" charset="0"/>
              <a:cs typeface="Open Sans" panose="020B0606030504020204" pitchFamily="34" charset="0"/>
            </a:endParaRPr>
          </a:p>
          <a:p>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rPr>
              <a:t>a.</a:t>
            </a:r>
            <a:r>
              <a:rPr lang="es-CO" alt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Verdero</a:t>
            </a:r>
            <a:r>
              <a:rPr 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a:t>
            </a:r>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rPr>
              <a:t>b</a:t>
            </a:r>
            <a:r>
              <a:rPr lang="es-CO" sz="1400" dirty="0">
                <a:latin typeface="Open Sans" panose="020B0606030504020204" pitchFamily="34" charset="0"/>
                <a:ea typeface="Open Sans" panose="020B0606030504020204" pitchFamily="34" charset="0"/>
                <a:cs typeface="Open Sans" panose="020B0606030504020204" pitchFamily="34" charset="0"/>
              </a:rPr>
              <a:t>. Falso.</a:t>
            </a:r>
            <a:endParaRPr lang="es-CO"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Cuadro de texto 29"/>
          <p:cNvSpPr txBox="1"/>
          <p:nvPr/>
        </p:nvSpPr>
        <p:spPr>
          <a:xfrm>
            <a:off x="8410575" y="3550920"/>
            <a:ext cx="2523490" cy="1198880"/>
          </a:xfrm>
          <a:prstGeom prst="rect">
            <a:avLst/>
          </a:prstGeom>
          <a:noFill/>
        </p:spPr>
        <p:txBody>
          <a:bodyPr wrap="square" rtlCol="0">
            <a:spAutoFit/>
          </a:bodyPr>
          <a:p>
            <a:r>
              <a:rPr lang="es-VE" sz="1200" dirty="0">
                <a:latin typeface="Open Sans" panose="020B0606030504020204" pitchFamily="34" charset="0"/>
                <a:ea typeface="Open Sans" panose="020B0606030504020204" pitchFamily="34" charset="0"/>
                <a:cs typeface="Open Sans" panose="020B0606030504020204" pitchFamily="34" charset="0"/>
              </a:rPr>
              <a:t>En los tendidos eléctricos ¿Qué niveles de tensión existen?</a:t>
            </a:r>
            <a:endParaRPr lang="es-VE" sz="1200" dirty="0">
              <a:latin typeface="Open Sans" panose="020B0606030504020204" pitchFamily="34" charset="0"/>
              <a:ea typeface="Open Sans" panose="020B0606030504020204" pitchFamily="34" charset="0"/>
              <a:cs typeface="Open Sans" panose="020B0606030504020204" pitchFamily="34" charset="0"/>
            </a:endParaRPr>
          </a:p>
          <a:p>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VE" sz="1200" dirty="0">
                <a:latin typeface="Open Sans" panose="020B0606030504020204" pitchFamily="34" charset="0"/>
                <a:ea typeface="Open Sans" panose="020B0606030504020204" pitchFamily="34" charset="0"/>
                <a:cs typeface="Open Sans" panose="020B0606030504020204" pitchFamily="34" charset="0"/>
              </a:rPr>
              <a:t>a. A.Alta y baja tensión.</a:t>
            </a:r>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b.Alta, media y baja tensión.</a:t>
            </a:r>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VE" sz="1200" dirty="0">
                <a:latin typeface="Open Sans" panose="020B0606030504020204" pitchFamily="34" charset="0"/>
                <a:ea typeface="Open Sans" panose="020B0606030504020204" pitchFamily="34" charset="0"/>
                <a:cs typeface="Open Sans" panose="020B0606030504020204" pitchFamily="34" charset="0"/>
              </a:rPr>
              <a:t>c. C.Tensión mayor y menor.</a:t>
            </a:r>
            <a:endParaRPr lang="es-CO" altLang="es-VE"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74546" y="5748864"/>
            <a:ext cx="585665" cy="585665"/>
          </a:xfrm>
          <a:prstGeom prst="rect">
            <a:avLst/>
          </a:prstGeom>
        </p:spPr>
      </p:pic>
      <p:sp>
        <p:nvSpPr>
          <p:cNvPr id="7" name="Rectángulo 6"/>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a:off x="487045" y="1613535"/>
            <a:ext cx="2370455" cy="306705"/>
            <a:chOff x="4230" y="2323"/>
            <a:chExt cx="2605" cy="483"/>
          </a:xfrm>
        </p:grpSpPr>
        <p:sp>
          <p:nvSpPr>
            <p:cNvPr id="39" name="Rectángulo 38"/>
            <p:cNvSpPr/>
            <p:nvPr/>
          </p:nvSpPr>
          <p:spPr>
            <a:xfrm>
              <a:off x="4230" y="2345"/>
              <a:ext cx="2311" cy="438"/>
            </a:xfrm>
            <a:prstGeom prst="rect">
              <a:avLst/>
            </a:prstGeom>
            <a:noFill/>
            <a:ln>
              <a:solidFill>
                <a:srgbClr val="F49F0A"/>
              </a:solidFill>
            </a:ln>
            <a:extLst>
              <a:ext uri="{909E8E84-426E-40DD-AFC4-6F175D3DCCD1}">
                <a14:hiddenFill xmlns:a14="http://schemas.microsoft.com/office/drawing/2010/main">
                  <a:solidFill>
                    <a:srgbClr val="F49F0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Cuadro de texto 39"/>
            <p:cNvSpPr txBox="1"/>
            <p:nvPr/>
          </p:nvSpPr>
          <p:spPr>
            <a:xfrm>
              <a:off x="4561" y="2323"/>
              <a:ext cx="2274" cy="483"/>
            </a:xfrm>
            <a:prstGeom prst="rect">
              <a:avLst/>
            </a:prstGeom>
            <a:noFill/>
          </p:spPr>
          <p:txBody>
            <a:bodyPr wrap="square" rtlCol="0">
              <a:spAutoFit/>
            </a:bodyPr>
            <a:p>
              <a:r>
                <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Cuestionario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0" name="Rectángulo 9"/>
          <p:cNvSpPr/>
          <p:nvPr/>
        </p:nvSpPr>
        <p:spPr>
          <a:xfrm>
            <a:off x="504451" y="923470"/>
            <a:ext cx="3018327" cy="496674"/>
          </a:xfrm>
          <a:prstGeom prst="rect">
            <a:avLst/>
          </a:prstGeom>
        </p:spPr>
        <p:txBody>
          <a:bodyPr wrap="none">
            <a:spAutoFit/>
          </a:bodyPr>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Rectángulo: esquinas redondeadas 1"/>
          <p:cNvSpPr/>
          <p:nvPr/>
        </p:nvSpPr>
        <p:spPr>
          <a:xfrm>
            <a:off x="504451" y="142014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sz="2000" b="1" dirty="0">
              <a:solidFill>
                <a:schemeClr val="tx1"/>
              </a:solidFill>
              <a:latin typeface="Open Sans" panose="020B0606030504020204"/>
            </a:endParaRPr>
          </a:p>
        </p:txBody>
      </p:sp>
      <p:pic>
        <p:nvPicPr>
          <p:cNvPr id="14" name="Imagen 13" descr="Imagen que contiene señal&#10;&#10;Descripción generada automáticamen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712" y="923470"/>
            <a:ext cx="790777" cy="790777"/>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 Curva de neutralizació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4" name="AutoShape 2" descr="Calculo de pesos equivalentes en elementos y compuestos - Quimica | Quimica  Inorgan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AutoShape 2" descr="Calculo de pesos equivalentes en elementos y compuestos - Quimica | Quimica  Inorgan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9" name="Cuadro de texto 8"/>
          <p:cNvSpPr txBox="1"/>
          <p:nvPr/>
        </p:nvSpPr>
        <p:spPr>
          <a:xfrm>
            <a:off x="493395" y="1974215"/>
            <a:ext cx="3811905" cy="30670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Selecciona de la lista </a:t>
            </a:r>
            <a:r>
              <a:rPr lang="es-CO" altLang="es-VE" sz="1400" dirty="0">
                <a:latin typeface="Open Sans" panose="020B0606030504020204" pitchFamily="34" charset="0"/>
                <a:ea typeface="Open Sans" panose="020B0606030504020204" pitchFamily="34" charset="0"/>
                <a:cs typeface="Open Sans" panose="020B0606030504020204" pitchFamily="34" charset="0"/>
              </a:rPr>
              <a:t>la respuesta correcta.</a:t>
            </a:r>
            <a:endParaRPr lang="es-CO" altLang="es-VE"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ángulo redondeado 10"/>
          <p:cNvSpPr/>
          <p:nvPr/>
        </p:nvSpPr>
        <p:spPr>
          <a:xfrm>
            <a:off x="4232275" y="2463165"/>
            <a:ext cx="3727450" cy="318833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Rectángulo redondeado 11"/>
          <p:cNvSpPr/>
          <p:nvPr/>
        </p:nvSpPr>
        <p:spPr>
          <a:xfrm>
            <a:off x="8176895" y="2858770"/>
            <a:ext cx="2947035" cy="252158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redondeado 18"/>
          <p:cNvSpPr/>
          <p:nvPr/>
        </p:nvSpPr>
        <p:spPr>
          <a:xfrm>
            <a:off x="6604635" y="5883910"/>
            <a:ext cx="1192530" cy="31496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latin typeface="Open Sans" panose="020B0606030504020204" pitchFamily="34" charset="0"/>
                <a:cs typeface="Open Sans" panose="020B0606030504020204" pitchFamily="34" charset="0"/>
              </a:rPr>
              <a:t>Siguiente</a:t>
            </a:r>
            <a:endParaRPr lang="es-CO" altLang="es-ES" sz="1400">
              <a:latin typeface="Open Sans" panose="020B0606030504020204" pitchFamily="34" charset="0"/>
              <a:cs typeface="Open Sans" panose="020B0606030504020204" pitchFamily="34" charset="0"/>
            </a:endParaRPr>
          </a:p>
        </p:txBody>
      </p:sp>
      <p:sp>
        <p:nvSpPr>
          <p:cNvPr id="20" name="Recortar rectángulo de esquina diagonal 19"/>
          <p:cNvSpPr/>
          <p:nvPr/>
        </p:nvSpPr>
        <p:spPr>
          <a:xfrm>
            <a:off x="964565" y="6270625"/>
            <a:ext cx="438150" cy="311785"/>
          </a:xfrm>
          <a:prstGeom prst="snip2DiagRect">
            <a:avLst>
              <a:gd name="adj1" fmla="val 15885"/>
              <a:gd name="adj2" fmla="val 2219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s-CO" altLang="es-ES" b="1">
                <a:solidFill>
                  <a:schemeClr val="tx1"/>
                </a:solidFill>
              </a:rPr>
              <a:t>2</a:t>
            </a:r>
            <a:endParaRPr lang="es-CO" altLang="es-ES" b="1">
              <a:solidFill>
                <a:schemeClr val="tx1"/>
              </a:solidFill>
            </a:endParaRPr>
          </a:p>
        </p:txBody>
      </p:sp>
      <p:sp>
        <p:nvSpPr>
          <p:cNvPr id="27" name="Cuadro de texto 26"/>
          <p:cNvSpPr txBox="1"/>
          <p:nvPr/>
        </p:nvSpPr>
        <p:spPr>
          <a:xfrm>
            <a:off x="4679950" y="3246755"/>
            <a:ext cx="3074035" cy="138366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En los tendidos eléctricos ¿Qué niveles de tensión existen?</a:t>
            </a:r>
            <a:endParaRPr lang="es-VE" sz="1400" dirty="0">
              <a:latin typeface="Open Sans" panose="020B0606030504020204" pitchFamily="34" charset="0"/>
              <a:ea typeface="Open Sans" panose="020B0606030504020204" pitchFamily="34" charset="0"/>
              <a:cs typeface="Open Sans" panose="020B0606030504020204" pitchFamily="34" charset="0"/>
            </a:endParaRPr>
          </a:p>
          <a:p>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sym typeface="+mn-ea"/>
              </a:rPr>
              <a:t>a.  Alta y baja tensión.</a:t>
            </a:r>
            <a:endParaRPr lang="es-VE" sz="1400" dirty="0">
              <a:latin typeface="Open Sans" panose="020B0606030504020204" pitchFamily="34" charset="0"/>
              <a:ea typeface="Open Sans" panose="020B0606030504020204" pitchFamily="34" charset="0"/>
              <a:cs typeface="Open Sans" panose="020B0606030504020204" pitchFamily="34" charset="0"/>
              <a:sym typeface="+mn-ea"/>
            </a:endParaRPr>
          </a:p>
          <a:p>
            <a:r>
              <a:rPr 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mn-ea"/>
              </a:rPr>
              <a:t>b. Alta, media y baja tensión.</a:t>
            </a:r>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sym typeface="+mn-ea"/>
              </a:rPr>
              <a:t>c. Tensión mayor y menor.</a:t>
            </a:r>
            <a:endParaRPr lang="es-VE" sz="1400" dirty="0">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30" name="Cuadro de texto 29"/>
          <p:cNvSpPr txBox="1"/>
          <p:nvPr/>
        </p:nvSpPr>
        <p:spPr>
          <a:xfrm>
            <a:off x="8399145" y="3064510"/>
            <a:ext cx="2523490" cy="2122805"/>
          </a:xfrm>
          <a:prstGeom prst="rect">
            <a:avLst/>
          </a:prstGeom>
          <a:noFill/>
        </p:spPr>
        <p:txBody>
          <a:bodyPr wrap="square" rtlCol="0">
            <a:spAutoFit/>
          </a:bodyPr>
          <a:p>
            <a:r>
              <a:rPr sz="1200" dirty="0">
                <a:latin typeface="Open Sans" panose="020B0606030504020204" pitchFamily="34" charset="0"/>
                <a:ea typeface="Open Sans" panose="020B0606030504020204" pitchFamily="34" charset="0"/>
                <a:cs typeface="Open Sans" panose="020B0606030504020204" pitchFamily="34" charset="0"/>
              </a:rPr>
              <a:t>Un tendido eléctrico es de alta tensión porque maneja:</a:t>
            </a:r>
            <a:endParaRPr sz="1200" dirty="0">
              <a:latin typeface="Open Sans" panose="020B0606030504020204" pitchFamily="34" charset="0"/>
              <a:ea typeface="Open Sans" panose="020B0606030504020204" pitchFamily="34" charset="0"/>
              <a:cs typeface="Open Sans" panose="020B0606030504020204" pitchFamily="34" charset="0"/>
            </a:endParaRPr>
          </a:p>
          <a:p>
            <a:endParaRPr lang="es-VE" sz="1200" dirty="0">
              <a:latin typeface="Open Sans" panose="020B0606030504020204" pitchFamily="34" charset="0"/>
              <a:ea typeface="Open Sans" panose="020B0606030504020204" pitchFamily="34" charset="0"/>
              <a:cs typeface="Open Sans" panose="020B0606030504020204" pitchFamily="34" charset="0"/>
            </a:endParaRPr>
          </a:p>
          <a:p>
            <a:r>
              <a:rPr lang="es-VE" sz="1200" dirty="0">
                <a:latin typeface="Open Sans" panose="020B0606030504020204" pitchFamily="34" charset="0"/>
                <a:ea typeface="Open Sans" panose="020B0606030504020204" pitchFamily="34" charset="0"/>
                <a:cs typeface="Open Sans" panose="020B0606030504020204" pitchFamily="34" charset="0"/>
              </a:rPr>
              <a:t>a</a:t>
            </a:r>
            <a:r>
              <a:rPr 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.Tensiones mayores a 57,5 kV y menores o iguales a 230 kV</a:t>
            </a:r>
            <a:r>
              <a:rPr lang="es-CO" alt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a:t>
            </a:r>
            <a:endParaRPr lang="es-CO" alt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a:p>
            <a:endParaRPr 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a:p>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b.</a:t>
            </a:r>
            <a:r>
              <a:rPr lang="es-CO"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Tensión nominal superior a 1000 V e inferior a 57,5 kV.</a:t>
            </a:r>
            <a:endParaRPr lang="es-CO"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s-CO"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s-CO"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c.Tensión nominal mayor o igual a 25 V y menor o igual a 1000 V.</a:t>
            </a:r>
            <a:endParaRPr lang="es-CO"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74546" y="5748864"/>
            <a:ext cx="585665" cy="585665"/>
          </a:xfrm>
          <a:prstGeom prst="rect">
            <a:avLst/>
          </a:prstGeom>
        </p:spPr>
      </p:pic>
      <p:sp>
        <p:nvSpPr>
          <p:cNvPr id="7" name="Rectángulo 6"/>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a:off x="487045" y="1613535"/>
            <a:ext cx="2370455" cy="306705"/>
            <a:chOff x="4230" y="2323"/>
            <a:chExt cx="2605" cy="483"/>
          </a:xfrm>
        </p:grpSpPr>
        <p:sp>
          <p:nvSpPr>
            <p:cNvPr id="39" name="Rectángulo 38"/>
            <p:cNvSpPr/>
            <p:nvPr/>
          </p:nvSpPr>
          <p:spPr>
            <a:xfrm>
              <a:off x="4230" y="2345"/>
              <a:ext cx="2311" cy="438"/>
            </a:xfrm>
            <a:prstGeom prst="rect">
              <a:avLst/>
            </a:prstGeom>
            <a:noFill/>
            <a:ln>
              <a:solidFill>
                <a:srgbClr val="F49F0A"/>
              </a:solidFill>
            </a:ln>
            <a:extLst>
              <a:ext uri="{909E8E84-426E-40DD-AFC4-6F175D3DCCD1}">
                <a14:hiddenFill xmlns:a14="http://schemas.microsoft.com/office/drawing/2010/main">
                  <a:solidFill>
                    <a:srgbClr val="F49F0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Cuadro de texto 39"/>
            <p:cNvSpPr txBox="1"/>
            <p:nvPr/>
          </p:nvSpPr>
          <p:spPr>
            <a:xfrm>
              <a:off x="4561" y="2323"/>
              <a:ext cx="2274" cy="483"/>
            </a:xfrm>
            <a:prstGeom prst="rect">
              <a:avLst/>
            </a:prstGeom>
            <a:noFill/>
          </p:spPr>
          <p:txBody>
            <a:bodyPr wrap="square" rtlCol="0">
              <a:spAutoFit/>
            </a:bodyPr>
            <a:p>
              <a:r>
                <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Cuestionario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0" name="Rectángulo 9"/>
          <p:cNvSpPr/>
          <p:nvPr/>
        </p:nvSpPr>
        <p:spPr>
          <a:xfrm>
            <a:off x="504451" y="923470"/>
            <a:ext cx="3018327" cy="496674"/>
          </a:xfrm>
          <a:prstGeom prst="rect">
            <a:avLst/>
          </a:prstGeom>
        </p:spPr>
        <p:txBody>
          <a:bodyPr wrap="none">
            <a:spAutoFit/>
          </a:bodyPr>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Rectángulo: esquinas redondeadas 1"/>
          <p:cNvSpPr/>
          <p:nvPr/>
        </p:nvSpPr>
        <p:spPr>
          <a:xfrm>
            <a:off x="504451" y="142014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sz="2000" b="1" dirty="0">
              <a:solidFill>
                <a:schemeClr val="tx1"/>
              </a:solidFill>
              <a:latin typeface="Open Sans" panose="020B0606030504020204"/>
            </a:endParaRPr>
          </a:p>
        </p:txBody>
      </p:sp>
      <p:pic>
        <p:nvPicPr>
          <p:cNvPr id="14" name="Imagen 13" descr="Imagen que contiene señal&#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712" y="923470"/>
            <a:ext cx="790777" cy="790777"/>
          </a:xfrm>
          <a:prstGeom prst="rect">
            <a:avLst/>
          </a:prstGeom>
        </p:spPr>
      </p:pic>
      <p:sp>
        <p:nvSpPr>
          <p:cNvPr id="3" name="Rectángulo redondeado 2"/>
          <p:cNvSpPr/>
          <p:nvPr/>
        </p:nvSpPr>
        <p:spPr>
          <a:xfrm>
            <a:off x="1127125" y="2796540"/>
            <a:ext cx="2947035" cy="252158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ct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¿La técnica con roldanas se realiza para las instalaciones en ductos subterráneos?</a:t>
            </a: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a.</a:t>
            </a:r>
            <a:r>
              <a:rPr lang="es-CO" alt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mn-ea"/>
              </a:rPr>
              <a:t>Verdero.</a:t>
            </a:r>
            <a:endParaRPr lang="es-CO" altLang="es-VE"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b.Falso.</a:t>
            </a:r>
            <a:endParaRPr lang="es-VE" dirty="0">
              <a:latin typeface="Open Sans" panose="020B0606030504020204" pitchFamily="34" charset="0"/>
              <a:ea typeface="Open Sans" panose="020B0606030504020204" pitchFamily="34" charset="0"/>
              <a:cs typeface="Open Sans" panose="020B0606030504020204" pitchFamily="34" charset="0"/>
            </a:endParaRPr>
          </a:p>
          <a:p>
            <a:pPr algn="ctr"/>
            <a:endParaRPr lang="es-ES"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 Curva de neutralizació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4" name="AutoShape 2" descr="Calculo de pesos equivalentes en elementos y compuestos - Quimica | Quimica  Inorgan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AutoShape 2" descr="Calculo de pesos equivalentes en elementos y compuestos - Quimica | Quimica  Inorgan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9" name="Cuadro de texto 8"/>
          <p:cNvSpPr txBox="1"/>
          <p:nvPr/>
        </p:nvSpPr>
        <p:spPr>
          <a:xfrm>
            <a:off x="493395" y="1974215"/>
            <a:ext cx="3811905" cy="306705"/>
          </a:xfrm>
          <a:prstGeom prst="rect">
            <a:avLst/>
          </a:prstGeom>
          <a:noFill/>
        </p:spPr>
        <p:txBody>
          <a:bodyPr wrap="square" rtlCol="0">
            <a:spAutoFit/>
          </a:bodyPr>
          <a:p>
            <a:r>
              <a:rPr lang="es-VE" sz="1400" dirty="0">
                <a:latin typeface="Open Sans" panose="020B0606030504020204" pitchFamily="34" charset="0"/>
                <a:ea typeface="Open Sans" panose="020B0606030504020204" pitchFamily="34" charset="0"/>
                <a:cs typeface="Open Sans" panose="020B0606030504020204" pitchFamily="34" charset="0"/>
              </a:rPr>
              <a:t>Selecciona de la lista </a:t>
            </a:r>
            <a:r>
              <a:rPr lang="es-CO" altLang="es-VE" sz="1400" dirty="0">
                <a:latin typeface="Open Sans" panose="020B0606030504020204" pitchFamily="34" charset="0"/>
                <a:ea typeface="Open Sans" panose="020B0606030504020204" pitchFamily="34" charset="0"/>
                <a:cs typeface="Open Sans" panose="020B0606030504020204" pitchFamily="34" charset="0"/>
              </a:rPr>
              <a:t>la respuesta correcta.</a:t>
            </a:r>
            <a:endParaRPr lang="es-CO" altLang="es-VE"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ángulo redondeado 10"/>
          <p:cNvSpPr/>
          <p:nvPr/>
        </p:nvSpPr>
        <p:spPr>
          <a:xfrm>
            <a:off x="4232275" y="2463165"/>
            <a:ext cx="3727450" cy="318833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ortar rectángulo de esquina diagonal 19"/>
          <p:cNvSpPr/>
          <p:nvPr/>
        </p:nvSpPr>
        <p:spPr>
          <a:xfrm>
            <a:off x="964565" y="6270625"/>
            <a:ext cx="438150" cy="311785"/>
          </a:xfrm>
          <a:prstGeom prst="snip2DiagRect">
            <a:avLst>
              <a:gd name="adj1" fmla="val 15885"/>
              <a:gd name="adj2" fmla="val 2219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s-CO" altLang="es-ES" b="1">
                <a:solidFill>
                  <a:schemeClr val="tx1"/>
                </a:solidFill>
              </a:rPr>
              <a:t>2</a:t>
            </a:r>
            <a:endParaRPr lang="es-CO" altLang="es-ES" b="1">
              <a:solidFill>
                <a:schemeClr val="tx1"/>
              </a:solidFill>
            </a:endParaRPr>
          </a:p>
        </p:txBody>
      </p:sp>
      <p:sp>
        <p:nvSpPr>
          <p:cNvPr id="30" name="Cuadro de texto 29"/>
          <p:cNvSpPr txBox="1"/>
          <p:nvPr/>
        </p:nvSpPr>
        <p:spPr>
          <a:xfrm>
            <a:off x="4451350" y="2783205"/>
            <a:ext cx="3307080" cy="2461260"/>
          </a:xfrm>
          <a:prstGeom prst="rect">
            <a:avLst/>
          </a:prstGeom>
          <a:noFill/>
        </p:spPr>
        <p:txBody>
          <a:bodyPr wrap="square" rtlCol="0">
            <a:spAutoFit/>
          </a:bodyPr>
          <a:p>
            <a:r>
              <a:rPr sz="1400" dirty="0">
                <a:latin typeface="Open Sans" panose="020B0606030504020204" pitchFamily="34" charset="0"/>
                <a:ea typeface="Open Sans" panose="020B0606030504020204" pitchFamily="34" charset="0"/>
                <a:cs typeface="Open Sans" panose="020B0606030504020204" pitchFamily="34" charset="0"/>
                <a:sym typeface="+mn-ea"/>
              </a:rPr>
              <a:t>Un tendido eléctrico es de alta tensión porque maneja:</a:t>
            </a:r>
            <a:endParaRPr sz="1400" dirty="0">
              <a:latin typeface="Open Sans" panose="020B0606030504020204" pitchFamily="34" charset="0"/>
              <a:ea typeface="Open Sans" panose="020B0606030504020204" pitchFamily="34" charset="0"/>
              <a:cs typeface="Open Sans" panose="020B0606030504020204" pitchFamily="34" charset="0"/>
            </a:endParaRPr>
          </a:p>
          <a:p>
            <a:endParaRPr lang="es-VE" sz="1400" dirty="0">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sym typeface="+mn-ea"/>
              </a:rPr>
              <a:t>a</a:t>
            </a:r>
            <a:r>
              <a:rPr 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mn-ea"/>
              </a:rPr>
              <a:t>.Tensiones mayores a 57,5 kV y menores o iguales a 230 kV</a:t>
            </a:r>
            <a:r>
              <a:rPr lang="es-CO" alt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mn-ea"/>
              </a:rPr>
              <a:t>.</a:t>
            </a:r>
            <a:endParaRPr lang="es-CO" alt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mn-ea"/>
            </a:endParaRPr>
          </a:p>
          <a:p>
            <a:endParaRPr lang="es-VE" sz="1400" b="1"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a:p>
            <a:r>
              <a:rPr lang="es-VE" sz="1400" dirty="0">
                <a:latin typeface="Open Sans" panose="020B0606030504020204" pitchFamily="34" charset="0"/>
                <a:ea typeface="Open Sans" panose="020B0606030504020204" pitchFamily="34" charset="0"/>
                <a:cs typeface="Open Sans" panose="020B0606030504020204" pitchFamily="34" charset="0"/>
                <a:sym typeface="+mn-ea"/>
              </a:rPr>
              <a:t>b.</a:t>
            </a:r>
            <a:r>
              <a:rPr lang="es-CO" sz="1400" dirty="0">
                <a:latin typeface="Open Sans" panose="020B0606030504020204" pitchFamily="34" charset="0"/>
                <a:ea typeface="Open Sans" panose="020B0606030504020204" pitchFamily="34" charset="0"/>
                <a:cs typeface="Open Sans" panose="020B0606030504020204" pitchFamily="34" charset="0"/>
                <a:sym typeface="+mn-ea"/>
              </a:rPr>
              <a:t>Tensión nominal superior a 1000 V e inferior a 57,5 kV.</a:t>
            </a:r>
            <a:endParaRPr lang="es-CO" sz="1400" dirty="0">
              <a:latin typeface="Open Sans" panose="020B0606030504020204" pitchFamily="34" charset="0"/>
              <a:ea typeface="Open Sans" panose="020B0606030504020204" pitchFamily="34" charset="0"/>
              <a:cs typeface="Open Sans" panose="020B0606030504020204" pitchFamily="34" charset="0"/>
              <a:sym typeface="+mn-ea"/>
            </a:endParaRPr>
          </a:p>
          <a:p>
            <a:endParaRPr lang="es-CO"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s-CO" sz="1400" dirty="0">
                <a:latin typeface="Open Sans" panose="020B0606030504020204" pitchFamily="34" charset="0"/>
                <a:ea typeface="Open Sans" panose="020B0606030504020204" pitchFamily="34" charset="0"/>
                <a:cs typeface="Open Sans" panose="020B0606030504020204" pitchFamily="34" charset="0"/>
                <a:sym typeface="+mn-ea"/>
              </a:rPr>
              <a:t>c.Tensión nominal mayor o igual a 25 V y menor o igual a 1000 V.</a:t>
            </a:r>
            <a:endParaRPr lang="es-CO"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53541" y="6270834"/>
            <a:ext cx="585665" cy="585665"/>
          </a:xfrm>
          <a:prstGeom prst="rect">
            <a:avLst/>
          </a:prstGeom>
        </p:spPr>
      </p:pic>
      <p:sp>
        <p:nvSpPr>
          <p:cNvPr id="7" name="Rectángulo 6"/>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31" name="Grupo 30"/>
          <p:cNvGrpSpPr/>
          <p:nvPr/>
        </p:nvGrpSpPr>
        <p:grpSpPr>
          <a:xfrm>
            <a:off x="487045" y="1613535"/>
            <a:ext cx="2370455" cy="306705"/>
            <a:chOff x="4230" y="2323"/>
            <a:chExt cx="2605" cy="483"/>
          </a:xfrm>
        </p:grpSpPr>
        <p:sp>
          <p:nvSpPr>
            <p:cNvPr id="39" name="Rectángulo 38"/>
            <p:cNvSpPr/>
            <p:nvPr/>
          </p:nvSpPr>
          <p:spPr>
            <a:xfrm>
              <a:off x="4230" y="2345"/>
              <a:ext cx="2311" cy="438"/>
            </a:xfrm>
            <a:prstGeom prst="rect">
              <a:avLst/>
            </a:prstGeom>
            <a:noFill/>
            <a:ln>
              <a:solidFill>
                <a:srgbClr val="F49F0A"/>
              </a:solidFill>
            </a:ln>
            <a:extLst>
              <a:ext uri="{909E8E84-426E-40DD-AFC4-6F175D3DCCD1}">
                <a14:hiddenFill xmlns:a14="http://schemas.microsoft.com/office/drawing/2010/main">
                  <a:solidFill>
                    <a:srgbClr val="F49F0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Cuadro de texto 39"/>
            <p:cNvSpPr txBox="1"/>
            <p:nvPr/>
          </p:nvSpPr>
          <p:spPr>
            <a:xfrm>
              <a:off x="4561" y="2323"/>
              <a:ext cx="2274" cy="483"/>
            </a:xfrm>
            <a:prstGeom prst="rect">
              <a:avLst/>
            </a:prstGeom>
            <a:noFill/>
          </p:spPr>
          <p:txBody>
            <a:bodyPr wrap="square" rtlCol="0">
              <a:spAutoFit/>
            </a:bodyPr>
            <a:p>
              <a:r>
                <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Cuestionario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0" name="Rectángulo 9"/>
          <p:cNvSpPr/>
          <p:nvPr/>
        </p:nvSpPr>
        <p:spPr>
          <a:xfrm>
            <a:off x="504451" y="923470"/>
            <a:ext cx="3018327" cy="496674"/>
          </a:xfrm>
          <a:prstGeom prst="rect">
            <a:avLst/>
          </a:prstGeom>
        </p:spPr>
        <p:txBody>
          <a:bodyPr wrap="none">
            <a:spAutoFit/>
          </a:bodyPr>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Rectángulo: esquinas redondeadas 1"/>
          <p:cNvSpPr/>
          <p:nvPr/>
        </p:nvSpPr>
        <p:spPr>
          <a:xfrm>
            <a:off x="504451" y="142014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sz="2000" b="1" dirty="0">
              <a:solidFill>
                <a:schemeClr val="tx1"/>
              </a:solidFill>
              <a:latin typeface="Open Sans" panose="020B0606030504020204"/>
            </a:endParaRPr>
          </a:p>
        </p:txBody>
      </p:sp>
      <p:pic>
        <p:nvPicPr>
          <p:cNvPr id="14" name="Imagen 13" descr="Imagen que contiene señal&#10;&#10;Descripción generada automáticamen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712" y="923470"/>
            <a:ext cx="790777" cy="790777"/>
          </a:xfrm>
          <a:prstGeom prst="rect">
            <a:avLst/>
          </a:prstGeom>
        </p:spPr>
      </p:pic>
      <p:sp>
        <p:nvSpPr>
          <p:cNvPr id="8" name="Rectángulo redondeado 7"/>
          <p:cNvSpPr/>
          <p:nvPr/>
        </p:nvSpPr>
        <p:spPr>
          <a:xfrm>
            <a:off x="1069975" y="2858770"/>
            <a:ext cx="2947035" cy="2521585"/>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En los tendidos eléctricos ¿Qué niveles de tensión existen?</a:t>
            </a: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a.  Alta y baja tensión.</a:t>
            </a: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r>
              <a:rPr lang="es-VE" sz="1200" b="1" dirty="0">
                <a:solidFill>
                  <a:srgbClr val="00B050"/>
                </a:solidFill>
                <a:latin typeface="Open Sans" panose="020B0606030504020204" pitchFamily="34" charset="0"/>
                <a:ea typeface="Open Sans" panose="020B0606030504020204" pitchFamily="34" charset="0"/>
                <a:cs typeface="Open Sans" panose="020B0606030504020204" pitchFamily="34" charset="0"/>
                <a:sym typeface="+mn-ea"/>
              </a:rPr>
              <a:t>b. Alta, media y baja tensión.</a:t>
            </a:r>
            <a:endParaRPr lang="es-VE" sz="1200" dirty="0">
              <a:latin typeface="Open Sans" panose="020B0606030504020204" pitchFamily="34" charset="0"/>
              <a:ea typeface="Open Sans" panose="020B0606030504020204" pitchFamily="34" charset="0"/>
              <a:cs typeface="Open Sans" panose="020B0606030504020204" pitchFamily="34" charset="0"/>
            </a:endParaRPr>
          </a:p>
          <a:p>
            <a:pPr algn="l"/>
            <a:r>
              <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rPr>
              <a:t>c. Tensión mayor y menor.</a:t>
            </a:r>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mn-ea"/>
            </a:endParaRPr>
          </a:p>
          <a:p>
            <a:pPr algn="l"/>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s-VE"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endParaRPr lang="es-VE" alt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 de texto 18"/>
          <p:cNvSpPr txBox="1"/>
          <p:nvPr/>
        </p:nvSpPr>
        <p:spPr>
          <a:xfrm>
            <a:off x="659765" y="1557020"/>
            <a:ext cx="10975975"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Conocer el funcionamiento de los instrumentos de medida y su forma de conexión es de gran importancia ya que es la base fundamental para una buena lectura de las magnitudes que estos brindan y con esta interpretar un circuito eléctrico. A continuación</a:t>
            </a:r>
            <a:r>
              <a:rPr lang="es-CO" sz="1400">
                <a:latin typeface="Open Sans" panose="020B0606030504020204" pitchFamily="34" charset="0"/>
                <a:cs typeface="Open Sans" panose="020B0606030504020204" pitchFamily="34" charset="0"/>
              </a:rPr>
              <a:t>,</a:t>
            </a:r>
            <a:r>
              <a:rPr sz="1400">
                <a:latin typeface="Open Sans" panose="020B0606030504020204" pitchFamily="34" charset="0"/>
                <a:cs typeface="Open Sans" panose="020B0606030504020204" pitchFamily="34" charset="0"/>
              </a:rPr>
              <a:t> como se conectan según la magnitud que se quiere leer: </a:t>
            </a:r>
            <a:endParaRPr sz="1400">
              <a:latin typeface="Open Sans" panose="020B0606030504020204" pitchFamily="34" charset="0"/>
              <a:cs typeface="Open Sans" panose="020B0606030504020204" pitchFamily="34" charset="0"/>
            </a:endParaRPr>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9" name="Cuadro de texto 8"/>
          <p:cNvSpPr txBox="1"/>
          <p:nvPr/>
        </p:nvSpPr>
        <p:spPr>
          <a:xfrm>
            <a:off x="1475105" y="2555240"/>
            <a:ext cx="2592705" cy="3107690"/>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la medición de esta magnitud dentro del sistema eléctrico el instrumento de medida debe ser un voltímetro o en su defecto un multímetro el cual se conecta en paralelo, su valor será dado en voltios (V). La figura A debe abrirse para que se conecte en paralelo el instrumento, tal como se observa en la figura C.</a:t>
            </a:r>
            <a:endParaRPr lang="es-ES" altLang="en-US" sz="1400">
              <a:solidFill>
                <a:schemeClr val="bg1"/>
              </a:solidFill>
              <a:latin typeface="Open Sans" panose="020B0606030504020204" pitchFamily="34" charset="0"/>
              <a:cs typeface="Open Sans" panose="020B0606030504020204" pitchFamily="34" charset="0"/>
            </a:endParaRPr>
          </a:p>
          <a:p>
            <a:endParaRPr lang="es-ES" altLang="en-US" sz="1400">
              <a:solidFill>
                <a:schemeClr val="bg1"/>
              </a:solidFill>
              <a:latin typeface="Open Sans" panose="020B0606030504020204" pitchFamily="34" charset="0"/>
              <a:cs typeface="Open Sans" panose="020B0606030504020204" pitchFamily="34" charset="0"/>
            </a:endParaRPr>
          </a:p>
          <a:p>
            <a:pPr algn="ctr"/>
            <a:r>
              <a:rPr lang="es-CO" altLang="es-ES" sz="1400" u="sng">
                <a:solidFill>
                  <a:schemeClr val="bg1"/>
                </a:solidFill>
                <a:latin typeface="Open Sans" panose="020B0606030504020204" pitchFamily="34" charset="0"/>
                <a:cs typeface="Open Sans" panose="020B0606030504020204" pitchFamily="34" charset="0"/>
              </a:rPr>
              <a:t>Ver imagen</a:t>
            </a:r>
            <a:endParaRPr lang="es-CO" altLang="es-ES" sz="1400" u="sng">
              <a:solidFill>
                <a:schemeClr val="bg1"/>
              </a:solidFill>
              <a:latin typeface="Open Sans" panose="020B0606030504020204" pitchFamily="34" charset="0"/>
              <a:cs typeface="Open Sans" panose="020B0606030504020204" pitchFamily="34" charset="0"/>
            </a:endParaRPr>
          </a:p>
        </p:txBody>
      </p:sp>
      <p:grpSp>
        <p:nvGrpSpPr>
          <p:cNvPr id="21" name="Grupo 20"/>
          <p:cNvGrpSpPr/>
          <p:nvPr/>
        </p:nvGrpSpPr>
        <p:grpSpPr>
          <a:xfrm rot="0">
            <a:off x="8198485" y="2578100"/>
            <a:ext cx="3787775" cy="3423926"/>
            <a:chOff x="1117" y="4059"/>
            <a:chExt cx="5238" cy="2683"/>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5237"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grpSp>
        <p:nvGrpSpPr>
          <p:cNvPr id="24" name="Grupo 23"/>
          <p:cNvGrpSpPr/>
          <p:nvPr/>
        </p:nvGrpSpPr>
        <p:grpSpPr>
          <a:xfrm>
            <a:off x="4253865" y="2552065"/>
            <a:ext cx="3787140" cy="3422650"/>
            <a:chOff x="6699" y="4019"/>
            <a:chExt cx="5964"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13" name="Cuadro de texto 12"/>
            <p:cNvSpPr txBox="1"/>
            <p:nvPr/>
          </p:nvSpPr>
          <p:spPr>
            <a:xfrm>
              <a:off x="9303" y="6401"/>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Tensión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15" name="Imagen 14" descr="C:\Users\ingritd.castrillon\Documents\Carolina Castrillon\Personal\iMaster\Bos Ingenieria\Carpeta 5 Unidad 7 - Esquemas de Conexión\Unidad 7 - Esquemas de Conexión\Img\Temporales\resistencia-multimetro.pngresistencia-multimetro"/>
            <p:cNvPicPr>
              <a:picLocks noChangeAspect="1"/>
            </p:cNvPicPr>
            <p:nvPr/>
          </p:nvPicPr>
          <p:blipFill>
            <a:blip r:embed="rId2"/>
            <a:srcRect/>
            <a:stretch>
              <a:fillRect/>
            </a:stretch>
          </p:blipFill>
          <p:spPr>
            <a:xfrm>
              <a:off x="6969" y="6362"/>
              <a:ext cx="1646" cy="707"/>
            </a:xfrm>
            <a:prstGeom prst="rect">
              <a:avLst/>
            </a:prstGeom>
          </p:spPr>
        </p:pic>
      </p:grpSp>
      <p:grpSp>
        <p:nvGrpSpPr>
          <p:cNvPr id="36" name="Grupo 35"/>
          <p:cNvGrpSpPr/>
          <p:nvPr/>
        </p:nvGrpSpPr>
        <p:grpSpPr>
          <a:xfrm>
            <a:off x="327660" y="2576830"/>
            <a:ext cx="3787140" cy="3422650"/>
            <a:chOff x="516" y="4058"/>
            <a:chExt cx="5964" cy="5390"/>
          </a:xfrm>
        </p:grpSpPr>
        <p:grpSp>
          <p:nvGrpSpPr>
            <p:cNvPr id="29" name="Grupo 28"/>
            <p:cNvGrpSpPr/>
            <p:nvPr/>
          </p:nvGrpSpPr>
          <p:grpSpPr>
            <a:xfrm>
              <a:off x="516" y="4058"/>
              <a:ext cx="5965" cy="5390"/>
              <a:chOff x="1117" y="4059"/>
              <a:chExt cx="5238" cy="2682"/>
            </a:xfrm>
          </p:grpSpPr>
          <p:sp>
            <p:nvSpPr>
              <p:cNvPr id="31" name="Rectángulo redondeado 30"/>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Rectángulo redondeado 31"/>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245" y="6400"/>
              <a:ext cx="2509" cy="628"/>
            </a:xfrm>
            <a:prstGeom prst="rect">
              <a:avLst/>
            </a:prstGeom>
            <a:noFill/>
          </p:spPr>
          <p:txBody>
            <a:bodyPr wrap="square" rtlCol="0">
              <a:spAutoFit/>
            </a:bodyPr>
            <a:p>
              <a:r>
                <a:rPr lang="es-ES" altLang="en-US" sz="2000">
                  <a:solidFill>
                    <a:schemeClr val="bg2">
                      <a:lumMod val="25000"/>
                    </a:schemeClr>
                  </a:solidFill>
                  <a:latin typeface="Open Sans" panose="020B0606030504020204" pitchFamily="34" charset="0"/>
                  <a:cs typeface="Open Sans" panose="020B0606030504020204" pitchFamily="34" charset="0"/>
                </a:rPr>
                <a:t>Intensidad</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pic>
          <p:nvPicPr>
            <p:cNvPr id="34" name="Imagen 33" descr="icono-intensidad"/>
            <p:cNvPicPr>
              <a:picLocks noChangeAspect="1"/>
            </p:cNvPicPr>
            <p:nvPr/>
          </p:nvPicPr>
          <p:blipFill>
            <a:blip r:embed="rId3"/>
            <a:stretch>
              <a:fillRect/>
            </a:stretch>
          </p:blipFill>
          <p:spPr>
            <a:xfrm>
              <a:off x="755" y="5109"/>
              <a:ext cx="1583" cy="2403"/>
            </a:xfrm>
            <a:prstGeom prst="rect">
              <a:avLst/>
            </a:prstGeom>
          </p:spPr>
        </p:pic>
      </p:grpSp>
      <p:sp>
        <p:nvSpPr>
          <p:cNvPr id="2" name="Cuadro de texto 1"/>
          <p:cNvSpPr txBox="1"/>
          <p:nvPr/>
        </p:nvSpPr>
        <p:spPr>
          <a:xfrm>
            <a:off x="9806305" y="2884170"/>
            <a:ext cx="2072005" cy="2461260"/>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Para medir la resistencia de un componente en particular, se debe quitar el componente por completo del circuito y medirlo separadamente, como se muestra en la siguiente figura: </a:t>
            </a:r>
            <a:endParaRPr lang="es-ES" altLang="en-US" sz="1400">
              <a:solidFill>
                <a:schemeClr val="bg1"/>
              </a:solidFill>
              <a:latin typeface="Open Sans" panose="020B0606030504020204" pitchFamily="34" charset="0"/>
              <a:cs typeface="Open Sans" panose="020B0606030504020204" pitchFamily="34" charset="0"/>
            </a:endParaRPr>
          </a:p>
          <a:p>
            <a:endParaRPr lang="es-CO" altLang="es-ES" sz="1400" u="sng">
              <a:solidFill>
                <a:schemeClr val="bg1"/>
              </a:solidFill>
              <a:latin typeface="Open Sans" panose="020B0606030504020204" pitchFamily="34" charset="0"/>
              <a:cs typeface="Open Sans" panose="020B0606030504020204" pitchFamily="34" charset="0"/>
            </a:endParaRPr>
          </a:p>
        </p:txBody>
      </p:sp>
      <p:grpSp>
        <p:nvGrpSpPr>
          <p:cNvPr id="16" name="Grupo 15"/>
          <p:cNvGrpSpPr/>
          <p:nvPr/>
        </p:nvGrpSpPr>
        <p:grpSpPr>
          <a:xfrm>
            <a:off x="2686050" y="1553210"/>
            <a:ext cx="6988175" cy="4007485"/>
            <a:chOff x="4230" y="2446"/>
            <a:chExt cx="11005" cy="6311"/>
          </a:xfrm>
        </p:grpSpPr>
        <p:grpSp>
          <p:nvGrpSpPr>
            <p:cNvPr id="43" name="Grupo 42"/>
            <p:cNvGrpSpPr/>
            <p:nvPr/>
          </p:nvGrpSpPr>
          <p:grpSpPr>
            <a:xfrm rot="0">
              <a:off x="4230" y="2446"/>
              <a:ext cx="11005" cy="6311"/>
              <a:chOff x="4230" y="2446"/>
              <a:chExt cx="11005" cy="6311"/>
            </a:xfrm>
          </p:grpSpPr>
          <p:sp>
            <p:nvSpPr>
              <p:cNvPr id="39" name="Rectángulo redondeado 38"/>
              <p:cNvSpPr/>
              <p:nvPr/>
            </p:nvSpPr>
            <p:spPr>
              <a:xfrm>
                <a:off x="4230" y="2446"/>
                <a:ext cx="11005" cy="6311"/>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40" name="Óvalo 39"/>
              <p:cNvSpPr/>
              <p:nvPr/>
            </p:nvSpPr>
            <p:spPr>
              <a:xfrm>
                <a:off x="14352" y="2594"/>
                <a:ext cx="368" cy="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pic>
          <p:nvPicPr>
            <p:cNvPr id="10" name="Imagen 9" descr="medida-resistencia"/>
            <p:cNvPicPr>
              <a:picLocks noChangeAspect="1"/>
            </p:cNvPicPr>
            <p:nvPr/>
          </p:nvPicPr>
          <p:blipFill>
            <a:blip r:embed="rId4"/>
            <a:stretch>
              <a:fillRect/>
            </a:stretch>
          </p:blipFill>
          <p:spPr>
            <a:xfrm>
              <a:off x="6885" y="3502"/>
              <a:ext cx="5695" cy="3796"/>
            </a:xfrm>
            <a:prstGeom prst="rect">
              <a:avLst/>
            </a:prstGeom>
          </p:spPr>
        </p:pic>
      </p:grpSp>
      <p:grpSp>
        <p:nvGrpSpPr>
          <p:cNvPr id="45" name="Grupo 44"/>
          <p:cNvGrpSpPr/>
          <p:nvPr/>
        </p:nvGrpSpPr>
        <p:grpSpPr>
          <a:xfrm>
            <a:off x="10140440" y="5164455"/>
            <a:ext cx="1221615" cy="333375"/>
            <a:chOff x="15288" y="8862"/>
            <a:chExt cx="3096" cy="905"/>
          </a:xfrm>
        </p:grpSpPr>
        <p:pic>
          <p:nvPicPr>
            <p:cNvPr id="46" name="Imagen 45" descr="Forma&#10;&#10;Descripción generada automáticament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7" name="Rectángulo 46"/>
            <p:cNvSpPr/>
            <p:nvPr/>
          </p:nvSpPr>
          <p:spPr>
            <a:xfrm>
              <a:off x="15288" y="8972"/>
              <a:ext cx="2121" cy="686"/>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a:t>
              </a:r>
              <a:r>
                <a:rPr lang="es-CO" altLang="es-VE" sz="700" b="1" dirty="0">
                  <a:latin typeface="Open Sans" panose="020B0606030504020204" pitchFamily="34" charset="0"/>
                  <a:ea typeface="Open Sans" panose="020B0606030504020204" pitchFamily="34" charset="0"/>
                  <a:cs typeface="Open Sans" panose="020B0606030504020204" pitchFamily="34" charset="0"/>
                </a:rPr>
                <a:t>IMAGEN</a:t>
              </a:r>
              <a:endParaRPr lang="es-CO" alt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26"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15441" y="6214954"/>
            <a:ext cx="585665" cy="585665"/>
          </a:xfrm>
          <a:prstGeom prst="rect">
            <a:avLst/>
          </a:prstGeom>
        </p:spPr>
      </p:pic>
      <p:sp>
        <p:nvSpPr>
          <p:cNvPr id="6" name="Rectángulo 5"/>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2" name="Rectángulo redondeado 1"/>
          <p:cNvSpPr/>
          <p:nvPr/>
        </p:nvSpPr>
        <p:spPr>
          <a:xfrm>
            <a:off x="6619240" y="2426335"/>
            <a:ext cx="5130165" cy="3032760"/>
          </a:xfrm>
          <a:prstGeom prst="roundRect">
            <a:avLst/>
          </a:prstGeom>
          <a:solidFill>
            <a:schemeClr val="bg1"/>
          </a:solidFill>
          <a:ln w="412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3" name="Rectángulo redondeado 1"/>
          <p:cNvSpPr/>
          <p:nvPr/>
        </p:nvSpPr>
        <p:spPr>
          <a:xfrm>
            <a:off x="6619240" y="1465580"/>
            <a:ext cx="5130165" cy="6521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latin typeface="Open Sans" panose="020B0606030504020204" pitchFamily="34" charset="0"/>
              </a:rPr>
              <a:t>ACTIVIDAD DE APRENDIZAJE 6</a:t>
            </a:r>
            <a:endParaRPr lang="es-CO" b="1" dirty="0">
              <a:latin typeface="Open Sans" panose="020B0606030504020204" pitchFamily="34" charset="0"/>
            </a:endParaRPr>
          </a:p>
        </p:txBody>
      </p:sp>
      <p:sp>
        <p:nvSpPr>
          <p:cNvPr id="14" name="CuadroTexto 13"/>
          <p:cNvSpPr txBox="1"/>
          <p:nvPr/>
        </p:nvSpPr>
        <p:spPr>
          <a:xfrm>
            <a:off x="6975860" y="3243331"/>
            <a:ext cx="4515553" cy="1383665"/>
          </a:xfrm>
          <a:prstGeom prst="rect">
            <a:avLst/>
          </a:prstGeom>
          <a:noFill/>
          <a:ln>
            <a:noFill/>
          </a:ln>
        </p:spPr>
        <p:txBody>
          <a:bodyPr wrap="square" rtlCol="0">
            <a:spAutoFit/>
          </a:bodyPr>
          <a:lstStyle/>
          <a:p>
            <a:pPr algn="l"/>
            <a:r>
              <a:rPr lang="es-CO" altLang="es-ES" sz="1400" dirty="0">
                <a:solidFill>
                  <a:srgbClr val="1A3255"/>
                </a:solidFill>
                <a:latin typeface="Open Sans" panose="020B0606030504020204" pitchFamily="34" charset="0"/>
              </a:rPr>
              <a:t>Bienvenido a la actividad de aprendizaje N° 6 “Normas en el tensionado y características de los empalmes, ponchadas y aisladores”. </a:t>
            </a:r>
            <a:endParaRPr lang="es-CO" altLang="es-ES" sz="1400" dirty="0">
              <a:solidFill>
                <a:srgbClr val="1A3255"/>
              </a:solidFill>
              <a:latin typeface="Open Sans" panose="020B0606030504020204" pitchFamily="34" charset="0"/>
            </a:endParaRPr>
          </a:p>
          <a:p>
            <a:pPr algn="l"/>
            <a:endParaRPr lang="es-CO" altLang="es-ES" sz="1400" dirty="0">
              <a:solidFill>
                <a:srgbClr val="1A3255"/>
              </a:solidFill>
              <a:latin typeface="Open Sans" panose="020B0606030504020204" pitchFamily="34" charset="0"/>
            </a:endParaRPr>
          </a:p>
          <a:p>
            <a:pPr algn="l"/>
            <a:r>
              <a:rPr sz="1400" dirty="0">
                <a:solidFill>
                  <a:srgbClr val="1A3255"/>
                </a:solidFill>
                <a:latin typeface="Open Sans" panose="020B0606030504020204" pitchFamily="34" charset="0"/>
              </a:rPr>
              <a:t>A continuación, se presenta la situación a resolver dentro de esta actividad. </a:t>
            </a:r>
            <a:endParaRPr sz="1400" dirty="0">
              <a:solidFill>
                <a:srgbClr val="1A3255"/>
              </a:solidFill>
              <a:latin typeface="Open Sans" panose="020B0606030504020204" pitchFamily="34" charset="0"/>
            </a:endParaRPr>
          </a:p>
        </p:txBody>
      </p:sp>
      <p:pic>
        <p:nvPicPr>
          <p:cNvPr id="3" name="Imagen 2"/>
          <p:cNvPicPr>
            <a:picLocks noChangeAspect="1"/>
          </p:cNvPicPr>
          <p:nvPr/>
        </p:nvPicPr>
        <p:blipFill>
          <a:blip r:embed="rId1"/>
          <a:stretch>
            <a:fillRect/>
          </a:stretch>
        </p:blipFill>
        <p:spPr>
          <a:xfrm>
            <a:off x="143510" y="1675765"/>
            <a:ext cx="5613400" cy="4303395"/>
          </a:xfrm>
          <a:prstGeom prst="rect">
            <a:avLst/>
          </a:prstGeom>
        </p:spPr>
      </p:pic>
      <p:sp>
        <p:nvSpPr>
          <p:cNvPr id="4" name="Rectángulo 3"/>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7" name="Imagen 6" descr="btn_siguiente"/>
          <p:cNvPicPr>
            <a:picLocks noChangeAspect="1"/>
          </p:cNvPicPr>
          <p:nvPr/>
        </p:nvPicPr>
        <p:blipFill>
          <a:blip r:embed="rId2"/>
          <a:stretch>
            <a:fillRect/>
          </a:stretch>
        </p:blipFill>
        <p:spPr>
          <a:xfrm>
            <a:off x="9512935" y="5944235"/>
            <a:ext cx="1221740" cy="414020"/>
          </a:xfrm>
          <a:prstGeom prst="rect">
            <a:avLst/>
          </a:prstGeom>
        </p:spPr>
      </p:pic>
      <p:pic>
        <p:nvPicPr>
          <p:cNvPr id="42"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49496" y="5954604"/>
            <a:ext cx="585665" cy="585665"/>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657133"/>
            <a:ext cx="5130436" cy="3006594"/>
          </a:xfrm>
          <a:prstGeom prst="roundRect">
            <a:avLst/>
          </a:prstGeom>
          <a:solidFill>
            <a:schemeClr val="bg1"/>
          </a:solid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21094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6</a:t>
            </a:r>
            <a:endParaRPr lang="es-CO" altLang="es-ES" b="1" dirty="0">
              <a:latin typeface="Open Sans" panose="020B0606030504020204" pitchFamily="34" charset="0"/>
            </a:endParaRPr>
          </a:p>
        </p:txBody>
      </p:sp>
      <p:sp>
        <p:nvSpPr>
          <p:cNvPr id="2" name="Bocadillo: rectángulo con esquinas redondeadas 1"/>
          <p:cNvSpPr/>
          <p:nvPr/>
        </p:nvSpPr>
        <p:spPr>
          <a:xfrm>
            <a:off x="6816638" y="291838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442464"/>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 </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03157" y="3037045"/>
            <a:ext cx="4362450" cy="1168400"/>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a:t>
            </a:r>
            <a:endParaRPr lang="es-ES" sz="1400" b="1" dirty="0">
              <a:solidFill>
                <a:srgbClr val="1A3255"/>
              </a:solidFill>
              <a:latin typeface="Open Sans" panose="020B0606030504020204" pitchFamily="34" charset="0"/>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a:t>
            </a:r>
            <a:r>
              <a:rPr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actividad de esta unidad donde abordaremos el tema  “</a:t>
            </a:r>
            <a:r>
              <a:rPr lang="es-CO" altLang="es-ES" sz="1400" dirty="0">
                <a:solidFill>
                  <a:srgbClr val="1A3255"/>
                </a:solidFill>
                <a:latin typeface="Open Sans" panose="020B0606030504020204" pitchFamily="34" charset="0"/>
                <a:sym typeface="+mn-ea"/>
              </a:rPr>
              <a:t>normas en el tensionado y características de los empalmes, ponchadas y aisladores</a:t>
            </a:r>
            <a:r>
              <a:rPr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a:t>
            </a:r>
            <a:endParaRPr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p:txBody>
      </p:sp>
      <p:pic>
        <p:nvPicPr>
          <p:cNvPr id="4" name="Imagen 3"/>
          <p:cNvPicPr>
            <a:picLocks noChangeAspect="1"/>
          </p:cNvPicPr>
          <p:nvPr/>
        </p:nvPicPr>
        <p:blipFill>
          <a:blip r:embed="rId1"/>
          <a:stretch>
            <a:fillRect/>
          </a:stretch>
        </p:blipFill>
        <p:spPr>
          <a:xfrm>
            <a:off x="1238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7" name="Imagen 6"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240" y="1949450"/>
            <a:ext cx="5130165" cy="3912235"/>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125855"/>
            <a:ext cx="5130165" cy="669290"/>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6</a:t>
            </a:r>
            <a:endParaRPr lang="es-CO" altLang="es-ES" b="1" dirty="0">
              <a:latin typeface="Open Sans" panose="020B0606030504020204" pitchFamily="34" charset="0"/>
            </a:endParaRPr>
          </a:p>
        </p:txBody>
      </p:sp>
      <p:sp>
        <p:nvSpPr>
          <p:cNvPr id="10" name="Bocadillo: rectángulo con esquinas redondeadas 9"/>
          <p:cNvSpPr/>
          <p:nvPr/>
        </p:nvSpPr>
        <p:spPr>
          <a:xfrm>
            <a:off x="6816725" y="2321560"/>
            <a:ext cx="4735195" cy="1995805"/>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 </a:t>
            </a:r>
            <a:r>
              <a:rPr lang="es-CO" sz="1350" dirty="0">
                <a:solidFill>
                  <a:srgbClr val="1A3255"/>
                </a:solidFill>
                <a:latin typeface="Open Sans" panose="020B0606030504020204" pitchFamily="34" charset="0"/>
                <a:sym typeface="+mn-ea"/>
              </a:rPr>
              <a:t>Comprenderás las normas de higiene y seguridad industrial aplicados al tensionado; conocer los tipos y características de los empalmes y ponchadas; conocer los procedimientos técnicos en la conexión de elementos y aisladores e identificar la definición y características técnicas de los aisladores.</a:t>
            </a:r>
            <a:endParaRPr lang="es-CO" sz="1350" dirty="0">
              <a:solidFill>
                <a:srgbClr val="1A3255"/>
              </a:solidFill>
              <a:latin typeface="Open Sans" panose="020B0606030504020204" pitchFamily="34" charset="0"/>
              <a:sym typeface="+mn-ea"/>
            </a:endParaRPr>
          </a:p>
        </p:txBody>
      </p:sp>
      <p:sp>
        <p:nvSpPr>
          <p:cNvPr id="11" name="Bocadillo: rectángulo con esquinas redondeadas 10"/>
          <p:cNvSpPr/>
          <p:nvPr/>
        </p:nvSpPr>
        <p:spPr>
          <a:xfrm>
            <a:off x="6816638" y="4508124"/>
            <a:ext cx="4735488" cy="83583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Estudiante: </a:t>
            </a:r>
            <a:endPar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Comprendo lo que debo realizar profesor, ¿Cuál es la información que necesito para resolver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agen 3"/>
          <p:cNvPicPr>
            <a:picLocks noChangeAspect="1"/>
          </p:cNvPicPr>
          <p:nvPr/>
        </p:nvPicPr>
        <p:blipFill>
          <a:blip r:embed="rId1"/>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2" name="Imagen 1"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550453"/>
            <a:ext cx="5130436" cy="3006594"/>
          </a:xfrm>
          <a:prstGeom prst="roundRect">
            <a:avLst/>
          </a:prstGeom>
          <a:solidFill>
            <a:schemeClr val="bg1"/>
          </a:solidFill>
          <a:ln w="539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351915"/>
            <a:ext cx="5130165" cy="62039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6</a:t>
            </a:r>
            <a:endParaRPr lang="es-CO" altLang="es-ES" b="1" dirty="0">
              <a:latin typeface="Open Sans" panose="020B0606030504020204" pitchFamily="34" charset="0"/>
            </a:endParaRPr>
          </a:p>
        </p:txBody>
      </p:sp>
      <p:sp>
        <p:nvSpPr>
          <p:cNvPr id="9" name="Bocadillo: rectángulo con esquinas redondeadas 8"/>
          <p:cNvSpPr/>
          <p:nvPr/>
        </p:nvSpPr>
        <p:spPr>
          <a:xfrm>
            <a:off x="6816638" y="281170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a:t>
            </a:r>
            <a:r>
              <a:rPr lang="es-ES" sz="1400" dirty="0">
                <a:solidFill>
                  <a:srgbClr val="1A3255"/>
                </a:solidFill>
                <a:latin typeface="Open Sans" panose="020B0606030504020204" pitchFamily="34" charset="0"/>
                <a:sym typeface="+mn-ea"/>
              </a:rPr>
              <a:t> La información necesaria para resolver la actividad, la encontrarás en el contendido disponible a continuación. Recuerda descargar y desarrollar la actividad de aprendizaje.</a:t>
            </a:r>
            <a:endParaRPr lang="es-ES" sz="1400" dirty="0">
              <a:solidFill>
                <a:srgbClr val="1A3255"/>
              </a:solidFill>
              <a:latin typeface="Open Sans" panose="020B0606030504020204" pitchFamily="34" charset="0"/>
            </a:endParaRPr>
          </a:p>
        </p:txBody>
      </p:sp>
      <p:sp>
        <p:nvSpPr>
          <p:cNvPr id="10" name="Bocadillo: rectángulo con esquinas redondeadas 9"/>
          <p:cNvSpPr/>
          <p:nvPr/>
        </p:nvSpPr>
        <p:spPr>
          <a:xfrm>
            <a:off x="6816725" y="4335780"/>
            <a:ext cx="4735195" cy="74168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sym typeface="+mn-ea"/>
              </a:rPr>
              <a:t>¡Está bien profesor, revisaré la información y resolveré la actividad!</a:t>
            </a:r>
            <a:endParaRPr lang="es-CO" dirty="0"/>
          </a:p>
        </p:txBody>
      </p:sp>
      <p:pic>
        <p:nvPicPr>
          <p:cNvPr id="34"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65119"/>
            <a:ext cx="585665" cy="585665"/>
          </a:xfrm>
          <a:prstGeom prst="rect">
            <a:avLst/>
          </a:prstGeom>
        </p:spPr>
      </p:pic>
      <p:pic>
        <p:nvPicPr>
          <p:cNvPr id="4" name="Imagen 3"/>
          <p:cNvPicPr>
            <a:picLocks noChangeAspect="1"/>
          </p:cNvPicPr>
          <p:nvPr/>
        </p:nvPicPr>
        <p:blipFill>
          <a:blip r:embed="rId3"/>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4"/>
          <a:stretch>
            <a:fillRect/>
          </a:stretch>
        </p:blipFill>
        <p:spPr>
          <a:xfrm>
            <a:off x="8166735" y="5649595"/>
            <a:ext cx="1163955" cy="403860"/>
          </a:xfrm>
          <a:prstGeom prst="rect">
            <a:avLst/>
          </a:prstGeom>
        </p:spPr>
      </p:pic>
      <p:pic>
        <p:nvPicPr>
          <p:cNvPr id="2" name="Imagen 1" descr="btn_siguiente"/>
          <p:cNvPicPr>
            <a:picLocks noChangeAspect="1"/>
          </p:cNvPicPr>
          <p:nvPr/>
        </p:nvPicPr>
        <p:blipFill>
          <a:blip r:embed="rId5"/>
          <a:stretch>
            <a:fillRect/>
          </a:stretch>
        </p:blipFill>
        <p:spPr>
          <a:xfrm>
            <a:off x="9512935" y="5639435"/>
            <a:ext cx="1221740" cy="414020"/>
          </a:xfrm>
          <a:prstGeom prst="rect">
            <a:avLst/>
          </a:prstGeom>
        </p:spPr>
      </p:pic>
      <p:pic>
        <p:nvPicPr>
          <p:cNvPr id="42"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639644"/>
            <a:ext cx="585665" cy="585665"/>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1.pngssttema22_1"/>
          <p:cNvPicPr>
            <a:picLocks noChangeAspect="1"/>
          </p:cNvPicPr>
          <p:nvPr/>
        </p:nvPicPr>
        <p:blipFill>
          <a:blip r:embed="rId2"/>
          <a:srcRect/>
          <a:stretch>
            <a:fillRect/>
          </a:stretch>
        </p:blipFill>
        <p:spPr>
          <a:xfrm>
            <a:off x="6783705" y="1993265"/>
            <a:ext cx="2729865" cy="340931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34"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602730" y="5526405"/>
            <a:ext cx="585470" cy="58547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2.pngssttema22_2"/>
          <p:cNvPicPr>
            <a:picLocks noChangeAspect="1"/>
          </p:cNvPicPr>
          <p:nvPr/>
        </p:nvPicPr>
        <p:blipFill>
          <a:blip r:embed="rId2"/>
          <a:srcRect/>
          <a:stretch>
            <a:fillRect/>
          </a:stretch>
        </p:blipFill>
        <p:spPr>
          <a:xfrm>
            <a:off x="6771640" y="1993900"/>
            <a:ext cx="2729865"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39585" y="5549900"/>
            <a:ext cx="585470" cy="585470"/>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3.pngssttema22_3"/>
          <p:cNvPicPr>
            <a:picLocks noChangeAspect="1"/>
          </p:cNvPicPr>
          <p:nvPr/>
        </p:nvPicPr>
        <p:blipFill>
          <a:blip r:embed="rId2"/>
          <a:srcRect/>
          <a:stretch>
            <a:fillRect/>
          </a:stretch>
        </p:blipFill>
        <p:spPr>
          <a:xfrm>
            <a:off x="6783705" y="1993900"/>
            <a:ext cx="2729865"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03745" y="5537835"/>
            <a:ext cx="585470" cy="58547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4.pngssttema22_4"/>
          <p:cNvPicPr>
            <a:picLocks noChangeAspect="1"/>
          </p:cNvPicPr>
          <p:nvPr/>
        </p:nvPicPr>
        <p:blipFill>
          <a:blip r:embed="rId2"/>
          <a:srcRect/>
          <a:stretch>
            <a:fillRect/>
          </a:stretch>
        </p:blipFill>
        <p:spPr>
          <a:xfrm>
            <a:off x="6783705" y="1993900"/>
            <a:ext cx="2729865"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07580" y="5552440"/>
            <a:ext cx="585470" cy="585470"/>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5.pngssttema22_5"/>
          <p:cNvPicPr>
            <a:picLocks noChangeAspect="1"/>
          </p:cNvPicPr>
          <p:nvPr/>
        </p:nvPicPr>
        <p:blipFill>
          <a:blip r:embed="rId2"/>
          <a:srcRect/>
          <a:stretch>
            <a:fillRect/>
          </a:stretch>
        </p:blipFill>
        <p:spPr>
          <a:xfrm>
            <a:off x="6783705" y="1993900"/>
            <a:ext cx="2729865"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548880" y="5525135"/>
            <a:ext cx="585470" cy="58547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6.pngssttema22_6"/>
          <p:cNvPicPr>
            <a:picLocks noChangeAspect="1"/>
          </p:cNvPicPr>
          <p:nvPr/>
        </p:nvPicPr>
        <p:blipFill>
          <a:blip r:embed="rId2"/>
          <a:srcRect/>
          <a:stretch>
            <a:fillRect/>
          </a:stretch>
        </p:blipFill>
        <p:spPr>
          <a:xfrm>
            <a:off x="6783705" y="1993900"/>
            <a:ext cx="2729865"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799070" y="5527040"/>
            <a:ext cx="585470" cy="5854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9" name="Rectángulo 8"/>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Cuadro de texto 9"/>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2" name="Cuadro de texto 11"/>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5" name="Rectángulo 14"/>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Al pasar el mouse por encima de cada parte del multímetro sale un tooltip.</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Partes del multímetro para la interacción:</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ES" altLang="en-US" sz="1200">
                <a:solidFill>
                  <a:schemeClr val="tx1"/>
                </a:solidFill>
                <a:sym typeface="+mn-ea"/>
              </a:rPr>
              <a:t>multimetro-clavijas-1.png</a:t>
            </a:r>
            <a:endParaRPr lang="es-ES" altLang="en-US" sz="1200">
              <a:solidFill>
                <a:schemeClr val="tx1"/>
              </a:solidFill>
              <a:sym typeface="+mn-ea"/>
            </a:endParaRPr>
          </a:p>
          <a:p>
            <a:pPr algn="l"/>
            <a:r>
              <a:rPr lang="es-ES" altLang="en-US" sz="1200">
                <a:solidFill>
                  <a:schemeClr val="tx1"/>
                </a:solidFill>
                <a:sym typeface="+mn-ea"/>
              </a:rPr>
              <a:t>multimetro-clavijas-</a:t>
            </a:r>
            <a:r>
              <a:rPr lang="es-CO" altLang="es-ES" sz="1200">
                <a:solidFill>
                  <a:schemeClr val="tx1"/>
                </a:solidFill>
                <a:sym typeface="+mn-ea"/>
              </a:rPr>
              <a:t>2</a:t>
            </a:r>
            <a:r>
              <a:rPr lang="es-ES" altLang="en-US" sz="1200">
                <a:solidFill>
                  <a:schemeClr val="tx1"/>
                </a:solidFill>
                <a:sym typeface="+mn-ea"/>
              </a:rPr>
              <a:t>.png</a:t>
            </a:r>
            <a:endParaRPr lang="es-ES" altLang="en-US" sz="1200">
              <a:solidFill>
                <a:schemeClr val="tx1"/>
              </a:solidFill>
              <a:sym typeface="+mn-ea"/>
            </a:endParaRPr>
          </a:p>
          <a:p>
            <a:pPr algn="l"/>
            <a:r>
              <a:rPr lang="es-ES" altLang="en-US" sz="1200">
                <a:solidFill>
                  <a:schemeClr val="tx1"/>
                </a:solidFill>
                <a:sym typeface="+mn-ea"/>
              </a:rPr>
              <a:t>multimetro-clavijas-</a:t>
            </a:r>
            <a:r>
              <a:rPr lang="es-CO" altLang="es-ES" sz="1200">
                <a:solidFill>
                  <a:schemeClr val="tx1"/>
                </a:solidFill>
                <a:sym typeface="+mn-ea"/>
              </a:rPr>
              <a:t>3</a:t>
            </a:r>
            <a:r>
              <a:rPr lang="es-ES" altLang="en-US" sz="1200">
                <a:solidFill>
                  <a:schemeClr val="tx1"/>
                </a:solidFill>
                <a:sym typeface="+mn-ea"/>
              </a:rPr>
              <a:t>.png</a:t>
            </a:r>
            <a:endParaRPr lang="es-ES" altLang="en-US" sz="1200">
              <a:solidFill>
                <a:schemeClr val="tx1"/>
              </a:solidFill>
              <a:sym typeface="+mn-ea"/>
            </a:endParaRPr>
          </a:p>
          <a:p>
            <a:pPr algn="l"/>
            <a:r>
              <a:rPr lang="es-ES" altLang="en-US" sz="1200">
                <a:solidFill>
                  <a:schemeClr val="tx1"/>
                </a:solidFill>
                <a:sym typeface="+mn-ea"/>
              </a:rPr>
              <a:t>multimetro-clavijas-</a:t>
            </a:r>
            <a:r>
              <a:rPr lang="es-CO" altLang="es-ES" sz="1200">
                <a:solidFill>
                  <a:schemeClr val="tx1"/>
                </a:solidFill>
                <a:sym typeface="+mn-ea"/>
              </a:rPr>
              <a:t>4</a:t>
            </a:r>
            <a:r>
              <a:rPr lang="es-ES" altLang="en-US" sz="1200">
                <a:solidFill>
                  <a:schemeClr val="tx1"/>
                </a:solidFill>
                <a:sym typeface="+mn-ea"/>
              </a:rPr>
              <a:t>.png</a:t>
            </a:r>
            <a:endParaRPr lang="es-ES" altLang="en-US" sz="1200">
              <a:solidFill>
                <a:schemeClr val="tx1"/>
              </a:solidFill>
              <a:sym typeface="+mn-ea"/>
            </a:endParaRPr>
          </a:p>
          <a:p>
            <a:pPr algn="l"/>
            <a:r>
              <a:rPr lang="es-CO" altLang="es-ES" sz="1200">
                <a:solidFill>
                  <a:schemeClr val="tx1"/>
                </a:solidFill>
                <a:sym typeface="+mn-ea"/>
              </a:rPr>
              <a:t>.</a:t>
            </a:r>
            <a:endParaRPr lang="es-CO" altLang="es-ES" sz="1200">
              <a:solidFill>
                <a:schemeClr val="tx1"/>
              </a:solidFill>
              <a:sym typeface="+mn-ea"/>
            </a:endParaRPr>
          </a:p>
          <a:p>
            <a:pPr algn="l"/>
            <a:r>
              <a:rPr lang="es-CO" altLang="es-ES" sz="1200">
                <a:solidFill>
                  <a:schemeClr val="tx1"/>
                </a:solidFill>
                <a:sym typeface="+mn-ea"/>
              </a:rPr>
              <a:t>.</a:t>
            </a:r>
            <a:endParaRPr lang="es-CO" altLang="es-ES" sz="1200">
              <a:solidFill>
                <a:schemeClr val="tx1"/>
              </a:solidFill>
              <a:sym typeface="+mn-ea"/>
            </a:endParaRPr>
          </a:p>
          <a:p>
            <a:pPr algn="l"/>
            <a:r>
              <a:rPr lang="es-CO" altLang="es-ES" sz="1200">
                <a:solidFill>
                  <a:schemeClr val="tx1"/>
                </a:solidFill>
                <a:sym typeface="+mn-ea"/>
              </a:rPr>
              <a:t>.</a:t>
            </a:r>
            <a:endParaRPr lang="es-CO" altLang="es-ES" sz="1200">
              <a:solidFill>
                <a:schemeClr val="tx1"/>
              </a:solidFill>
              <a:sym typeface="+mn-ea"/>
            </a:endParaRPr>
          </a:p>
          <a:p>
            <a:pPr algn="l"/>
            <a:r>
              <a:rPr lang="es-ES" altLang="en-US" sz="1200">
                <a:solidFill>
                  <a:schemeClr val="tx1"/>
                </a:solidFill>
                <a:sym typeface="+mn-ea"/>
              </a:rPr>
              <a:t>multimetro-clavijas-1</a:t>
            </a:r>
            <a:r>
              <a:rPr lang="es-CO" altLang="es-ES" sz="1200">
                <a:solidFill>
                  <a:schemeClr val="tx1"/>
                </a:solidFill>
                <a:sym typeface="+mn-ea"/>
              </a:rPr>
              <a:t>1</a:t>
            </a:r>
            <a:r>
              <a:rPr lang="es-ES" altLang="en-US" sz="1200">
                <a:solidFill>
                  <a:schemeClr val="tx1"/>
                </a:solidFill>
                <a:sym typeface="+mn-ea"/>
              </a:rPr>
              <a:t>.png</a:t>
            </a:r>
            <a:endParaRPr lang="es-ES" altLang="en-US" sz="1200">
              <a:solidFill>
                <a:schemeClr val="tx1"/>
              </a:solidFill>
              <a:sym typeface="+mn-ea"/>
            </a:endParaRPr>
          </a:p>
          <a:p>
            <a:pPr algn="l"/>
            <a:endParaRPr lang="es-ES" altLang="en-US" sz="1200" dirty="0">
              <a:solidFill>
                <a:schemeClr val="tx1"/>
              </a:solidFill>
              <a:latin typeface="Open Sans" panose="020B0606030504020204" pitchFamily="34" charset="0"/>
              <a:cs typeface="Open Sans" panose="020B0606030504020204" pitchFamily="34" charset="0"/>
              <a:sym typeface="+mn-ea"/>
            </a:endParaRPr>
          </a:p>
          <a:p>
            <a:pPr algn="l"/>
            <a:endParaRPr lang="es-ES" altLang="en-US" sz="1200" dirty="0">
              <a:solidFill>
                <a:schemeClr val="tx1"/>
              </a:solidFill>
              <a:latin typeface="Open Sans" panose="020B0606030504020204" pitchFamily="34" charset="0"/>
              <a:cs typeface="Open Sans" panose="020B0606030504020204" pitchFamily="34" charset="0"/>
              <a:sym typeface="+mn-ea"/>
            </a:endParaRPr>
          </a:p>
          <a:p>
            <a:pPr algn="l"/>
            <a:r>
              <a:rPr lang="es-CO" altLang="es-ES" sz="1200">
                <a:solidFill>
                  <a:schemeClr val="tx1"/>
                </a:solidFill>
                <a:sym typeface="+mn-ea"/>
              </a:rPr>
              <a:t>De la 1 a la 11.</a:t>
            </a:r>
            <a:endParaRPr lang="es-CO" altLang="es-ES" sz="1200" dirty="0">
              <a:solidFill>
                <a:schemeClr val="tx1"/>
              </a:solidFill>
              <a:latin typeface="Open Sans" panose="020B0606030504020204" pitchFamily="34" charset="0"/>
              <a:cs typeface="Open Sans" panose="020B0606030504020204" pitchFamily="34" charset="0"/>
            </a:endParaRPr>
          </a:p>
          <a:p>
            <a:pPr algn="l"/>
            <a:endParaRPr lang="es-CO" altLang="es-ES" sz="1200" dirty="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7.pngssttema22_7"/>
          <p:cNvPicPr>
            <a:picLocks noChangeAspect="1"/>
          </p:cNvPicPr>
          <p:nvPr/>
        </p:nvPicPr>
        <p:blipFill>
          <a:blip r:embed="rId2"/>
          <a:srcRect/>
          <a:stretch>
            <a:fillRect/>
          </a:stretch>
        </p:blipFill>
        <p:spPr>
          <a:xfrm>
            <a:off x="6783705" y="1993900"/>
            <a:ext cx="2729865"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040370" y="5525770"/>
            <a:ext cx="585470" cy="585470"/>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8.pngssttema22_8"/>
          <p:cNvPicPr>
            <a:picLocks noChangeAspect="1"/>
          </p:cNvPicPr>
          <p:nvPr/>
        </p:nvPicPr>
        <p:blipFill>
          <a:blip r:embed="rId2"/>
          <a:srcRect/>
          <a:stretch>
            <a:fillRect/>
          </a:stretch>
        </p:blipFill>
        <p:spPr>
          <a:xfrm>
            <a:off x="6784023" y="1993900"/>
            <a:ext cx="2729230"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268970" y="5525770"/>
            <a:ext cx="585470" cy="585470"/>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9.pngssttema22_9"/>
          <p:cNvPicPr>
            <a:picLocks noChangeAspect="1"/>
          </p:cNvPicPr>
          <p:nvPr/>
        </p:nvPicPr>
        <p:blipFill>
          <a:blip r:embed="rId2"/>
          <a:srcRect/>
          <a:stretch>
            <a:fillRect/>
          </a:stretch>
        </p:blipFill>
        <p:spPr>
          <a:xfrm>
            <a:off x="6784023" y="1994218"/>
            <a:ext cx="2729230"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509000" y="5525770"/>
            <a:ext cx="585470" cy="58547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10.pngssttema22_10"/>
          <p:cNvPicPr>
            <a:picLocks noChangeAspect="1"/>
          </p:cNvPicPr>
          <p:nvPr/>
        </p:nvPicPr>
        <p:blipFill>
          <a:blip r:embed="rId2"/>
          <a:srcRect/>
          <a:stretch>
            <a:fillRect/>
          </a:stretch>
        </p:blipFill>
        <p:spPr>
          <a:xfrm>
            <a:off x="6784023" y="1994218"/>
            <a:ext cx="2729230"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760460" y="5525770"/>
            <a:ext cx="585470" cy="585470"/>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11.pngssttema22_11"/>
          <p:cNvPicPr>
            <a:picLocks noChangeAspect="1"/>
          </p:cNvPicPr>
          <p:nvPr/>
        </p:nvPicPr>
        <p:blipFill>
          <a:blip r:embed="rId2"/>
          <a:srcRect/>
          <a:stretch>
            <a:fillRect/>
          </a:stretch>
        </p:blipFill>
        <p:spPr>
          <a:xfrm>
            <a:off x="6784023" y="1994218"/>
            <a:ext cx="2729230"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023350" y="5525770"/>
            <a:ext cx="585470" cy="585470"/>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12.pngssttema22_12"/>
          <p:cNvPicPr>
            <a:picLocks noChangeAspect="1"/>
          </p:cNvPicPr>
          <p:nvPr/>
        </p:nvPicPr>
        <p:blipFill>
          <a:blip r:embed="rId2"/>
          <a:srcRect/>
          <a:stretch>
            <a:fillRect/>
          </a:stretch>
        </p:blipFill>
        <p:spPr>
          <a:xfrm>
            <a:off x="6784341" y="1994218"/>
            <a:ext cx="2728595"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251950" y="5514340"/>
            <a:ext cx="585470" cy="585470"/>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22</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Tendido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71295"/>
            <a:ext cx="1133348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Todas las actividades técnicas que se realizan deben de cumplir con Normas dirigidas al bienestar de las personas y así prevenir accidentes laborales, a continuación se describen las que dan cumplimiento al tendido: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2_13.pngssttema22_13"/>
          <p:cNvPicPr>
            <a:picLocks noChangeAspect="1"/>
          </p:cNvPicPr>
          <p:nvPr/>
        </p:nvPicPr>
        <p:blipFill>
          <a:blip r:embed="rId2"/>
          <a:srcRect/>
          <a:stretch>
            <a:fillRect/>
          </a:stretch>
        </p:blipFill>
        <p:spPr>
          <a:xfrm>
            <a:off x="6784023" y="1994218"/>
            <a:ext cx="2729230"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501505" y="5537200"/>
            <a:ext cx="585470" cy="585470"/>
          </a:xfrm>
          <a:prstGeom prst="rect">
            <a:avLst/>
          </a:prstGeom>
        </p:spPr>
      </p:pic>
      <p:pic>
        <p:nvPicPr>
          <p:cNvPr id="4"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08800" y="6217920"/>
            <a:ext cx="585470" cy="585470"/>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23</a:t>
            </a:r>
            <a:r>
              <a:rPr sz="1600" b="1">
                <a:solidFill>
                  <a:srgbClr val="2C538E"/>
                </a:solidFill>
                <a:latin typeface="Open Sans" panose="020B0606030504020204" pitchFamily="34" charset="0"/>
                <a:cs typeface="Open Sans" panose="020B0606030504020204" pitchFamily="34" charset="0"/>
              </a:rPr>
              <a:t>: Características Técnicas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Estructura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Red Eléctrica</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40055" y="1446530"/>
            <a:ext cx="1137031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red eléctrica se basa en una interconexión de operaciones eléctricas con el fin de suministrar energía desde los proveedores hasta los consumidores.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Dichas operaciones hacen parte de su estructura y son las siguientes:</a:t>
            </a:r>
            <a:endParaRPr lang="es-ES" altLang="en-US" sz="1400">
              <a:latin typeface="Open Sans" panose="020B0606030504020204" pitchFamily="34" charset="0"/>
              <a:cs typeface="Open Sans" panose="020B0606030504020204" pitchFamily="34" charset="0"/>
            </a:endParaRPr>
          </a:p>
        </p:txBody>
      </p:sp>
      <p:grpSp>
        <p:nvGrpSpPr>
          <p:cNvPr id="21" name="Grupo 20"/>
          <p:cNvGrpSpPr/>
          <p:nvPr/>
        </p:nvGrpSpPr>
        <p:grpSpPr>
          <a:xfrm>
            <a:off x="292100" y="2845435"/>
            <a:ext cx="3816350" cy="2359660"/>
            <a:chOff x="566" y="4481"/>
            <a:chExt cx="6010" cy="3716"/>
          </a:xfrm>
        </p:grpSpPr>
        <p:pic>
          <p:nvPicPr>
            <p:cNvPr id="14" name="Imagen 13" descr="generacion-electrica"/>
            <p:cNvPicPr>
              <a:picLocks noChangeAspect="1"/>
            </p:cNvPicPr>
            <p:nvPr/>
          </p:nvPicPr>
          <p:blipFill>
            <a:blip r:embed="rId1"/>
            <a:stretch>
              <a:fillRect/>
            </a:stretch>
          </p:blipFill>
          <p:spPr>
            <a:xfrm>
              <a:off x="566" y="4481"/>
              <a:ext cx="6011" cy="3717"/>
            </a:xfrm>
            <a:prstGeom prst="rect">
              <a:avLst/>
            </a:prstGeom>
          </p:spPr>
        </p:pic>
        <p:grpSp>
          <p:nvGrpSpPr>
            <p:cNvPr id="8" name="Grupo 7"/>
            <p:cNvGrpSpPr/>
            <p:nvPr/>
          </p:nvGrpSpPr>
          <p:grpSpPr>
            <a:xfrm>
              <a:off x="2019" y="4481"/>
              <a:ext cx="3838" cy="709"/>
              <a:chOff x="5496" y="6929"/>
              <a:chExt cx="3838" cy="709"/>
            </a:xfrm>
          </p:grpSpPr>
          <p:pic>
            <p:nvPicPr>
              <p:cNvPr id="6" name="Imagen 5"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Generación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 name="Imagen 1" descr="plus-info"/>
              <p:cNvPicPr>
                <a:picLocks noChangeAspect="1"/>
              </p:cNvPicPr>
              <p:nvPr/>
            </p:nvPicPr>
            <p:blipFill>
              <a:blip r:embed="rId3"/>
              <a:stretch>
                <a:fillRect/>
              </a:stretch>
            </p:blipFill>
            <p:spPr>
              <a:xfrm>
                <a:off x="8737" y="7027"/>
                <a:ext cx="589" cy="589"/>
              </a:xfrm>
              <a:prstGeom prst="rect">
                <a:avLst/>
              </a:prstGeom>
            </p:spPr>
          </p:pic>
        </p:grpSp>
      </p:grpSp>
      <p:grpSp>
        <p:nvGrpSpPr>
          <p:cNvPr id="22" name="Grupo 21"/>
          <p:cNvGrpSpPr/>
          <p:nvPr/>
        </p:nvGrpSpPr>
        <p:grpSpPr>
          <a:xfrm>
            <a:off x="4064000" y="2711450"/>
            <a:ext cx="4032250" cy="2627630"/>
            <a:chOff x="6471" y="4165"/>
            <a:chExt cx="6350" cy="4138"/>
          </a:xfrm>
        </p:grpSpPr>
        <p:pic>
          <p:nvPicPr>
            <p:cNvPr id="12" name="Imagen 11" descr="planta-distribucion-electrica"/>
            <p:cNvPicPr>
              <a:picLocks noChangeAspect="1"/>
            </p:cNvPicPr>
            <p:nvPr/>
          </p:nvPicPr>
          <p:blipFill>
            <a:blip r:embed="rId4"/>
            <a:stretch>
              <a:fillRect/>
            </a:stretch>
          </p:blipFill>
          <p:spPr>
            <a:xfrm>
              <a:off x="6471" y="4165"/>
              <a:ext cx="6351" cy="4139"/>
            </a:xfrm>
            <a:prstGeom prst="rect">
              <a:avLst/>
            </a:prstGeom>
          </p:spPr>
        </p:pic>
        <p:grpSp>
          <p:nvGrpSpPr>
            <p:cNvPr id="4" name="Grupo 3"/>
            <p:cNvGrpSpPr/>
            <p:nvPr/>
          </p:nvGrpSpPr>
          <p:grpSpPr>
            <a:xfrm>
              <a:off x="8047" y="6840"/>
              <a:ext cx="3838" cy="709"/>
              <a:chOff x="5496" y="6929"/>
              <a:chExt cx="3838" cy="709"/>
            </a:xfrm>
          </p:grpSpPr>
          <p:pic>
            <p:nvPicPr>
              <p:cNvPr id="5" name="Imagen 4"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9" name="Rectángulo redondeado 8"/>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Transmisión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16" name="Imagen 15" descr="plus-info"/>
              <p:cNvPicPr>
                <a:picLocks noChangeAspect="1"/>
              </p:cNvPicPr>
              <p:nvPr/>
            </p:nvPicPr>
            <p:blipFill>
              <a:blip r:embed="rId3"/>
              <a:stretch>
                <a:fillRect/>
              </a:stretch>
            </p:blipFill>
            <p:spPr>
              <a:xfrm>
                <a:off x="8737" y="7027"/>
                <a:ext cx="589" cy="589"/>
              </a:xfrm>
              <a:prstGeom prst="rect">
                <a:avLst/>
              </a:prstGeom>
            </p:spPr>
          </p:pic>
        </p:grpSp>
      </p:grpSp>
      <p:grpSp>
        <p:nvGrpSpPr>
          <p:cNvPr id="23" name="Grupo 22"/>
          <p:cNvGrpSpPr/>
          <p:nvPr/>
        </p:nvGrpSpPr>
        <p:grpSpPr>
          <a:xfrm>
            <a:off x="8197215" y="2658745"/>
            <a:ext cx="3618230" cy="2433955"/>
            <a:chOff x="12822" y="3694"/>
            <a:chExt cx="5698" cy="3833"/>
          </a:xfrm>
        </p:grpSpPr>
        <p:pic>
          <p:nvPicPr>
            <p:cNvPr id="3" name="Imagen 2" descr="distribucion_energia"/>
            <p:cNvPicPr>
              <a:picLocks noChangeAspect="1"/>
            </p:cNvPicPr>
            <p:nvPr/>
          </p:nvPicPr>
          <p:blipFill>
            <a:blip r:embed="rId5"/>
            <a:stretch>
              <a:fillRect/>
            </a:stretch>
          </p:blipFill>
          <p:spPr>
            <a:xfrm>
              <a:off x="12822" y="4165"/>
              <a:ext cx="5698" cy="3362"/>
            </a:xfrm>
            <a:prstGeom prst="rect">
              <a:avLst/>
            </a:prstGeom>
          </p:spPr>
        </p:pic>
        <p:grpSp>
          <p:nvGrpSpPr>
            <p:cNvPr id="17" name="Grupo 16"/>
            <p:cNvGrpSpPr/>
            <p:nvPr/>
          </p:nvGrpSpPr>
          <p:grpSpPr>
            <a:xfrm>
              <a:off x="13922" y="3694"/>
              <a:ext cx="3833" cy="709"/>
              <a:chOff x="5417" y="4670"/>
              <a:chExt cx="3833" cy="709"/>
            </a:xfrm>
          </p:grpSpPr>
          <p:pic>
            <p:nvPicPr>
              <p:cNvPr id="18" name="Imagen 17" descr="modales_cargas_electricas"/>
              <p:cNvPicPr>
                <a:picLocks noChangeAspect="1"/>
              </p:cNvPicPr>
              <p:nvPr/>
            </p:nvPicPr>
            <p:blipFill>
              <a:blip r:embed="rId2"/>
              <a:srcRect r="7114" b="72699"/>
              <a:stretch>
                <a:fillRect/>
              </a:stretch>
            </p:blipFill>
            <p:spPr>
              <a:xfrm>
                <a:off x="8558" y="4670"/>
                <a:ext cx="692" cy="709"/>
              </a:xfrm>
              <a:prstGeom prst="rect">
                <a:avLst/>
              </a:prstGeom>
            </p:spPr>
          </p:pic>
          <p:sp>
            <p:nvSpPr>
              <p:cNvPr id="19" name="Rectángulo redondeado 18"/>
              <p:cNvSpPr/>
              <p:nvPr/>
            </p:nvSpPr>
            <p:spPr>
              <a:xfrm>
                <a:off x="5417" y="4753"/>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Distribución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0" name="Imagen 19" descr="plus-info"/>
              <p:cNvPicPr>
                <a:picLocks noChangeAspect="1"/>
              </p:cNvPicPr>
              <p:nvPr/>
            </p:nvPicPr>
            <p:blipFill>
              <a:blip r:embed="rId3"/>
              <a:stretch>
                <a:fillRect/>
              </a:stretch>
            </p:blipFill>
            <p:spPr>
              <a:xfrm>
                <a:off x="8642" y="4766"/>
                <a:ext cx="589" cy="589"/>
              </a:xfrm>
              <a:prstGeom prst="rect">
                <a:avLst/>
              </a:prstGeom>
            </p:spPr>
          </p:pic>
        </p:grpSp>
      </p:grpSp>
      <p:pic>
        <p:nvPicPr>
          <p:cNvPr id="24"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272790" y="2957830"/>
            <a:ext cx="585470" cy="585470"/>
          </a:xfrm>
          <a:prstGeom prst="rect">
            <a:avLst/>
          </a:prstGeom>
        </p:spPr>
      </p:pic>
      <p:sp>
        <p:nvSpPr>
          <p:cNvPr id="25" name="Cuadro de texto 24"/>
          <p:cNvSpPr txBox="1"/>
          <p:nvPr/>
        </p:nvSpPr>
        <p:spPr>
          <a:xfrm>
            <a:off x="4246880" y="5503545"/>
            <a:ext cx="3667125" cy="521970"/>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Estructura de una red eléctrica</a:t>
            </a:r>
            <a:endParaRPr lang="es-CO" altLang="es-ES" sz="1400" i="1">
              <a:latin typeface="Open Sans" panose="020B0606030504020204" pitchFamily="34" charset="0"/>
              <a:cs typeface="Open Sans" panose="020B0606030504020204" pitchFamily="34" charset="0"/>
            </a:endParaRPr>
          </a:p>
          <a:p>
            <a:pPr algn="ctr"/>
            <a:r>
              <a:rPr lang="es-CO" altLang="es-ES" sz="1400" i="1">
                <a:latin typeface="Open Sans" panose="020B0606030504020204" pitchFamily="34" charset="0"/>
                <a:cs typeface="Open Sans" panose="020B0606030504020204" pitchFamily="34" charset="0"/>
              </a:rPr>
              <a:t>Clic para ver</a:t>
            </a:r>
            <a:endParaRPr lang="es-CO" altLang="es-ES" sz="1400" i="1">
              <a:latin typeface="Open Sans" panose="020B0606030504020204" pitchFamily="34" charset="0"/>
              <a:cs typeface="Open Sans" panose="020B0606030504020204" pitchFamily="34" charset="0"/>
            </a:endParaRPr>
          </a:p>
        </p:txBody>
      </p:sp>
      <p:pic>
        <p:nvPicPr>
          <p:cNvPr id="26" name="Imagen 25" descr="photo"/>
          <p:cNvPicPr>
            <a:picLocks noChangeAspect="1"/>
          </p:cNvPicPr>
          <p:nvPr/>
        </p:nvPicPr>
        <p:blipFill>
          <a:blip r:embed="rId8"/>
          <a:stretch>
            <a:fillRect/>
          </a:stretch>
        </p:blipFill>
        <p:spPr>
          <a:xfrm>
            <a:off x="7416800" y="5546725"/>
            <a:ext cx="412115" cy="412115"/>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Imagen 28" descr="photo"/>
          <p:cNvPicPr>
            <a:picLocks noChangeAspect="1"/>
          </p:cNvPicPr>
          <p:nvPr/>
        </p:nvPicPr>
        <p:blipFill>
          <a:blip r:embed="rId1"/>
          <a:stretch>
            <a:fillRect/>
          </a:stretch>
        </p:blipFill>
        <p:spPr>
          <a:xfrm>
            <a:off x="7416800" y="5546725"/>
            <a:ext cx="412115" cy="412115"/>
          </a:xfrm>
          <a:prstGeom prst="rect">
            <a:avLst/>
          </a:prstGeom>
        </p:spPr>
      </p:pic>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23</a:t>
            </a:r>
            <a:r>
              <a:rPr sz="1600" b="1">
                <a:solidFill>
                  <a:srgbClr val="2C538E"/>
                </a:solidFill>
                <a:latin typeface="Open Sans" panose="020B0606030504020204" pitchFamily="34" charset="0"/>
                <a:cs typeface="Open Sans" panose="020B0606030504020204" pitchFamily="34" charset="0"/>
              </a:rPr>
              <a:t>: Características Técnicas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Estructura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Red Eléctrica</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40055" y="1446530"/>
            <a:ext cx="1137031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red eléctrica se basa en una interconexión de operaciones eléctricas con el fin de suministrar energía desde los proveedores hasta los consumidores.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Dichas operaciones hacen parte de su estructura y son las siguientes:</a:t>
            </a:r>
            <a:endParaRPr lang="es-ES" altLang="en-US" sz="1400">
              <a:latin typeface="Open Sans" panose="020B0606030504020204" pitchFamily="34" charset="0"/>
              <a:cs typeface="Open Sans" panose="020B0606030504020204" pitchFamily="34" charset="0"/>
            </a:endParaRPr>
          </a:p>
        </p:txBody>
      </p:sp>
      <p:grpSp>
        <p:nvGrpSpPr>
          <p:cNvPr id="21" name="Grupo 20"/>
          <p:cNvGrpSpPr/>
          <p:nvPr/>
        </p:nvGrpSpPr>
        <p:grpSpPr>
          <a:xfrm>
            <a:off x="292100" y="2845435"/>
            <a:ext cx="3816350" cy="2359660"/>
            <a:chOff x="566" y="4481"/>
            <a:chExt cx="6010" cy="3716"/>
          </a:xfrm>
        </p:grpSpPr>
        <p:pic>
          <p:nvPicPr>
            <p:cNvPr id="14" name="Imagen 13" descr="generacion-electrica"/>
            <p:cNvPicPr>
              <a:picLocks noChangeAspect="1"/>
            </p:cNvPicPr>
            <p:nvPr/>
          </p:nvPicPr>
          <p:blipFill>
            <a:blip r:embed="rId2"/>
            <a:stretch>
              <a:fillRect/>
            </a:stretch>
          </p:blipFill>
          <p:spPr>
            <a:xfrm>
              <a:off x="566" y="4481"/>
              <a:ext cx="6011" cy="3717"/>
            </a:xfrm>
            <a:prstGeom prst="rect">
              <a:avLst/>
            </a:prstGeom>
          </p:spPr>
        </p:pic>
        <p:grpSp>
          <p:nvGrpSpPr>
            <p:cNvPr id="8" name="Grupo 7"/>
            <p:cNvGrpSpPr/>
            <p:nvPr/>
          </p:nvGrpSpPr>
          <p:grpSpPr>
            <a:xfrm>
              <a:off x="2019" y="4481"/>
              <a:ext cx="3838" cy="709"/>
              <a:chOff x="5496" y="6929"/>
              <a:chExt cx="3838" cy="709"/>
            </a:xfrm>
          </p:grpSpPr>
          <p:pic>
            <p:nvPicPr>
              <p:cNvPr id="6" name="Imagen 5" descr="modales_cargas_electricas"/>
              <p:cNvPicPr>
                <a:picLocks noChangeAspect="1"/>
              </p:cNvPicPr>
              <p:nvPr/>
            </p:nvPicPr>
            <p:blipFill>
              <a:blip r:embed="rId3"/>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Generación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 name="Imagen 1" descr="plus-info"/>
              <p:cNvPicPr>
                <a:picLocks noChangeAspect="1"/>
              </p:cNvPicPr>
              <p:nvPr/>
            </p:nvPicPr>
            <p:blipFill>
              <a:blip r:embed="rId4"/>
              <a:stretch>
                <a:fillRect/>
              </a:stretch>
            </p:blipFill>
            <p:spPr>
              <a:xfrm>
                <a:off x="8737" y="7027"/>
                <a:ext cx="589" cy="589"/>
              </a:xfrm>
              <a:prstGeom prst="rect">
                <a:avLst/>
              </a:prstGeom>
            </p:spPr>
          </p:pic>
        </p:grpSp>
      </p:grpSp>
      <p:grpSp>
        <p:nvGrpSpPr>
          <p:cNvPr id="22" name="Grupo 21"/>
          <p:cNvGrpSpPr/>
          <p:nvPr/>
        </p:nvGrpSpPr>
        <p:grpSpPr>
          <a:xfrm>
            <a:off x="4064000" y="2711450"/>
            <a:ext cx="4032250" cy="2627630"/>
            <a:chOff x="6471" y="4165"/>
            <a:chExt cx="6350" cy="4138"/>
          </a:xfrm>
        </p:grpSpPr>
        <p:pic>
          <p:nvPicPr>
            <p:cNvPr id="12" name="Imagen 11" descr="planta-distribucion-electrica"/>
            <p:cNvPicPr>
              <a:picLocks noChangeAspect="1"/>
            </p:cNvPicPr>
            <p:nvPr/>
          </p:nvPicPr>
          <p:blipFill>
            <a:blip r:embed="rId5"/>
            <a:stretch>
              <a:fillRect/>
            </a:stretch>
          </p:blipFill>
          <p:spPr>
            <a:xfrm>
              <a:off x="6471" y="4165"/>
              <a:ext cx="6351" cy="4139"/>
            </a:xfrm>
            <a:prstGeom prst="rect">
              <a:avLst/>
            </a:prstGeom>
          </p:spPr>
        </p:pic>
        <p:grpSp>
          <p:nvGrpSpPr>
            <p:cNvPr id="4" name="Grupo 3"/>
            <p:cNvGrpSpPr/>
            <p:nvPr/>
          </p:nvGrpSpPr>
          <p:grpSpPr>
            <a:xfrm>
              <a:off x="8047" y="6840"/>
              <a:ext cx="3838" cy="709"/>
              <a:chOff x="5496" y="6929"/>
              <a:chExt cx="3838" cy="709"/>
            </a:xfrm>
          </p:grpSpPr>
          <p:pic>
            <p:nvPicPr>
              <p:cNvPr id="5" name="Imagen 4" descr="modales_cargas_electricas"/>
              <p:cNvPicPr>
                <a:picLocks noChangeAspect="1"/>
              </p:cNvPicPr>
              <p:nvPr/>
            </p:nvPicPr>
            <p:blipFill>
              <a:blip r:embed="rId3"/>
              <a:srcRect r="7114" b="72699"/>
              <a:stretch>
                <a:fillRect/>
              </a:stretch>
            </p:blipFill>
            <p:spPr>
              <a:xfrm>
                <a:off x="8642" y="6929"/>
                <a:ext cx="692" cy="709"/>
              </a:xfrm>
              <a:prstGeom prst="rect">
                <a:avLst/>
              </a:prstGeom>
            </p:spPr>
          </p:pic>
          <p:sp>
            <p:nvSpPr>
              <p:cNvPr id="9" name="Rectángulo redondeado 8"/>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Transmisión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16" name="Imagen 15" descr="plus-info"/>
              <p:cNvPicPr>
                <a:picLocks noChangeAspect="1"/>
              </p:cNvPicPr>
              <p:nvPr/>
            </p:nvPicPr>
            <p:blipFill>
              <a:blip r:embed="rId4"/>
              <a:stretch>
                <a:fillRect/>
              </a:stretch>
            </p:blipFill>
            <p:spPr>
              <a:xfrm>
                <a:off x="8737" y="7027"/>
                <a:ext cx="589" cy="589"/>
              </a:xfrm>
              <a:prstGeom prst="rect">
                <a:avLst/>
              </a:prstGeom>
            </p:spPr>
          </p:pic>
        </p:grpSp>
      </p:grpSp>
      <p:grpSp>
        <p:nvGrpSpPr>
          <p:cNvPr id="23" name="Grupo 22"/>
          <p:cNvGrpSpPr/>
          <p:nvPr/>
        </p:nvGrpSpPr>
        <p:grpSpPr>
          <a:xfrm>
            <a:off x="8197215" y="2658745"/>
            <a:ext cx="3618230" cy="2433955"/>
            <a:chOff x="12822" y="3694"/>
            <a:chExt cx="5698" cy="3833"/>
          </a:xfrm>
        </p:grpSpPr>
        <p:pic>
          <p:nvPicPr>
            <p:cNvPr id="3" name="Imagen 2" descr="distribucion_energia"/>
            <p:cNvPicPr>
              <a:picLocks noChangeAspect="1"/>
            </p:cNvPicPr>
            <p:nvPr/>
          </p:nvPicPr>
          <p:blipFill>
            <a:blip r:embed="rId6"/>
            <a:stretch>
              <a:fillRect/>
            </a:stretch>
          </p:blipFill>
          <p:spPr>
            <a:xfrm>
              <a:off x="12822" y="4165"/>
              <a:ext cx="5698" cy="3362"/>
            </a:xfrm>
            <a:prstGeom prst="rect">
              <a:avLst/>
            </a:prstGeom>
          </p:spPr>
        </p:pic>
        <p:grpSp>
          <p:nvGrpSpPr>
            <p:cNvPr id="17" name="Grupo 16"/>
            <p:cNvGrpSpPr/>
            <p:nvPr/>
          </p:nvGrpSpPr>
          <p:grpSpPr>
            <a:xfrm>
              <a:off x="13922" y="3694"/>
              <a:ext cx="3833" cy="709"/>
              <a:chOff x="5417" y="4670"/>
              <a:chExt cx="3833" cy="709"/>
            </a:xfrm>
          </p:grpSpPr>
          <p:pic>
            <p:nvPicPr>
              <p:cNvPr id="18" name="Imagen 17" descr="modales_cargas_electricas"/>
              <p:cNvPicPr>
                <a:picLocks noChangeAspect="1"/>
              </p:cNvPicPr>
              <p:nvPr/>
            </p:nvPicPr>
            <p:blipFill>
              <a:blip r:embed="rId3"/>
              <a:srcRect r="7114" b="72699"/>
              <a:stretch>
                <a:fillRect/>
              </a:stretch>
            </p:blipFill>
            <p:spPr>
              <a:xfrm>
                <a:off x="8558" y="4670"/>
                <a:ext cx="692" cy="709"/>
              </a:xfrm>
              <a:prstGeom prst="rect">
                <a:avLst/>
              </a:prstGeom>
            </p:spPr>
          </p:pic>
          <p:sp>
            <p:nvSpPr>
              <p:cNvPr id="19" name="Rectángulo redondeado 18"/>
              <p:cNvSpPr/>
              <p:nvPr/>
            </p:nvSpPr>
            <p:spPr>
              <a:xfrm>
                <a:off x="5417" y="4753"/>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Distribución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0" name="Imagen 19" descr="plus-info"/>
              <p:cNvPicPr>
                <a:picLocks noChangeAspect="1"/>
              </p:cNvPicPr>
              <p:nvPr/>
            </p:nvPicPr>
            <p:blipFill>
              <a:blip r:embed="rId4"/>
              <a:stretch>
                <a:fillRect/>
              </a:stretch>
            </p:blipFill>
            <p:spPr>
              <a:xfrm>
                <a:off x="8642" y="4766"/>
                <a:ext cx="589" cy="589"/>
              </a:xfrm>
              <a:prstGeom prst="rect">
                <a:avLst/>
              </a:prstGeom>
            </p:spPr>
          </p:pic>
        </p:grpSp>
      </p:grpSp>
      <p:sp>
        <p:nvSpPr>
          <p:cNvPr id="24" name="Rectángulo 23"/>
          <p:cNvSpPr/>
          <p:nvPr/>
        </p:nvSpPr>
        <p:spPr>
          <a:xfrm>
            <a:off x="-5080" y="-30480"/>
            <a:ext cx="12202795" cy="687070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7" name="Grupo 26"/>
          <p:cNvGrpSpPr/>
          <p:nvPr/>
        </p:nvGrpSpPr>
        <p:grpSpPr>
          <a:xfrm>
            <a:off x="594360" y="3407410"/>
            <a:ext cx="4046220" cy="1685290"/>
            <a:chOff x="2289" y="3228"/>
            <a:chExt cx="6372" cy="2654"/>
          </a:xfrm>
        </p:grpSpPr>
        <p:grpSp>
          <p:nvGrpSpPr>
            <p:cNvPr id="31" name="Grupo 30"/>
            <p:cNvGrpSpPr/>
            <p:nvPr/>
          </p:nvGrpSpPr>
          <p:grpSpPr>
            <a:xfrm rot="0">
              <a:off x="2289" y="3228"/>
              <a:ext cx="6373" cy="2654"/>
              <a:chOff x="74" y="6605"/>
              <a:chExt cx="4235" cy="5439"/>
            </a:xfrm>
          </p:grpSpPr>
          <p:sp>
            <p:nvSpPr>
              <p:cNvPr id="32" name="Rectángulo redondeado 31"/>
              <p:cNvSpPr/>
              <p:nvPr/>
            </p:nvSpPr>
            <p:spPr>
              <a:xfrm>
                <a:off x="74" y="6605"/>
                <a:ext cx="4235" cy="5439"/>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3" name="Óvalo 32"/>
              <p:cNvSpPr/>
              <p:nvPr/>
            </p:nvSpPr>
            <p:spPr>
              <a:xfrm>
                <a:off x="3876" y="6969"/>
                <a:ext cx="263" cy="8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26" name="Cuadro de texto 25"/>
            <p:cNvSpPr txBox="1"/>
            <p:nvPr/>
          </p:nvSpPr>
          <p:spPr>
            <a:xfrm>
              <a:off x="2672" y="3693"/>
              <a:ext cx="5607" cy="184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Generación: Esta consiste en la generación de energía eléctrica a través de la transformación de una clase de energía no eléctrica, para este proceso existen centrales eléctricas.</a:t>
              </a:r>
              <a:endParaRPr lang="es-ES" altLang="en-US" sz="1400">
                <a:latin typeface="Open Sans" panose="020B0606030504020204" pitchFamily="34" charset="0"/>
                <a:cs typeface="Open Sans" panose="020B0606030504020204" pitchFamily="34" charset="0"/>
                <a:sym typeface="+mn-ea"/>
              </a:endParaRPr>
            </a:p>
          </p:txBody>
        </p:sp>
      </p:grpSp>
      <p:sp>
        <p:nvSpPr>
          <p:cNvPr id="28" name="Cuadro de texto 27"/>
          <p:cNvSpPr txBox="1"/>
          <p:nvPr/>
        </p:nvSpPr>
        <p:spPr>
          <a:xfrm>
            <a:off x="4246880" y="5503545"/>
            <a:ext cx="3667125" cy="521970"/>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Estructura de una red eléctrica</a:t>
            </a:r>
            <a:endParaRPr lang="es-CO" altLang="es-ES" sz="1400" i="1">
              <a:latin typeface="Open Sans" panose="020B0606030504020204" pitchFamily="34" charset="0"/>
              <a:cs typeface="Open Sans" panose="020B0606030504020204" pitchFamily="34" charset="0"/>
            </a:endParaRPr>
          </a:p>
          <a:p>
            <a:pPr algn="ctr"/>
            <a:r>
              <a:rPr lang="es-CO" altLang="es-ES" sz="1400" i="1">
                <a:latin typeface="Open Sans" panose="020B0606030504020204" pitchFamily="34" charset="0"/>
                <a:cs typeface="Open Sans" panose="020B0606030504020204" pitchFamily="34" charset="0"/>
              </a:rPr>
              <a:t>Clic para ver</a:t>
            </a:r>
            <a:endParaRPr lang="es-CO" altLang="es-ES" sz="1400" i="1">
              <a:latin typeface="Open Sans" panose="020B0606030504020204" pitchFamily="34" charset="0"/>
              <a:cs typeface="Open Sans" panose="020B0606030504020204" pitchFamily="34"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23</a:t>
            </a:r>
            <a:r>
              <a:rPr sz="1600" b="1">
                <a:solidFill>
                  <a:srgbClr val="2C538E"/>
                </a:solidFill>
                <a:latin typeface="Open Sans" panose="020B0606030504020204" pitchFamily="34" charset="0"/>
                <a:cs typeface="Open Sans" panose="020B0606030504020204" pitchFamily="34" charset="0"/>
              </a:rPr>
              <a:t>: Características Técnicas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Estructura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Red Eléctrica</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40055" y="1446530"/>
            <a:ext cx="1137031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red eléctrica se basa en una interconexión de operaciones eléctricas con el fin de suministrar energía desde los proveedores hasta los consumidores.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Dichas operaciones hacen parte de su estructura y son las siguientes:</a:t>
            </a:r>
            <a:endParaRPr lang="es-ES" altLang="en-US" sz="1400">
              <a:latin typeface="Open Sans" panose="020B0606030504020204" pitchFamily="34" charset="0"/>
              <a:cs typeface="Open Sans" panose="020B0606030504020204" pitchFamily="34" charset="0"/>
            </a:endParaRPr>
          </a:p>
        </p:txBody>
      </p:sp>
      <p:grpSp>
        <p:nvGrpSpPr>
          <p:cNvPr id="21" name="Grupo 20"/>
          <p:cNvGrpSpPr/>
          <p:nvPr/>
        </p:nvGrpSpPr>
        <p:grpSpPr>
          <a:xfrm>
            <a:off x="292100" y="2845435"/>
            <a:ext cx="3816350" cy="2359660"/>
            <a:chOff x="566" y="4481"/>
            <a:chExt cx="6010" cy="3716"/>
          </a:xfrm>
        </p:grpSpPr>
        <p:pic>
          <p:nvPicPr>
            <p:cNvPr id="14" name="Imagen 13" descr="generacion-electrica"/>
            <p:cNvPicPr>
              <a:picLocks noChangeAspect="1"/>
            </p:cNvPicPr>
            <p:nvPr/>
          </p:nvPicPr>
          <p:blipFill>
            <a:blip r:embed="rId1"/>
            <a:stretch>
              <a:fillRect/>
            </a:stretch>
          </p:blipFill>
          <p:spPr>
            <a:xfrm>
              <a:off x="566" y="4481"/>
              <a:ext cx="6011" cy="3717"/>
            </a:xfrm>
            <a:prstGeom prst="rect">
              <a:avLst/>
            </a:prstGeom>
          </p:spPr>
        </p:pic>
        <p:grpSp>
          <p:nvGrpSpPr>
            <p:cNvPr id="8" name="Grupo 7"/>
            <p:cNvGrpSpPr/>
            <p:nvPr/>
          </p:nvGrpSpPr>
          <p:grpSpPr>
            <a:xfrm>
              <a:off x="2019" y="4481"/>
              <a:ext cx="3838" cy="709"/>
              <a:chOff x="5496" y="6929"/>
              <a:chExt cx="3838" cy="709"/>
            </a:xfrm>
          </p:grpSpPr>
          <p:pic>
            <p:nvPicPr>
              <p:cNvPr id="6" name="Imagen 5"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Generación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 name="Imagen 1" descr="plus-info"/>
              <p:cNvPicPr>
                <a:picLocks noChangeAspect="1"/>
              </p:cNvPicPr>
              <p:nvPr/>
            </p:nvPicPr>
            <p:blipFill>
              <a:blip r:embed="rId3"/>
              <a:stretch>
                <a:fillRect/>
              </a:stretch>
            </p:blipFill>
            <p:spPr>
              <a:xfrm>
                <a:off x="8737" y="7027"/>
                <a:ext cx="589" cy="589"/>
              </a:xfrm>
              <a:prstGeom prst="rect">
                <a:avLst/>
              </a:prstGeom>
            </p:spPr>
          </p:pic>
        </p:grpSp>
      </p:grpSp>
      <p:grpSp>
        <p:nvGrpSpPr>
          <p:cNvPr id="22" name="Grupo 21"/>
          <p:cNvGrpSpPr/>
          <p:nvPr/>
        </p:nvGrpSpPr>
        <p:grpSpPr>
          <a:xfrm>
            <a:off x="4064000" y="2711450"/>
            <a:ext cx="4032250" cy="2627630"/>
            <a:chOff x="6471" y="4165"/>
            <a:chExt cx="6350" cy="4138"/>
          </a:xfrm>
        </p:grpSpPr>
        <p:pic>
          <p:nvPicPr>
            <p:cNvPr id="12" name="Imagen 11" descr="planta-distribucion-electrica"/>
            <p:cNvPicPr>
              <a:picLocks noChangeAspect="1"/>
            </p:cNvPicPr>
            <p:nvPr/>
          </p:nvPicPr>
          <p:blipFill>
            <a:blip r:embed="rId4"/>
            <a:stretch>
              <a:fillRect/>
            </a:stretch>
          </p:blipFill>
          <p:spPr>
            <a:xfrm>
              <a:off x="6471" y="4165"/>
              <a:ext cx="6351" cy="4139"/>
            </a:xfrm>
            <a:prstGeom prst="rect">
              <a:avLst/>
            </a:prstGeom>
          </p:spPr>
        </p:pic>
        <p:grpSp>
          <p:nvGrpSpPr>
            <p:cNvPr id="4" name="Grupo 3"/>
            <p:cNvGrpSpPr/>
            <p:nvPr/>
          </p:nvGrpSpPr>
          <p:grpSpPr>
            <a:xfrm>
              <a:off x="8047" y="6840"/>
              <a:ext cx="3838" cy="709"/>
              <a:chOff x="5496" y="6929"/>
              <a:chExt cx="3838" cy="709"/>
            </a:xfrm>
          </p:grpSpPr>
          <p:pic>
            <p:nvPicPr>
              <p:cNvPr id="5" name="Imagen 4"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9" name="Rectángulo redondeado 8"/>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Transmisión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16" name="Imagen 15" descr="plus-info"/>
              <p:cNvPicPr>
                <a:picLocks noChangeAspect="1"/>
              </p:cNvPicPr>
              <p:nvPr/>
            </p:nvPicPr>
            <p:blipFill>
              <a:blip r:embed="rId3"/>
              <a:stretch>
                <a:fillRect/>
              </a:stretch>
            </p:blipFill>
            <p:spPr>
              <a:xfrm>
                <a:off x="8737" y="7027"/>
                <a:ext cx="589" cy="589"/>
              </a:xfrm>
              <a:prstGeom prst="rect">
                <a:avLst/>
              </a:prstGeom>
            </p:spPr>
          </p:pic>
        </p:grpSp>
      </p:grpSp>
      <p:grpSp>
        <p:nvGrpSpPr>
          <p:cNvPr id="23" name="Grupo 22"/>
          <p:cNvGrpSpPr/>
          <p:nvPr/>
        </p:nvGrpSpPr>
        <p:grpSpPr>
          <a:xfrm>
            <a:off x="8197215" y="2658745"/>
            <a:ext cx="3618230" cy="2433955"/>
            <a:chOff x="12822" y="3694"/>
            <a:chExt cx="5698" cy="3833"/>
          </a:xfrm>
        </p:grpSpPr>
        <p:pic>
          <p:nvPicPr>
            <p:cNvPr id="3" name="Imagen 2" descr="distribucion_energia"/>
            <p:cNvPicPr>
              <a:picLocks noChangeAspect="1"/>
            </p:cNvPicPr>
            <p:nvPr/>
          </p:nvPicPr>
          <p:blipFill>
            <a:blip r:embed="rId5"/>
            <a:stretch>
              <a:fillRect/>
            </a:stretch>
          </p:blipFill>
          <p:spPr>
            <a:xfrm>
              <a:off x="12822" y="4165"/>
              <a:ext cx="5698" cy="3362"/>
            </a:xfrm>
            <a:prstGeom prst="rect">
              <a:avLst/>
            </a:prstGeom>
          </p:spPr>
        </p:pic>
        <p:grpSp>
          <p:nvGrpSpPr>
            <p:cNvPr id="17" name="Grupo 16"/>
            <p:cNvGrpSpPr/>
            <p:nvPr/>
          </p:nvGrpSpPr>
          <p:grpSpPr>
            <a:xfrm>
              <a:off x="13922" y="3694"/>
              <a:ext cx="3833" cy="709"/>
              <a:chOff x="5417" y="4670"/>
              <a:chExt cx="3833" cy="709"/>
            </a:xfrm>
          </p:grpSpPr>
          <p:pic>
            <p:nvPicPr>
              <p:cNvPr id="18" name="Imagen 17" descr="modales_cargas_electricas"/>
              <p:cNvPicPr>
                <a:picLocks noChangeAspect="1"/>
              </p:cNvPicPr>
              <p:nvPr/>
            </p:nvPicPr>
            <p:blipFill>
              <a:blip r:embed="rId2"/>
              <a:srcRect r="7114" b="72699"/>
              <a:stretch>
                <a:fillRect/>
              </a:stretch>
            </p:blipFill>
            <p:spPr>
              <a:xfrm>
                <a:off x="8558" y="4670"/>
                <a:ext cx="692" cy="709"/>
              </a:xfrm>
              <a:prstGeom prst="rect">
                <a:avLst/>
              </a:prstGeom>
            </p:spPr>
          </p:pic>
          <p:sp>
            <p:nvSpPr>
              <p:cNvPr id="19" name="Rectángulo redondeado 18"/>
              <p:cNvSpPr/>
              <p:nvPr/>
            </p:nvSpPr>
            <p:spPr>
              <a:xfrm>
                <a:off x="5417" y="4753"/>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Distribución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0" name="Imagen 19" descr="plus-info"/>
              <p:cNvPicPr>
                <a:picLocks noChangeAspect="1"/>
              </p:cNvPicPr>
              <p:nvPr/>
            </p:nvPicPr>
            <p:blipFill>
              <a:blip r:embed="rId3"/>
              <a:stretch>
                <a:fillRect/>
              </a:stretch>
            </p:blipFill>
            <p:spPr>
              <a:xfrm>
                <a:off x="8642" y="4766"/>
                <a:ext cx="589" cy="589"/>
              </a:xfrm>
              <a:prstGeom prst="rect">
                <a:avLst/>
              </a:prstGeom>
            </p:spPr>
          </p:pic>
        </p:grpSp>
      </p:grpSp>
      <p:pic>
        <p:nvPicPr>
          <p:cNvPr id="24"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22795" y="4464050"/>
            <a:ext cx="585470" cy="585470"/>
          </a:xfrm>
          <a:prstGeom prst="rect">
            <a:avLst/>
          </a:prstGeom>
        </p:spPr>
      </p:pic>
      <p:sp>
        <p:nvSpPr>
          <p:cNvPr id="25" name="Cuadro de texto 24"/>
          <p:cNvSpPr txBox="1"/>
          <p:nvPr/>
        </p:nvSpPr>
        <p:spPr>
          <a:xfrm>
            <a:off x="4246880" y="5503545"/>
            <a:ext cx="3667125" cy="521970"/>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Estructura de una red eléctrica</a:t>
            </a:r>
            <a:endParaRPr lang="es-CO" altLang="es-ES" sz="1400" i="1">
              <a:latin typeface="Open Sans" panose="020B0606030504020204" pitchFamily="34" charset="0"/>
              <a:cs typeface="Open Sans" panose="020B0606030504020204" pitchFamily="34" charset="0"/>
            </a:endParaRPr>
          </a:p>
          <a:p>
            <a:pPr algn="ctr"/>
            <a:r>
              <a:rPr lang="es-CO" altLang="es-ES" sz="1400" i="1">
                <a:latin typeface="Open Sans" panose="020B0606030504020204" pitchFamily="34" charset="0"/>
                <a:cs typeface="Open Sans" panose="020B0606030504020204" pitchFamily="34" charset="0"/>
              </a:rPr>
              <a:t>Clic para ver</a:t>
            </a:r>
            <a:endParaRPr lang="es-CO" altLang="es-ES" sz="1400" i="1">
              <a:latin typeface="Open Sans" panose="020B0606030504020204" pitchFamily="34" charset="0"/>
              <a:cs typeface="Open Sans" panose="020B0606030504020204" pitchFamily="34" charset="0"/>
            </a:endParaRPr>
          </a:p>
        </p:txBody>
      </p:sp>
      <p:pic>
        <p:nvPicPr>
          <p:cNvPr id="26" name="Imagen 25" descr="photo"/>
          <p:cNvPicPr>
            <a:picLocks noChangeAspect="1"/>
          </p:cNvPicPr>
          <p:nvPr/>
        </p:nvPicPr>
        <p:blipFill>
          <a:blip r:embed="rId8"/>
          <a:stretch>
            <a:fillRect/>
          </a:stretch>
        </p:blipFill>
        <p:spPr>
          <a:xfrm>
            <a:off x="7416800" y="5546725"/>
            <a:ext cx="412115" cy="4121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855253"/>
            <a:ext cx="5130436" cy="3006594"/>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dirty="0">
                <a:solidFill>
                  <a:schemeClr val="tx1">
                    <a:lumMod val="75000"/>
                    <a:lumOff val="25000"/>
                  </a:schemeClr>
                </a:solidFill>
                <a:latin typeface="Open Sans" panose="020B0606030504020204" pitchFamily="34" charset="0"/>
              </a:rPr>
              <a:t>En esta unidad aprenderás la importancia de la claridad que debe tener un esquema eléctrico a la hora de ser diseñado, ya que de su interpretación depende el buen funcionamiento de este. Conocerás las preguntas a las cuales se debe responder en el desarrollo de esquema de conexión, tales como cantidad de conductores, calibre, forma en que se conectan los bornes del instrumento de medida a atilizar.</a:t>
            </a:r>
            <a:endParaRPr lang="es-ES" sz="1400" dirty="0">
              <a:solidFill>
                <a:schemeClr val="tx1">
                  <a:lumMod val="75000"/>
                  <a:lumOff val="25000"/>
                </a:schemeClr>
              </a:solidFill>
              <a:latin typeface="Open Sans" panose="020B0606030504020204" pitchFamily="34" charset="0"/>
            </a:endParaRPr>
          </a:p>
        </p:txBody>
      </p:sp>
      <p:sp>
        <p:nvSpPr>
          <p:cNvPr id="15" name="Rectángulo redondeado 1"/>
          <p:cNvSpPr/>
          <p:nvPr/>
        </p:nvSpPr>
        <p:spPr>
          <a:xfrm>
            <a:off x="6400798" y="1704601"/>
            <a:ext cx="1215982" cy="588224"/>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latin typeface="Open Sans" panose="020B0606030504020204" pitchFamily="34" charset="0"/>
              </a:rPr>
              <a:t>Objetivo</a:t>
            </a:r>
            <a:endParaRPr lang="es-ES" b="1" dirty="0">
              <a:solidFill>
                <a:schemeClr val="bg1"/>
              </a:solidFill>
              <a:latin typeface="Open Sans" panose="020B0606030504020204" pitchFamily="34" charset="0"/>
            </a:endParaRPr>
          </a:p>
        </p:txBody>
      </p:sp>
      <p:sp>
        <p:nvSpPr>
          <p:cNvPr id="7" name="Rectángulo redondeado 1"/>
          <p:cNvSpPr/>
          <p:nvPr/>
        </p:nvSpPr>
        <p:spPr>
          <a:xfrm>
            <a:off x="7685020" y="1704601"/>
            <a:ext cx="2414320" cy="588224"/>
          </a:xfrm>
          <a:prstGeom prst="round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rgbClr val="2C538E"/>
                </a:solidFill>
                <a:latin typeface="Open Sans" panose="020B0606030504020204" pitchFamily="34" charset="0"/>
              </a:rPr>
              <a:t>Contenido temático</a:t>
            </a:r>
            <a:endParaRPr lang="es-ES" b="1" dirty="0">
              <a:solidFill>
                <a:srgbClr val="2C538E"/>
              </a:solidFill>
              <a:latin typeface="Open Sans" panose="020B0606030504020204" pitchFamily="34" charset="0"/>
            </a:endParaRPr>
          </a:p>
        </p:txBody>
      </p:sp>
      <p:sp>
        <p:nvSpPr>
          <p:cNvPr id="9" name="Rectángulo redondeado 1"/>
          <p:cNvSpPr/>
          <p:nvPr/>
        </p:nvSpPr>
        <p:spPr>
          <a:xfrm>
            <a:off x="10167580" y="1704601"/>
            <a:ext cx="1778757" cy="588224"/>
          </a:xfrm>
          <a:prstGeom prst="round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rgbClr val="2C538E"/>
                </a:solidFill>
                <a:latin typeface="Open Sans" panose="020B0606030504020204" pitchFamily="34" charset="0"/>
              </a:rPr>
              <a:t>Metodología</a:t>
            </a:r>
            <a:endParaRPr lang="es-ES" b="1" dirty="0">
              <a:solidFill>
                <a:srgbClr val="2C538E"/>
              </a:solidFill>
              <a:latin typeface="Open Sans" panose="020B0606030504020204" pitchFamily="34" charset="0"/>
            </a:endParaRPr>
          </a:p>
        </p:txBody>
      </p:sp>
      <p:pic>
        <p:nvPicPr>
          <p:cNvPr id="4" name="Imagen 3" descr="Icono&#10;&#10;Descripción generada automáticamente"/>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92365" y="2043818"/>
            <a:ext cx="530557" cy="658918"/>
          </a:xfrm>
          <a:prstGeom prst="rect">
            <a:avLst/>
          </a:prstGeom>
        </p:spPr>
      </p:pic>
      <p:pic>
        <p:nvPicPr>
          <p:cNvPr id="2" name="Imagen 1"/>
          <p:cNvPicPr>
            <a:picLocks noChangeAspect="1"/>
          </p:cNvPicPr>
          <p:nvPr/>
        </p:nvPicPr>
        <p:blipFill>
          <a:blip r:embed="rId2"/>
          <a:stretch>
            <a:fillRect/>
          </a:stretch>
        </p:blipFill>
        <p:spPr>
          <a:xfrm>
            <a:off x="143510" y="1675765"/>
            <a:ext cx="5613400" cy="4303395"/>
          </a:xfrm>
          <a:prstGeom prst="rect">
            <a:avLst/>
          </a:prstGeom>
        </p:spPr>
      </p:pic>
      <p:sp>
        <p:nvSpPr>
          <p:cNvPr id="3" name="Rectángulo 2"/>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flipH="1">
            <a:off x="5158105" y="3509010"/>
            <a:ext cx="659130" cy="1631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5817235" y="3005455"/>
            <a:ext cx="2345690" cy="78803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rPr>
              <a:t>Tensión Alterna (CA)</a:t>
            </a:r>
            <a:endParaRPr lang="es-CO" altLang="es-ES" sz="140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Imagen 27" descr="photo"/>
          <p:cNvPicPr>
            <a:picLocks noChangeAspect="1"/>
          </p:cNvPicPr>
          <p:nvPr/>
        </p:nvPicPr>
        <p:blipFill>
          <a:blip r:embed="rId1"/>
          <a:stretch>
            <a:fillRect/>
          </a:stretch>
        </p:blipFill>
        <p:spPr>
          <a:xfrm>
            <a:off x="7416800" y="5546725"/>
            <a:ext cx="412115" cy="412115"/>
          </a:xfrm>
          <a:prstGeom prst="rect">
            <a:avLst/>
          </a:prstGeom>
        </p:spPr>
      </p:pic>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23</a:t>
            </a:r>
            <a:r>
              <a:rPr sz="1600" b="1">
                <a:solidFill>
                  <a:srgbClr val="2C538E"/>
                </a:solidFill>
                <a:latin typeface="Open Sans" panose="020B0606030504020204" pitchFamily="34" charset="0"/>
                <a:cs typeface="Open Sans" panose="020B0606030504020204" pitchFamily="34" charset="0"/>
              </a:rPr>
              <a:t>: Características Técnicas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Estructura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Red Eléctrica</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40055" y="1446530"/>
            <a:ext cx="1137031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red eléctrica se basa en una interconexión de operaciones eléctricas con el fin de suministrar energía desde los proveedores hasta los consumidores.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Dichas operaciones hacen parte de su estructura y son las siguientes:</a:t>
            </a:r>
            <a:endParaRPr lang="es-ES" altLang="en-US" sz="1400">
              <a:latin typeface="Open Sans" panose="020B0606030504020204" pitchFamily="34" charset="0"/>
              <a:cs typeface="Open Sans" panose="020B0606030504020204" pitchFamily="34" charset="0"/>
            </a:endParaRPr>
          </a:p>
        </p:txBody>
      </p:sp>
      <p:grpSp>
        <p:nvGrpSpPr>
          <p:cNvPr id="21" name="Grupo 20"/>
          <p:cNvGrpSpPr/>
          <p:nvPr/>
        </p:nvGrpSpPr>
        <p:grpSpPr>
          <a:xfrm>
            <a:off x="292100" y="2845435"/>
            <a:ext cx="3816350" cy="2359660"/>
            <a:chOff x="566" y="4481"/>
            <a:chExt cx="6010" cy="3716"/>
          </a:xfrm>
        </p:grpSpPr>
        <p:pic>
          <p:nvPicPr>
            <p:cNvPr id="14" name="Imagen 13" descr="generacion-electrica"/>
            <p:cNvPicPr>
              <a:picLocks noChangeAspect="1"/>
            </p:cNvPicPr>
            <p:nvPr/>
          </p:nvPicPr>
          <p:blipFill>
            <a:blip r:embed="rId2"/>
            <a:stretch>
              <a:fillRect/>
            </a:stretch>
          </p:blipFill>
          <p:spPr>
            <a:xfrm>
              <a:off x="566" y="4481"/>
              <a:ext cx="6011" cy="3717"/>
            </a:xfrm>
            <a:prstGeom prst="rect">
              <a:avLst/>
            </a:prstGeom>
          </p:spPr>
        </p:pic>
        <p:grpSp>
          <p:nvGrpSpPr>
            <p:cNvPr id="8" name="Grupo 7"/>
            <p:cNvGrpSpPr/>
            <p:nvPr/>
          </p:nvGrpSpPr>
          <p:grpSpPr>
            <a:xfrm>
              <a:off x="2019" y="4481"/>
              <a:ext cx="3838" cy="709"/>
              <a:chOff x="5496" y="6929"/>
              <a:chExt cx="3838" cy="709"/>
            </a:xfrm>
          </p:grpSpPr>
          <p:pic>
            <p:nvPicPr>
              <p:cNvPr id="6" name="Imagen 5" descr="modales_cargas_electricas"/>
              <p:cNvPicPr>
                <a:picLocks noChangeAspect="1"/>
              </p:cNvPicPr>
              <p:nvPr/>
            </p:nvPicPr>
            <p:blipFill>
              <a:blip r:embed="rId3"/>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Generación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 name="Imagen 1" descr="plus-info"/>
              <p:cNvPicPr>
                <a:picLocks noChangeAspect="1"/>
              </p:cNvPicPr>
              <p:nvPr/>
            </p:nvPicPr>
            <p:blipFill>
              <a:blip r:embed="rId4"/>
              <a:stretch>
                <a:fillRect/>
              </a:stretch>
            </p:blipFill>
            <p:spPr>
              <a:xfrm>
                <a:off x="8737" y="7027"/>
                <a:ext cx="589" cy="589"/>
              </a:xfrm>
              <a:prstGeom prst="rect">
                <a:avLst/>
              </a:prstGeom>
            </p:spPr>
          </p:pic>
        </p:grpSp>
      </p:grpSp>
      <p:grpSp>
        <p:nvGrpSpPr>
          <p:cNvPr id="22" name="Grupo 21"/>
          <p:cNvGrpSpPr/>
          <p:nvPr/>
        </p:nvGrpSpPr>
        <p:grpSpPr>
          <a:xfrm>
            <a:off x="4064000" y="2711450"/>
            <a:ext cx="4032250" cy="2627630"/>
            <a:chOff x="6471" y="4165"/>
            <a:chExt cx="6350" cy="4138"/>
          </a:xfrm>
        </p:grpSpPr>
        <p:pic>
          <p:nvPicPr>
            <p:cNvPr id="12" name="Imagen 11" descr="planta-distribucion-electrica"/>
            <p:cNvPicPr>
              <a:picLocks noChangeAspect="1"/>
            </p:cNvPicPr>
            <p:nvPr/>
          </p:nvPicPr>
          <p:blipFill>
            <a:blip r:embed="rId5"/>
            <a:stretch>
              <a:fillRect/>
            </a:stretch>
          </p:blipFill>
          <p:spPr>
            <a:xfrm>
              <a:off x="6471" y="4165"/>
              <a:ext cx="6351" cy="4139"/>
            </a:xfrm>
            <a:prstGeom prst="rect">
              <a:avLst/>
            </a:prstGeom>
          </p:spPr>
        </p:pic>
        <p:grpSp>
          <p:nvGrpSpPr>
            <p:cNvPr id="4" name="Grupo 3"/>
            <p:cNvGrpSpPr/>
            <p:nvPr/>
          </p:nvGrpSpPr>
          <p:grpSpPr>
            <a:xfrm>
              <a:off x="8047" y="6840"/>
              <a:ext cx="3838" cy="709"/>
              <a:chOff x="5496" y="6929"/>
              <a:chExt cx="3838" cy="709"/>
            </a:xfrm>
          </p:grpSpPr>
          <p:pic>
            <p:nvPicPr>
              <p:cNvPr id="5" name="Imagen 4" descr="modales_cargas_electricas"/>
              <p:cNvPicPr>
                <a:picLocks noChangeAspect="1"/>
              </p:cNvPicPr>
              <p:nvPr/>
            </p:nvPicPr>
            <p:blipFill>
              <a:blip r:embed="rId3"/>
              <a:srcRect r="7114" b="72699"/>
              <a:stretch>
                <a:fillRect/>
              </a:stretch>
            </p:blipFill>
            <p:spPr>
              <a:xfrm>
                <a:off x="8642" y="6929"/>
                <a:ext cx="692" cy="709"/>
              </a:xfrm>
              <a:prstGeom prst="rect">
                <a:avLst/>
              </a:prstGeom>
            </p:spPr>
          </p:pic>
          <p:sp>
            <p:nvSpPr>
              <p:cNvPr id="9" name="Rectángulo redondeado 8"/>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Transmisión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16" name="Imagen 15" descr="plus-info"/>
              <p:cNvPicPr>
                <a:picLocks noChangeAspect="1"/>
              </p:cNvPicPr>
              <p:nvPr/>
            </p:nvPicPr>
            <p:blipFill>
              <a:blip r:embed="rId4"/>
              <a:stretch>
                <a:fillRect/>
              </a:stretch>
            </p:blipFill>
            <p:spPr>
              <a:xfrm>
                <a:off x="8737" y="7027"/>
                <a:ext cx="589" cy="589"/>
              </a:xfrm>
              <a:prstGeom prst="rect">
                <a:avLst/>
              </a:prstGeom>
            </p:spPr>
          </p:pic>
        </p:grpSp>
      </p:grpSp>
      <p:grpSp>
        <p:nvGrpSpPr>
          <p:cNvPr id="23" name="Grupo 22"/>
          <p:cNvGrpSpPr/>
          <p:nvPr/>
        </p:nvGrpSpPr>
        <p:grpSpPr>
          <a:xfrm>
            <a:off x="8197215" y="2658745"/>
            <a:ext cx="3618230" cy="2433955"/>
            <a:chOff x="12822" y="3694"/>
            <a:chExt cx="5698" cy="3833"/>
          </a:xfrm>
        </p:grpSpPr>
        <p:pic>
          <p:nvPicPr>
            <p:cNvPr id="3" name="Imagen 2" descr="distribucion_energia"/>
            <p:cNvPicPr>
              <a:picLocks noChangeAspect="1"/>
            </p:cNvPicPr>
            <p:nvPr/>
          </p:nvPicPr>
          <p:blipFill>
            <a:blip r:embed="rId6"/>
            <a:stretch>
              <a:fillRect/>
            </a:stretch>
          </p:blipFill>
          <p:spPr>
            <a:xfrm>
              <a:off x="12822" y="4165"/>
              <a:ext cx="5698" cy="3362"/>
            </a:xfrm>
            <a:prstGeom prst="rect">
              <a:avLst/>
            </a:prstGeom>
          </p:spPr>
        </p:pic>
        <p:grpSp>
          <p:nvGrpSpPr>
            <p:cNvPr id="17" name="Grupo 16"/>
            <p:cNvGrpSpPr/>
            <p:nvPr/>
          </p:nvGrpSpPr>
          <p:grpSpPr>
            <a:xfrm>
              <a:off x="13922" y="3694"/>
              <a:ext cx="3833" cy="709"/>
              <a:chOff x="5417" y="4670"/>
              <a:chExt cx="3833" cy="709"/>
            </a:xfrm>
          </p:grpSpPr>
          <p:pic>
            <p:nvPicPr>
              <p:cNvPr id="18" name="Imagen 17" descr="modales_cargas_electricas"/>
              <p:cNvPicPr>
                <a:picLocks noChangeAspect="1"/>
              </p:cNvPicPr>
              <p:nvPr/>
            </p:nvPicPr>
            <p:blipFill>
              <a:blip r:embed="rId3"/>
              <a:srcRect r="7114" b="72699"/>
              <a:stretch>
                <a:fillRect/>
              </a:stretch>
            </p:blipFill>
            <p:spPr>
              <a:xfrm>
                <a:off x="8558" y="4670"/>
                <a:ext cx="692" cy="709"/>
              </a:xfrm>
              <a:prstGeom prst="rect">
                <a:avLst/>
              </a:prstGeom>
            </p:spPr>
          </p:pic>
          <p:sp>
            <p:nvSpPr>
              <p:cNvPr id="19" name="Rectángulo redondeado 18"/>
              <p:cNvSpPr/>
              <p:nvPr/>
            </p:nvSpPr>
            <p:spPr>
              <a:xfrm>
                <a:off x="5417" y="4753"/>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Distribución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0" name="Imagen 19" descr="plus-info"/>
              <p:cNvPicPr>
                <a:picLocks noChangeAspect="1"/>
              </p:cNvPicPr>
              <p:nvPr/>
            </p:nvPicPr>
            <p:blipFill>
              <a:blip r:embed="rId4"/>
              <a:stretch>
                <a:fillRect/>
              </a:stretch>
            </p:blipFill>
            <p:spPr>
              <a:xfrm>
                <a:off x="8642" y="4766"/>
                <a:ext cx="589" cy="589"/>
              </a:xfrm>
              <a:prstGeom prst="rect">
                <a:avLst/>
              </a:prstGeom>
            </p:spPr>
          </p:pic>
        </p:grpSp>
      </p:grpSp>
      <p:sp>
        <p:nvSpPr>
          <p:cNvPr id="24" name="Rectángulo 23"/>
          <p:cNvSpPr/>
          <p:nvPr/>
        </p:nvSpPr>
        <p:spPr>
          <a:xfrm>
            <a:off x="-5080" y="-8890"/>
            <a:ext cx="12202795" cy="684784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7" name="Grupo 26"/>
          <p:cNvGrpSpPr/>
          <p:nvPr/>
        </p:nvGrpSpPr>
        <p:grpSpPr>
          <a:xfrm>
            <a:off x="3831590" y="926465"/>
            <a:ext cx="4046855" cy="2355192"/>
            <a:chOff x="2289" y="3228"/>
            <a:chExt cx="6373" cy="3709"/>
          </a:xfrm>
        </p:grpSpPr>
        <p:grpSp>
          <p:nvGrpSpPr>
            <p:cNvPr id="31" name="Grupo 30"/>
            <p:cNvGrpSpPr/>
            <p:nvPr/>
          </p:nvGrpSpPr>
          <p:grpSpPr>
            <a:xfrm rot="0">
              <a:off x="2289" y="3228"/>
              <a:ext cx="6373" cy="3709"/>
              <a:chOff x="74" y="6605"/>
              <a:chExt cx="4235" cy="7601"/>
            </a:xfrm>
          </p:grpSpPr>
          <p:sp>
            <p:nvSpPr>
              <p:cNvPr id="32" name="Rectángulo redondeado 31"/>
              <p:cNvSpPr/>
              <p:nvPr/>
            </p:nvSpPr>
            <p:spPr>
              <a:xfrm>
                <a:off x="74" y="6605"/>
                <a:ext cx="4235" cy="7601"/>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3" name="Óvalo 32"/>
              <p:cNvSpPr/>
              <p:nvPr/>
            </p:nvSpPr>
            <p:spPr>
              <a:xfrm>
                <a:off x="3876" y="6969"/>
                <a:ext cx="263" cy="8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26" name="Cuadro de texto 25"/>
            <p:cNvSpPr txBox="1"/>
            <p:nvPr/>
          </p:nvSpPr>
          <p:spPr>
            <a:xfrm>
              <a:off x="2636" y="3477"/>
              <a:ext cx="5607" cy="3197"/>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sym typeface="+mn-ea"/>
                </a:rPr>
                <a:t>Transmisión</a:t>
              </a:r>
              <a:endParaRPr lang="es-ES" altLang="en-US" sz="1400" b="1">
                <a:latin typeface="Open Sans" panose="020B0606030504020204" pitchFamily="34" charset="0"/>
                <a:cs typeface="Open Sans" panose="020B0606030504020204" pitchFamily="34" charset="0"/>
                <a:sym typeface="+mn-ea"/>
              </a:endParaRPr>
            </a:p>
            <a:p>
              <a:pPr algn="ctr"/>
              <a:endParaRPr lang="es-ES" altLang="en-US" sz="1400">
                <a:latin typeface="Open Sans" panose="020B0606030504020204" pitchFamily="34" charset="0"/>
                <a:cs typeface="Open Sans" panose="020B0606030504020204" pitchFamily="34" charset="0"/>
                <a:sym typeface="+mn-ea"/>
              </a:endParaRPr>
            </a:p>
            <a:p>
              <a:pPr algn="l"/>
              <a:r>
                <a:rPr lang="es-ES" altLang="en-US" sz="1400">
                  <a:latin typeface="Open Sans" panose="020B0606030504020204" pitchFamily="34" charset="0"/>
                  <a:cs typeface="Open Sans" panose="020B0606030504020204" pitchFamily="34" charset="0"/>
                  <a:sym typeface="+mn-ea"/>
                </a:rPr>
                <a:t>Este es el transporte de energía eléctrica desde la planta generadora hasta las plantas de distribución locales de las ciudades, generalmente estas manejan voltajes del orden de 220 kV y superiores, denominados alta tensión, de 400 o 500 kV</a:t>
              </a:r>
              <a:r>
                <a:rPr lang="es-CO" altLang="es-ES" sz="1400">
                  <a:latin typeface="Open Sans" panose="020B0606030504020204" pitchFamily="34" charset="0"/>
                  <a:cs typeface="Open Sans" panose="020B0606030504020204" pitchFamily="34" charset="0"/>
                  <a:sym typeface="+mn-ea"/>
                </a:rPr>
                <a:t>.</a:t>
              </a:r>
              <a:endParaRPr lang="es-CO" altLang="es-ES" sz="1400">
                <a:latin typeface="Open Sans" panose="020B0606030504020204" pitchFamily="34" charset="0"/>
                <a:cs typeface="Open Sans" panose="020B0606030504020204" pitchFamily="34" charset="0"/>
                <a:sym typeface="+mn-ea"/>
              </a:endParaRPr>
            </a:p>
          </p:txBody>
        </p:sp>
      </p:grpSp>
      <p:sp>
        <p:nvSpPr>
          <p:cNvPr id="25" name="Cuadro de texto 24"/>
          <p:cNvSpPr txBox="1"/>
          <p:nvPr/>
        </p:nvSpPr>
        <p:spPr>
          <a:xfrm>
            <a:off x="4246880" y="5503545"/>
            <a:ext cx="3667125" cy="521970"/>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Estructura de una red eléctrica</a:t>
            </a:r>
            <a:endParaRPr lang="es-CO" altLang="es-ES" sz="1400" i="1">
              <a:latin typeface="Open Sans" panose="020B0606030504020204" pitchFamily="34" charset="0"/>
              <a:cs typeface="Open Sans" panose="020B0606030504020204" pitchFamily="34" charset="0"/>
            </a:endParaRPr>
          </a:p>
          <a:p>
            <a:pPr algn="ctr"/>
            <a:r>
              <a:rPr lang="es-CO" altLang="es-ES" sz="1400" i="1">
                <a:latin typeface="Open Sans" panose="020B0606030504020204" pitchFamily="34" charset="0"/>
                <a:cs typeface="Open Sans" panose="020B0606030504020204" pitchFamily="34" charset="0"/>
              </a:rPr>
              <a:t>Clic para ver</a:t>
            </a:r>
            <a:endParaRPr lang="es-CO" altLang="es-ES" sz="1400" i="1">
              <a:latin typeface="Open Sans" panose="020B0606030504020204" pitchFamily="34" charset="0"/>
              <a:cs typeface="Open Sans" panose="020B0606030504020204" pitchFamily="34" charset="0"/>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23</a:t>
            </a:r>
            <a:r>
              <a:rPr sz="1600" b="1">
                <a:solidFill>
                  <a:srgbClr val="2C538E"/>
                </a:solidFill>
                <a:latin typeface="Open Sans" panose="020B0606030504020204" pitchFamily="34" charset="0"/>
                <a:cs typeface="Open Sans" panose="020B0606030504020204" pitchFamily="34" charset="0"/>
              </a:rPr>
              <a:t>: Características Técnicas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Estructura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Red Eléctrica</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40055" y="1446530"/>
            <a:ext cx="1137031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red eléctrica se basa en una interconexión de operaciones eléctricas con el fin de suministrar energía desde los proveedores hasta los consumidores.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Dichas operaciones hacen parte de su estructura y son las siguientes:</a:t>
            </a:r>
            <a:endParaRPr lang="es-ES" altLang="en-US" sz="1400">
              <a:latin typeface="Open Sans" panose="020B0606030504020204" pitchFamily="34" charset="0"/>
              <a:cs typeface="Open Sans" panose="020B0606030504020204" pitchFamily="34" charset="0"/>
            </a:endParaRPr>
          </a:p>
        </p:txBody>
      </p:sp>
      <p:grpSp>
        <p:nvGrpSpPr>
          <p:cNvPr id="21" name="Grupo 20"/>
          <p:cNvGrpSpPr/>
          <p:nvPr/>
        </p:nvGrpSpPr>
        <p:grpSpPr>
          <a:xfrm>
            <a:off x="292100" y="2845435"/>
            <a:ext cx="3816350" cy="2359660"/>
            <a:chOff x="566" y="4481"/>
            <a:chExt cx="6010" cy="3716"/>
          </a:xfrm>
        </p:grpSpPr>
        <p:pic>
          <p:nvPicPr>
            <p:cNvPr id="14" name="Imagen 13" descr="generacion-electrica"/>
            <p:cNvPicPr>
              <a:picLocks noChangeAspect="1"/>
            </p:cNvPicPr>
            <p:nvPr/>
          </p:nvPicPr>
          <p:blipFill>
            <a:blip r:embed="rId1"/>
            <a:stretch>
              <a:fillRect/>
            </a:stretch>
          </p:blipFill>
          <p:spPr>
            <a:xfrm>
              <a:off x="566" y="4481"/>
              <a:ext cx="6011" cy="3717"/>
            </a:xfrm>
            <a:prstGeom prst="rect">
              <a:avLst/>
            </a:prstGeom>
          </p:spPr>
        </p:pic>
        <p:grpSp>
          <p:nvGrpSpPr>
            <p:cNvPr id="8" name="Grupo 7"/>
            <p:cNvGrpSpPr/>
            <p:nvPr/>
          </p:nvGrpSpPr>
          <p:grpSpPr>
            <a:xfrm>
              <a:off x="2019" y="4481"/>
              <a:ext cx="3838" cy="709"/>
              <a:chOff x="5496" y="6929"/>
              <a:chExt cx="3838" cy="709"/>
            </a:xfrm>
          </p:grpSpPr>
          <p:pic>
            <p:nvPicPr>
              <p:cNvPr id="6" name="Imagen 5"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Generación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 name="Imagen 1" descr="plus-info"/>
              <p:cNvPicPr>
                <a:picLocks noChangeAspect="1"/>
              </p:cNvPicPr>
              <p:nvPr/>
            </p:nvPicPr>
            <p:blipFill>
              <a:blip r:embed="rId3"/>
              <a:stretch>
                <a:fillRect/>
              </a:stretch>
            </p:blipFill>
            <p:spPr>
              <a:xfrm>
                <a:off x="8737" y="7027"/>
                <a:ext cx="589" cy="589"/>
              </a:xfrm>
              <a:prstGeom prst="rect">
                <a:avLst/>
              </a:prstGeom>
            </p:spPr>
          </p:pic>
        </p:grpSp>
      </p:grpSp>
      <p:grpSp>
        <p:nvGrpSpPr>
          <p:cNvPr id="22" name="Grupo 21"/>
          <p:cNvGrpSpPr/>
          <p:nvPr/>
        </p:nvGrpSpPr>
        <p:grpSpPr>
          <a:xfrm>
            <a:off x="4064000" y="2711450"/>
            <a:ext cx="4032250" cy="2627630"/>
            <a:chOff x="6471" y="4165"/>
            <a:chExt cx="6350" cy="4138"/>
          </a:xfrm>
        </p:grpSpPr>
        <p:pic>
          <p:nvPicPr>
            <p:cNvPr id="12" name="Imagen 11" descr="planta-distribucion-electrica"/>
            <p:cNvPicPr>
              <a:picLocks noChangeAspect="1"/>
            </p:cNvPicPr>
            <p:nvPr/>
          </p:nvPicPr>
          <p:blipFill>
            <a:blip r:embed="rId4"/>
            <a:stretch>
              <a:fillRect/>
            </a:stretch>
          </p:blipFill>
          <p:spPr>
            <a:xfrm>
              <a:off x="6471" y="4165"/>
              <a:ext cx="6351" cy="4139"/>
            </a:xfrm>
            <a:prstGeom prst="rect">
              <a:avLst/>
            </a:prstGeom>
          </p:spPr>
        </p:pic>
        <p:grpSp>
          <p:nvGrpSpPr>
            <p:cNvPr id="4" name="Grupo 3"/>
            <p:cNvGrpSpPr/>
            <p:nvPr/>
          </p:nvGrpSpPr>
          <p:grpSpPr>
            <a:xfrm>
              <a:off x="8047" y="6840"/>
              <a:ext cx="3838" cy="709"/>
              <a:chOff x="5496" y="6929"/>
              <a:chExt cx="3838" cy="709"/>
            </a:xfrm>
          </p:grpSpPr>
          <p:pic>
            <p:nvPicPr>
              <p:cNvPr id="5" name="Imagen 4"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9" name="Rectángulo redondeado 8"/>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Transmisión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16" name="Imagen 15" descr="plus-info"/>
              <p:cNvPicPr>
                <a:picLocks noChangeAspect="1"/>
              </p:cNvPicPr>
              <p:nvPr/>
            </p:nvPicPr>
            <p:blipFill>
              <a:blip r:embed="rId3"/>
              <a:stretch>
                <a:fillRect/>
              </a:stretch>
            </p:blipFill>
            <p:spPr>
              <a:xfrm>
                <a:off x="8737" y="7027"/>
                <a:ext cx="589" cy="589"/>
              </a:xfrm>
              <a:prstGeom prst="rect">
                <a:avLst/>
              </a:prstGeom>
            </p:spPr>
          </p:pic>
        </p:grpSp>
      </p:grpSp>
      <p:grpSp>
        <p:nvGrpSpPr>
          <p:cNvPr id="23" name="Grupo 22"/>
          <p:cNvGrpSpPr/>
          <p:nvPr/>
        </p:nvGrpSpPr>
        <p:grpSpPr>
          <a:xfrm>
            <a:off x="8197215" y="2658745"/>
            <a:ext cx="3618230" cy="2433955"/>
            <a:chOff x="12822" y="3694"/>
            <a:chExt cx="5698" cy="3833"/>
          </a:xfrm>
        </p:grpSpPr>
        <p:pic>
          <p:nvPicPr>
            <p:cNvPr id="3" name="Imagen 2" descr="distribucion_energia"/>
            <p:cNvPicPr>
              <a:picLocks noChangeAspect="1"/>
            </p:cNvPicPr>
            <p:nvPr/>
          </p:nvPicPr>
          <p:blipFill>
            <a:blip r:embed="rId5"/>
            <a:stretch>
              <a:fillRect/>
            </a:stretch>
          </p:blipFill>
          <p:spPr>
            <a:xfrm>
              <a:off x="12822" y="4165"/>
              <a:ext cx="5698" cy="3362"/>
            </a:xfrm>
            <a:prstGeom prst="rect">
              <a:avLst/>
            </a:prstGeom>
          </p:spPr>
        </p:pic>
        <p:grpSp>
          <p:nvGrpSpPr>
            <p:cNvPr id="17" name="Grupo 16"/>
            <p:cNvGrpSpPr/>
            <p:nvPr/>
          </p:nvGrpSpPr>
          <p:grpSpPr>
            <a:xfrm>
              <a:off x="13922" y="3694"/>
              <a:ext cx="3833" cy="709"/>
              <a:chOff x="5417" y="4670"/>
              <a:chExt cx="3833" cy="709"/>
            </a:xfrm>
          </p:grpSpPr>
          <p:pic>
            <p:nvPicPr>
              <p:cNvPr id="18" name="Imagen 17" descr="modales_cargas_electricas"/>
              <p:cNvPicPr>
                <a:picLocks noChangeAspect="1"/>
              </p:cNvPicPr>
              <p:nvPr/>
            </p:nvPicPr>
            <p:blipFill>
              <a:blip r:embed="rId2"/>
              <a:srcRect r="7114" b="72699"/>
              <a:stretch>
                <a:fillRect/>
              </a:stretch>
            </p:blipFill>
            <p:spPr>
              <a:xfrm>
                <a:off x="8558" y="4670"/>
                <a:ext cx="692" cy="709"/>
              </a:xfrm>
              <a:prstGeom prst="rect">
                <a:avLst/>
              </a:prstGeom>
            </p:spPr>
          </p:pic>
          <p:sp>
            <p:nvSpPr>
              <p:cNvPr id="19" name="Rectángulo redondeado 18"/>
              <p:cNvSpPr/>
              <p:nvPr/>
            </p:nvSpPr>
            <p:spPr>
              <a:xfrm>
                <a:off x="5417" y="4753"/>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Distribución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0" name="Imagen 19" descr="plus-info"/>
              <p:cNvPicPr>
                <a:picLocks noChangeAspect="1"/>
              </p:cNvPicPr>
              <p:nvPr/>
            </p:nvPicPr>
            <p:blipFill>
              <a:blip r:embed="rId3"/>
              <a:stretch>
                <a:fillRect/>
              </a:stretch>
            </p:blipFill>
            <p:spPr>
              <a:xfrm>
                <a:off x="8642" y="4766"/>
                <a:ext cx="589" cy="589"/>
              </a:xfrm>
              <a:prstGeom prst="rect">
                <a:avLst/>
              </a:prstGeom>
            </p:spPr>
          </p:pic>
        </p:grpSp>
      </p:grpSp>
      <p:pic>
        <p:nvPicPr>
          <p:cNvPr id="24"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943590" y="2696210"/>
            <a:ext cx="585470" cy="585470"/>
          </a:xfrm>
          <a:prstGeom prst="rect">
            <a:avLst/>
          </a:prstGeom>
        </p:spPr>
      </p:pic>
      <p:sp>
        <p:nvSpPr>
          <p:cNvPr id="25" name="Cuadro de texto 24"/>
          <p:cNvSpPr txBox="1"/>
          <p:nvPr/>
        </p:nvSpPr>
        <p:spPr>
          <a:xfrm>
            <a:off x="4246880" y="5503545"/>
            <a:ext cx="3667125" cy="521970"/>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Estructura de una red eléctrica</a:t>
            </a:r>
            <a:endParaRPr lang="es-CO" altLang="es-ES" sz="1400" i="1">
              <a:latin typeface="Open Sans" panose="020B0606030504020204" pitchFamily="34" charset="0"/>
              <a:cs typeface="Open Sans" panose="020B0606030504020204" pitchFamily="34" charset="0"/>
            </a:endParaRPr>
          </a:p>
          <a:p>
            <a:pPr algn="ctr"/>
            <a:r>
              <a:rPr lang="es-CO" altLang="es-ES" sz="1400" i="1">
                <a:latin typeface="Open Sans" panose="020B0606030504020204" pitchFamily="34" charset="0"/>
                <a:cs typeface="Open Sans" panose="020B0606030504020204" pitchFamily="34" charset="0"/>
              </a:rPr>
              <a:t>Clic para ver</a:t>
            </a:r>
            <a:endParaRPr lang="es-CO" altLang="es-ES" sz="1400" i="1">
              <a:latin typeface="Open Sans" panose="020B0606030504020204" pitchFamily="34" charset="0"/>
              <a:cs typeface="Open Sans" panose="020B0606030504020204" pitchFamily="34" charset="0"/>
            </a:endParaRPr>
          </a:p>
        </p:txBody>
      </p:sp>
      <p:pic>
        <p:nvPicPr>
          <p:cNvPr id="26" name="Imagen 25" descr="photo"/>
          <p:cNvPicPr>
            <a:picLocks noChangeAspect="1"/>
          </p:cNvPicPr>
          <p:nvPr/>
        </p:nvPicPr>
        <p:blipFill>
          <a:blip r:embed="rId8"/>
          <a:stretch>
            <a:fillRect/>
          </a:stretch>
        </p:blipFill>
        <p:spPr>
          <a:xfrm>
            <a:off x="7416800" y="5546725"/>
            <a:ext cx="412115" cy="41211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Imagen 12" descr="photo"/>
          <p:cNvPicPr>
            <a:picLocks noChangeAspect="1"/>
          </p:cNvPicPr>
          <p:nvPr/>
        </p:nvPicPr>
        <p:blipFill>
          <a:blip r:embed="rId1"/>
          <a:stretch>
            <a:fillRect/>
          </a:stretch>
        </p:blipFill>
        <p:spPr>
          <a:xfrm>
            <a:off x="7416800" y="5546725"/>
            <a:ext cx="412115" cy="412115"/>
          </a:xfrm>
          <a:prstGeom prst="rect">
            <a:avLst/>
          </a:prstGeom>
        </p:spPr>
      </p:pic>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23</a:t>
            </a:r>
            <a:r>
              <a:rPr sz="1600" b="1">
                <a:solidFill>
                  <a:srgbClr val="2C538E"/>
                </a:solidFill>
                <a:latin typeface="Open Sans" panose="020B0606030504020204" pitchFamily="34" charset="0"/>
                <a:cs typeface="Open Sans" panose="020B0606030504020204" pitchFamily="34" charset="0"/>
              </a:rPr>
              <a:t>: Características Técnicas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Estructura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Red Eléctrica</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40055" y="1446530"/>
            <a:ext cx="1137031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red eléctrica se basa en una interconexión de operaciones eléctricas con el fin de suministrar energía desde los proveedores hasta los consumidores.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Dichas operaciones hacen parte de su estructura y son las siguientes:</a:t>
            </a:r>
            <a:endParaRPr lang="es-ES" altLang="en-US" sz="1400">
              <a:latin typeface="Open Sans" panose="020B0606030504020204" pitchFamily="34" charset="0"/>
              <a:cs typeface="Open Sans" panose="020B0606030504020204" pitchFamily="34" charset="0"/>
            </a:endParaRPr>
          </a:p>
        </p:txBody>
      </p:sp>
      <p:grpSp>
        <p:nvGrpSpPr>
          <p:cNvPr id="21" name="Grupo 20"/>
          <p:cNvGrpSpPr/>
          <p:nvPr/>
        </p:nvGrpSpPr>
        <p:grpSpPr>
          <a:xfrm>
            <a:off x="292100" y="2845435"/>
            <a:ext cx="3816350" cy="2359660"/>
            <a:chOff x="566" y="4481"/>
            <a:chExt cx="6010" cy="3716"/>
          </a:xfrm>
        </p:grpSpPr>
        <p:pic>
          <p:nvPicPr>
            <p:cNvPr id="14" name="Imagen 13" descr="generacion-electrica"/>
            <p:cNvPicPr>
              <a:picLocks noChangeAspect="1"/>
            </p:cNvPicPr>
            <p:nvPr/>
          </p:nvPicPr>
          <p:blipFill>
            <a:blip r:embed="rId2"/>
            <a:stretch>
              <a:fillRect/>
            </a:stretch>
          </p:blipFill>
          <p:spPr>
            <a:xfrm>
              <a:off x="566" y="4481"/>
              <a:ext cx="6011" cy="3717"/>
            </a:xfrm>
            <a:prstGeom prst="rect">
              <a:avLst/>
            </a:prstGeom>
          </p:spPr>
        </p:pic>
        <p:grpSp>
          <p:nvGrpSpPr>
            <p:cNvPr id="8" name="Grupo 7"/>
            <p:cNvGrpSpPr/>
            <p:nvPr/>
          </p:nvGrpSpPr>
          <p:grpSpPr>
            <a:xfrm>
              <a:off x="2019" y="4481"/>
              <a:ext cx="3838" cy="709"/>
              <a:chOff x="5496" y="6929"/>
              <a:chExt cx="3838" cy="709"/>
            </a:xfrm>
          </p:grpSpPr>
          <p:pic>
            <p:nvPicPr>
              <p:cNvPr id="6" name="Imagen 5" descr="modales_cargas_electricas"/>
              <p:cNvPicPr>
                <a:picLocks noChangeAspect="1"/>
              </p:cNvPicPr>
              <p:nvPr/>
            </p:nvPicPr>
            <p:blipFill>
              <a:blip r:embed="rId3"/>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Generación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 name="Imagen 1" descr="plus-info"/>
              <p:cNvPicPr>
                <a:picLocks noChangeAspect="1"/>
              </p:cNvPicPr>
              <p:nvPr/>
            </p:nvPicPr>
            <p:blipFill>
              <a:blip r:embed="rId4"/>
              <a:stretch>
                <a:fillRect/>
              </a:stretch>
            </p:blipFill>
            <p:spPr>
              <a:xfrm>
                <a:off x="8737" y="7027"/>
                <a:ext cx="589" cy="589"/>
              </a:xfrm>
              <a:prstGeom prst="rect">
                <a:avLst/>
              </a:prstGeom>
            </p:spPr>
          </p:pic>
        </p:grpSp>
      </p:grpSp>
      <p:grpSp>
        <p:nvGrpSpPr>
          <p:cNvPr id="22" name="Grupo 21"/>
          <p:cNvGrpSpPr/>
          <p:nvPr/>
        </p:nvGrpSpPr>
        <p:grpSpPr>
          <a:xfrm>
            <a:off x="4064000" y="2711450"/>
            <a:ext cx="4032250" cy="2627630"/>
            <a:chOff x="6471" y="4165"/>
            <a:chExt cx="6350" cy="4138"/>
          </a:xfrm>
        </p:grpSpPr>
        <p:pic>
          <p:nvPicPr>
            <p:cNvPr id="12" name="Imagen 11" descr="planta-distribucion-electrica"/>
            <p:cNvPicPr>
              <a:picLocks noChangeAspect="1"/>
            </p:cNvPicPr>
            <p:nvPr/>
          </p:nvPicPr>
          <p:blipFill>
            <a:blip r:embed="rId5"/>
            <a:stretch>
              <a:fillRect/>
            </a:stretch>
          </p:blipFill>
          <p:spPr>
            <a:xfrm>
              <a:off x="6471" y="4165"/>
              <a:ext cx="6351" cy="4139"/>
            </a:xfrm>
            <a:prstGeom prst="rect">
              <a:avLst/>
            </a:prstGeom>
          </p:spPr>
        </p:pic>
        <p:grpSp>
          <p:nvGrpSpPr>
            <p:cNvPr id="4" name="Grupo 3"/>
            <p:cNvGrpSpPr/>
            <p:nvPr/>
          </p:nvGrpSpPr>
          <p:grpSpPr>
            <a:xfrm>
              <a:off x="8047" y="6840"/>
              <a:ext cx="3838" cy="709"/>
              <a:chOff x="5496" y="6929"/>
              <a:chExt cx="3838" cy="709"/>
            </a:xfrm>
          </p:grpSpPr>
          <p:pic>
            <p:nvPicPr>
              <p:cNvPr id="5" name="Imagen 4" descr="modales_cargas_electricas"/>
              <p:cNvPicPr>
                <a:picLocks noChangeAspect="1"/>
              </p:cNvPicPr>
              <p:nvPr/>
            </p:nvPicPr>
            <p:blipFill>
              <a:blip r:embed="rId3"/>
              <a:srcRect r="7114" b="72699"/>
              <a:stretch>
                <a:fillRect/>
              </a:stretch>
            </p:blipFill>
            <p:spPr>
              <a:xfrm>
                <a:off x="8642" y="6929"/>
                <a:ext cx="692" cy="709"/>
              </a:xfrm>
              <a:prstGeom prst="rect">
                <a:avLst/>
              </a:prstGeom>
            </p:spPr>
          </p:pic>
          <p:sp>
            <p:nvSpPr>
              <p:cNvPr id="9" name="Rectángulo redondeado 8"/>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Transmisión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16" name="Imagen 15" descr="plus-info"/>
              <p:cNvPicPr>
                <a:picLocks noChangeAspect="1"/>
              </p:cNvPicPr>
              <p:nvPr/>
            </p:nvPicPr>
            <p:blipFill>
              <a:blip r:embed="rId4"/>
              <a:stretch>
                <a:fillRect/>
              </a:stretch>
            </p:blipFill>
            <p:spPr>
              <a:xfrm>
                <a:off x="8737" y="7027"/>
                <a:ext cx="589" cy="589"/>
              </a:xfrm>
              <a:prstGeom prst="rect">
                <a:avLst/>
              </a:prstGeom>
            </p:spPr>
          </p:pic>
        </p:grpSp>
      </p:grpSp>
      <p:grpSp>
        <p:nvGrpSpPr>
          <p:cNvPr id="23" name="Grupo 22"/>
          <p:cNvGrpSpPr/>
          <p:nvPr/>
        </p:nvGrpSpPr>
        <p:grpSpPr>
          <a:xfrm>
            <a:off x="8197215" y="2658745"/>
            <a:ext cx="3618230" cy="2433955"/>
            <a:chOff x="12822" y="3694"/>
            <a:chExt cx="5698" cy="3833"/>
          </a:xfrm>
        </p:grpSpPr>
        <p:pic>
          <p:nvPicPr>
            <p:cNvPr id="3" name="Imagen 2" descr="distribucion_energia"/>
            <p:cNvPicPr>
              <a:picLocks noChangeAspect="1"/>
            </p:cNvPicPr>
            <p:nvPr/>
          </p:nvPicPr>
          <p:blipFill>
            <a:blip r:embed="rId6"/>
            <a:stretch>
              <a:fillRect/>
            </a:stretch>
          </p:blipFill>
          <p:spPr>
            <a:xfrm>
              <a:off x="12822" y="4165"/>
              <a:ext cx="5698" cy="3362"/>
            </a:xfrm>
            <a:prstGeom prst="rect">
              <a:avLst/>
            </a:prstGeom>
          </p:spPr>
        </p:pic>
        <p:grpSp>
          <p:nvGrpSpPr>
            <p:cNvPr id="17" name="Grupo 16"/>
            <p:cNvGrpSpPr/>
            <p:nvPr/>
          </p:nvGrpSpPr>
          <p:grpSpPr>
            <a:xfrm>
              <a:off x="13922" y="3694"/>
              <a:ext cx="3833" cy="709"/>
              <a:chOff x="5417" y="4670"/>
              <a:chExt cx="3833" cy="709"/>
            </a:xfrm>
          </p:grpSpPr>
          <p:pic>
            <p:nvPicPr>
              <p:cNvPr id="18" name="Imagen 17" descr="modales_cargas_electricas"/>
              <p:cNvPicPr>
                <a:picLocks noChangeAspect="1"/>
              </p:cNvPicPr>
              <p:nvPr/>
            </p:nvPicPr>
            <p:blipFill>
              <a:blip r:embed="rId3"/>
              <a:srcRect r="7114" b="72699"/>
              <a:stretch>
                <a:fillRect/>
              </a:stretch>
            </p:blipFill>
            <p:spPr>
              <a:xfrm>
                <a:off x="8558" y="4670"/>
                <a:ext cx="692" cy="709"/>
              </a:xfrm>
              <a:prstGeom prst="rect">
                <a:avLst/>
              </a:prstGeom>
            </p:spPr>
          </p:pic>
          <p:sp>
            <p:nvSpPr>
              <p:cNvPr id="19" name="Rectángulo redondeado 18"/>
              <p:cNvSpPr/>
              <p:nvPr/>
            </p:nvSpPr>
            <p:spPr>
              <a:xfrm>
                <a:off x="5417" y="4753"/>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Distribución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0" name="Imagen 19" descr="plus-info"/>
              <p:cNvPicPr>
                <a:picLocks noChangeAspect="1"/>
              </p:cNvPicPr>
              <p:nvPr/>
            </p:nvPicPr>
            <p:blipFill>
              <a:blip r:embed="rId4"/>
              <a:stretch>
                <a:fillRect/>
              </a:stretch>
            </p:blipFill>
            <p:spPr>
              <a:xfrm>
                <a:off x="8642" y="4766"/>
                <a:ext cx="589" cy="589"/>
              </a:xfrm>
              <a:prstGeom prst="rect">
                <a:avLst/>
              </a:prstGeom>
            </p:spPr>
          </p:pic>
        </p:grpSp>
      </p:grpSp>
      <p:sp>
        <p:nvSpPr>
          <p:cNvPr id="24" name="Rectángulo 23"/>
          <p:cNvSpPr/>
          <p:nvPr/>
        </p:nvSpPr>
        <p:spPr>
          <a:xfrm>
            <a:off x="-5080" y="-8890"/>
            <a:ext cx="12202795" cy="689229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7" name="Grupo 26"/>
          <p:cNvGrpSpPr/>
          <p:nvPr/>
        </p:nvGrpSpPr>
        <p:grpSpPr>
          <a:xfrm>
            <a:off x="7858125" y="2715332"/>
            <a:ext cx="4046855" cy="3117120"/>
            <a:chOff x="2289" y="2028"/>
            <a:chExt cx="6373" cy="4909"/>
          </a:xfrm>
        </p:grpSpPr>
        <p:grpSp>
          <p:nvGrpSpPr>
            <p:cNvPr id="31" name="Grupo 30"/>
            <p:cNvGrpSpPr/>
            <p:nvPr/>
          </p:nvGrpSpPr>
          <p:grpSpPr>
            <a:xfrm rot="0">
              <a:off x="2289" y="2028"/>
              <a:ext cx="6373" cy="4909"/>
              <a:chOff x="74" y="4146"/>
              <a:chExt cx="4235" cy="10060"/>
            </a:xfrm>
          </p:grpSpPr>
          <p:sp>
            <p:nvSpPr>
              <p:cNvPr id="32" name="Rectángulo redondeado 31"/>
              <p:cNvSpPr/>
              <p:nvPr/>
            </p:nvSpPr>
            <p:spPr>
              <a:xfrm>
                <a:off x="74" y="4146"/>
                <a:ext cx="4235" cy="1006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3" name="Óvalo 32"/>
              <p:cNvSpPr/>
              <p:nvPr/>
            </p:nvSpPr>
            <p:spPr>
              <a:xfrm>
                <a:off x="3732" y="4601"/>
                <a:ext cx="263" cy="8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26" name="Cuadro de texto 25"/>
            <p:cNvSpPr txBox="1"/>
            <p:nvPr/>
          </p:nvSpPr>
          <p:spPr>
            <a:xfrm>
              <a:off x="2672" y="2331"/>
              <a:ext cx="5607" cy="4215"/>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sym typeface="+mn-ea"/>
                </a:rPr>
                <a:t>Distribución</a:t>
              </a:r>
              <a:endParaRPr lang="es-ES" altLang="en-US" sz="1400" b="1">
                <a:latin typeface="Open Sans" panose="020B0606030504020204" pitchFamily="34" charset="0"/>
                <a:cs typeface="Open Sans" panose="020B0606030504020204" pitchFamily="34" charset="0"/>
                <a:sym typeface="+mn-ea"/>
              </a:endParaRPr>
            </a:p>
            <a:p>
              <a:pPr algn="ctr"/>
              <a:endParaRPr lang="es-ES" altLang="en-US" sz="1400" b="1">
                <a:latin typeface="Open Sans" panose="020B0606030504020204" pitchFamily="34" charset="0"/>
                <a:cs typeface="Open Sans" panose="020B0606030504020204" pitchFamily="34" charset="0"/>
                <a:sym typeface="+mn-ea"/>
              </a:endParaRPr>
            </a:p>
            <a:p>
              <a:pPr algn="l"/>
              <a:r>
                <a:rPr sz="1400">
                  <a:latin typeface="Open Sans" panose="020B0606030504020204" pitchFamily="34" charset="0"/>
                  <a:cs typeface="Open Sans" panose="020B0606030504020204" pitchFamily="34" charset="0"/>
                  <a:sym typeface="+mn-ea"/>
                </a:rPr>
                <a:t>Este es el proceso final del transporte de energía eléctrica, ya que esta llega a través de las líneas de alta tensión a las subestaciones de distribución para comenzar el proceso de brindarles este servicio al usuario, la red incluiría las líneas eléctricas y subestaciones transformadoras en media tensión (34,5 kV a 2 kV), y el cableado de distribución de bajo voltaje (menos de 1 kV).</a:t>
              </a:r>
              <a:endParaRPr sz="1400">
                <a:latin typeface="Open Sans" panose="020B0606030504020204" pitchFamily="34" charset="0"/>
                <a:cs typeface="Open Sans" panose="020B0606030504020204" pitchFamily="34" charset="0"/>
                <a:sym typeface="+mn-ea"/>
              </a:endParaRPr>
            </a:p>
          </p:txBody>
        </p:sp>
      </p:grpSp>
      <p:sp>
        <p:nvSpPr>
          <p:cNvPr id="25" name="Cuadro de texto 24"/>
          <p:cNvSpPr txBox="1"/>
          <p:nvPr/>
        </p:nvSpPr>
        <p:spPr>
          <a:xfrm>
            <a:off x="4246880" y="5503545"/>
            <a:ext cx="3667125" cy="521970"/>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Estructura de una red eléctrica</a:t>
            </a:r>
            <a:endParaRPr lang="es-CO" altLang="es-ES" sz="1400" i="1">
              <a:latin typeface="Open Sans" panose="020B0606030504020204" pitchFamily="34" charset="0"/>
              <a:cs typeface="Open Sans" panose="020B0606030504020204" pitchFamily="34" charset="0"/>
            </a:endParaRPr>
          </a:p>
          <a:p>
            <a:pPr algn="ctr"/>
            <a:r>
              <a:rPr lang="es-CO" altLang="es-ES" sz="1400" i="1">
                <a:latin typeface="Open Sans" panose="020B0606030504020204" pitchFamily="34" charset="0"/>
                <a:cs typeface="Open Sans" panose="020B0606030504020204" pitchFamily="34" charset="0"/>
              </a:rPr>
              <a:t>Clic para ver</a:t>
            </a:r>
            <a:endParaRPr lang="es-CO" altLang="es-ES" sz="1400" i="1">
              <a:latin typeface="Open Sans" panose="020B0606030504020204" pitchFamily="34" charset="0"/>
              <a:cs typeface="Open Sans" panose="020B0606030504020204" pitchFamily="34"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23</a:t>
            </a:r>
            <a:r>
              <a:rPr sz="1600" b="1">
                <a:solidFill>
                  <a:srgbClr val="2C538E"/>
                </a:solidFill>
                <a:latin typeface="Open Sans" panose="020B0606030504020204" pitchFamily="34" charset="0"/>
                <a:cs typeface="Open Sans" panose="020B0606030504020204" pitchFamily="34" charset="0"/>
              </a:rPr>
              <a:t>: Características Técnicas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Estructura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Red Eléctrica</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40055" y="1446530"/>
            <a:ext cx="1137031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red eléctrica se basa en una interconexión de operaciones eléctricas con el fin de suministrar energía desde los proveedores hasta los consumidores.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Dichas operaciones hacen parte de su estructura y son las siguientes:</a:t>
            </a:r>
            <a:endParaRPr lang="es-ES" altLang="en-US" sz="1400">
              <a:latin typeface="Open Sans" panose="020B0606030504020204" pitchFamily="34" charset="0"/>
              <a:cs typeface="Open Sans" panose="020B0606030504020204" pitchFamily="34" charset="0"/>
            </a:endParaRPr>
          </a:p>
        </p:txBody>
      </p:sp>
      <p:grpSp>
        <p:nvGrpSpPr>
          <p:cNvPr id="21" name="Grupo 20"/>
          <p:cNvGrpSpPr/>
          <p:nvPr/>
        </p:nvGrpSpPr>
        <p:grpSpPr>
          <a:xfrm>
            <a:off x="292100" y="2845435"/>
            <a:ext cx="3816350" cy="2359660"/>
            <a:chOff x="566" y="4481"/>
            <a:chExt cx="6010" cy="3716"/>
          </a:xfrm>
        </p:grpSpPr>
        <p:pic>
          <p:nvPicPr>
            <p:cNvPr id="14" name="Imagen 13" descr="generacion-electrica"/>
            <p:cNvPicPr>
              <a:picLocks noChangeAspect="1"/>
            </p:cNvPicPr>
            <p:nvPr/>
          </p:nvPicPr>
          <p:blipFill>
            <a:blip r:embed="rId1"/>
            <a:stretch>
              <a:fillRect/>
            </a:stretch>
          </p:blipFill>
          <p:spPr>
            <a:xfrm>
              <a:off x="566" y="4481"/>
              <a:ext cx="6011" cy="3717"/>
            </a:xfrm>
            <a:prstGeom prst="rect">
              <a:avLst/>
            </a:prstGeom>
          </p:spPr>
        </p:pic>
        <p:grpSp>
          <p:nvGrpSpPr>
            <p:cNvPr id="8" name="Grupo 7"/>
            <p:cNvGrpSpPr/>
            <p:nvPr/>
          </p:nvGrpSpPr>
          <p:grpSpPr>
            <a:xfrm>
              <a:off x="2019" y="4481"/>
              <a:ext cx="3838" cy="709"/>
              <a:chOff x="5496" y="6929"/>
              <a:chExt cx="3838" cy="709"/>
            </a:xfrm>
          </p:grpSpPr>
          <p:pic>
            <p:nvPicPr>
              <p:cNvPr id="6" name="Imagen 5"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Generación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 name="Imagen 1" descr="plus-info"/>
              <p:cNvPicPr>
                <a:picLocks noChangeAspect="1"/>
              </p:cNvPicPr>
              <p:nvPr/>
            </p:nvPicPr>
            <p:blipFill>
              <a:blip r:embed="rId3"/>
              <a:stretch>
                <a:fillRect/>
              </a:stretch>
            </p:blipFill>
            <p:spPr>
              <a:xfrm>
                <a:off x="8737" y="7027"/>
                <a:ext cx="589" cy="589"/>
              </a:xfrm>
              <a:prstGeom prst="rect">
                <a:avLst/>
              </a:prstGeom>
            </p:spPr>
          </p:pic>
        </p:grpSp>
      </p:grpSp>
      <p:grpSp>
        <p:nvGrpSpPr>
          <p:cNvPr id="22" name="Grupo 21"/>
          <p:cNvGrpSpPr/>
          <p:nvPr/>
        </p:nvGrpSpPr>
        <p:grpSpPr>
          <a:xfrm>
            <a:off x="4064000" y="2711450"/>
            <a:ext cx="4032250" cy="2627630"/>
            <a:chOff x="6471" y="4165"/>
            <a:chExt cx="6350" cy="4138"/>
          </a:xfrm>
        </p:grpSpPr>
        <p:pic>
          <p:nvPicPr>
            <p:cNvPr id="12" name="Imagen 11" descr="planta-distribucion-electrica"/>
            <p:cNvPicPr>
              <a:picLocks noChangeAspect="1"/>
            </p:cNvPicPr>
            <p:nvPr/>
          </p:nvPicPr>
          <p:blipFill>
            <a:blip r:embed="rId4"/>
            <a:stretch>
              <a:fillRect/>
            </a:stretch>
          </p:blipFill>
          <p:spPr>
            <a:xfrm>
              <a:off x="6471" y="4165"/>
              <a:ext cx="6351" cy="4139"/>
            </a:xfrm>
            <a:prstGeom prst="rect">
              <a:avLst/>
            </a:prstGeom>
          </p:spPr>
        </p:pic>
        <p:grpSp>
          <p:nvGrpSpPr>
            <p:cNvPr id="4" name="Grupo 3"/>
            <p:cNvGrpSpPr/>
            <p:nvPr/>
          </p:nvGrpSpPr>
          <p:grpSpPr>
            <a:xfrm>
              <a:off x="8047" y="6840"/>
              <a:ext cx="3838" cy="709"/>
              <a:chOff x="5496" y="6929"/>
              <a:chExt cx="3838" cy="709"/>
            </a:xfrm>
          </p:grpSpPr>
          <p:pic>
            <p:nvPicPr>
              <p:cNvPr id="5" name="Imagen 4" descr="modales_cargas_electricas"/>
              <p:cNvPicPr>
                <a:picLocks noChangeAspect="1"/>
              </p:cNvPicPr>
              <p:nvPr/>
            </p:nvPicPr>
            <p:blipFill>
              <a:blip r:embed="rId2"/>
              <a:srcRect r="7114" b="72699"/>
              <a:stretch>
                <a:fillRect/>
              </a:stretch>
            </p:blipFill>
            <p:spPr>
              <a:xfrm>
                <a:off x="8642" y="6929"/>
                <a:ext cx="692" cy="709"/>
              </a:xfrm>
              <a:prstGeom prst="rect">
                <a:avLst/>
              </a:prstGeom>
            </p:spPr>
          </p:pic>
          <p:sp>
            <p:nvSpPr>
              <p:cNvPr id="9" name="Rectángulo redondeado 8"/>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Transmisión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16" name="Imagen 15" descr="plus-info"/>
              <p:cNvPicPr>
                <a:picLocks noChangeAspect="1"/>
              </p:cNvPicPr>
              <p:nvPr/>
            </p:nvPicPr>
            <p:blipFill>
              <a:blip r:embed="rId3"/>
              <a:stretch>
                <a:fillRect/>
              </a:stretch>
            </p:blipFill>
            <p:spPr>
              <a:xfrm>
                <a:off x="8737" y="7027"/>
                <a:ext cx="589" cy="589"/>
              </a:xfrm>
              <a:prstGeom prst="rect">
                <a:avLst/>
              </a:prstGeom>
            </p:spPr>
          </p:pic>
        </p:grpSp>
      </p:grpSp>
      <p:grpSp>
        <p:nvGrpSpPr>
          <p:cNvPr id="23" name="Grupo 22"/>
          <p:cNvGrpSpPr/>
          <p:nvPr/>
        </p:nvGrpSpPr>
        <p:grpSpPr>
          <a:xfrm>
            <a:off x="8197215" y="2658745"/>
            <a:ext cx="3618230" cy="2433955"/>
            <a:chOff x="12822" y="3694"/>
            <a:chExt cx="5698" cy="3833"/>
          </a:xfrm>
        </p:grpSpPr>
        <p:pic>
          <p:nvPicPr>
            <p:cNvPr id="3" name="Imagen 2" descr="distribucion_energia"/>
            <p:cNvPicPr>
              <a:picLocks noChangeAspect="1"/>
            </p:cNvPicPr>
            <p:nvPr/>
          </p:nvPicPr>
          <p:blipFill>
            <a:blip r:embed="rId5"/>
            <a:stretch>
              <a:fillRect/>
            </a:stretch>
          </p:blipFill>
          <p:spPr>
            <a:xfrm>
              <a:off x="12822" y="4165"/>
              <a:ext cx="5698" cy="3362"/>
            </a:xfrm>
            <a:prstGeom prst="rect">
              <a:avLst/>
            </a:prstGeom>
          </p:spPr>
        </p:pic>
        <p:grpSp>
          <p:nvGrpSpPr>
            <p:cNvPr id="17" name="Grupo 16"/>
            <p:cNvGrpSpPr/>
            <p:nvPr/>
          </p:nvGrpSpPr>
          <p:grpSpPr>
            <a:xfrm>
              <a:off x="13922" y="3694"/>
              <a:ext cx="3833" cy="709"/>
              <a:chOff x="5417" y="4670"/>
              <a:chExt cx="3833" cy="709"/>
            </a:xfrm>
          </p:grpSpPr>
          <p:pic>
            <p:nvPicPr>
              <p:cNvPr id="18" name="Imagen 17" descr="modales_cargas_electricas"/>
              <p:cNvPicPr>
                <a:picLocks noChangeAspect="1"/>
              </p:cNvPicPr>
              <p:nvPr/>
            </p:nvPicPr>
            <p:blipFill>
              <a:blip r:embed="rId2"/>
              <a:srcRect r="7114" b="72699"/>
              <a:stretch>
                <a:fillRect/>
              </a:stretch>
            </p:blipFill>
            <p:spPr>
              <a:xfrm>
                <a:off x="8558" y="4670"/>
                <a:ext cx="692" cy="709"/>
              </a:xfrm>
              <a:prstGeom prst="rect">
                <a:avLst/>
              </a:prstGeom>
            </p:spPr>
          </p:pic>
          <p:sp>
            <p:nvSpPr>
              <p:cNvPr id="19" name="Rectángulo redondeado 18"/>
              <p:cNvSpPr/>
              <p:nvPr/>
            </p:nvSpPr>
            <p:spPr>
              <a:xfrm>
                <a:off x="5417" y="4753"/>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Distribución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0" name="Imagen 19" descr="plus-info"/>
              <p:cNvPicPr>
                <a:picLocks noChangeAspect="1"/>
              </p:cNvPicPr>
              <p:nvPr/>
            </p:nvPicPr>
            <p:blipFill>
              <a:blip r:embed="rId3"/>
              <a:stretch>
                <a:fillRect/>
              </a:stretch>
            </p:blipFill>
            <p:spPr>
              <a:xfrm>
                <a:off x="8642" y="4766"/>
                <a:ext cx="589" cy="589"/>
              </a:xfrm>
              <a:prstGeom prst="rect">
                <a:avLst/>
              </a:prstGeom>
            </p:spPr>
          </p:pic>
        </p:grpSp>
      </p:grpSp>
      <p:sp>
        <p:nvSpPr>
          <p:cNvPr id="25" name="Cuadro de texto 24"/>
          <p:cNvSpPr txBox="1"/>
          <p:nvPr/>
        </p:nvSpPr>
        <p:spPr>
          <a:xfrm>
            <a:off x="4246880" y="5503545"/>
            <a:ext cx="3667125" cy="521970"/>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Estructura de una red eléctrica</a:t>
            </a:r>
            <a:endParaRPr lang="es-CO" altLang="es-ES" sz="1400" i="1">
              <a:latin typeface="Open Sans" panose="020B0606030504020204" pitchFamily="34" charset="0"/>
              <a:cs typeface="Open Sans" panose="020B0606030504020204" pitchFamily="34" charset="0"/>
            </a:endParaRPr>
          </a:p>
          <a:p>
            <a:pPr algn="ctr"/>
            <a:r>
              <a:rPr lang="es-CO" altLang="es-ES" sz="1400" i="1">
                <a:latin typeface="Open Sans" panose="020B0606030504020204" pitchFamily="34" charset="0"/>
                <a:cs typeface="Open Sans" panose="020B0606030504020204" pitchFamily="34" charset="0"/>
              </a:rPr>
              <a:t>Clic para ver</a:t>
            </a:r>
            <a:endParaRPr lang="es-CO" altLang="es-ES" sz="1400" i="1">
              <a:latin typeface="Open Sans" panose="020B0606030504020204" pitchFamily="34" charset="0"/>
              <a:cs typeface="Open Sans" panose="020B0606030504020204" pitchFamily="34" charset="0"/>
            </a:endParaRPr>
          </a:p>
        </p:txBody>
      </p:sp>
      <p:pic>
        <p:nvPicPr>
          <p:cNvPr id="26" name="Imagen 25" descr="photo"/>
          <p:cNvPicPr>
            <a:picLocks noChangeAspect="1"/>
          </p:cNvPicPr>
          <p:nvPr/>
        </p:nvPicPr>
        <p:blipFill>
          <a:blip r:embed="rId6"/>
          <a:stretch>
            <a:fillRect/>
          </a:stretch>
        </p:blipFill>
        <p:spPr>
          <a:xfrm>
            <a:off x="7416800" y="5546725"/>
            <a:ext cx="412115" cy="412115"/>
          </a:xfrm>
          <a:prstGeom prst="rect">
            <a:avLst/>
          </a:prstGeom>
        </p:spPr>
      </p:pic>
      <p:pic>
        <p:nvPicPr>
          <p:cNvPr id="24"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30440" y="5546725"/>
            <a:ext cx="585470" cy="585470"/>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Imagen 12" descr="photo"/>
          <p:cNvPicPr>
            <a:picLocks noChangeAspect="1"/>
          </p:cNvPicPr>
          <p:nvPr/>
        </p:nvPicPr>
        <p:blipFill>
          <a:blip r:embed="rId1"/>
          <a:stretch>
            <a:fillRect/>
          </a:stretch>
        </p:blipFill>
        <p:spPr>
          <a:xfrm>
            <a:off x="7416800" y="5546725"/>
            <a:ext cx="412115" cy="412115"/>
          </a:xfrm>
          <a:prstGeom prst="rect">
            <a:avLst/>
          </a:prstGeom>
        </p:spPr>
      </p:pic>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23</a:t>
            </a:r>
            <a:r>
              <a:rPr sz="1600" b="1">
                <a:solidFill>
                  <a:srgbClr val="2C538E"/>
                </a:solidFill>
                <a:latin typeface="Open Sans" panose="020B0606030504020204" pitchFamily="34" charset="0"/>
                <a:cs typeface="Open Sans" panose="020B0606030504020204" pitchFamily="34" charset="0"/>
              </a:rPr>
              <a:t>: Características Técnicas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Estructura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a:t>
            </a:r>
            <a:r>
              <a:rPr lang="es-CO" sz="1600" b="1">
                <a:solidFill>
                  <a:srgbClr val="2C538E"/>
                </a:solidFill>
                <a:latin typeface="Open Sans" panose="020B0606030504020204" pitchFamily="34" charset="0"/>
                <a:cs typeface="Open Sans" panose="020B0606030504020204" pitchFamily="34" charset="0"/>
              </a:rPr>
              <a:t>l</a:t>
            </a:r>
            <a:r>
              <a:rPr sz="1600" b="1">
                <a:solidFill>
                  <a:srgbClr val="2C538E"/>
                </a:solidFill>
                <a:latin typeface="Open Sans" panose="020B0606030504020204" pitchFamily="34" charset="0"/>
                <a:cs typeface="Open Sans" panose="020B0606030504020204" pitchFamily="34" charset="0"/>
              </a:rPr>
              <a:t>a Red Eléctrica</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40055" y="1446530"/>
            <a:ext cx="1137031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red eléctrica se basa en una interconexión de operaciones eléctricas con el fin de suministrar energía desde los proveedores hasta los consumidores.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Dichas operaciones hacen parte de su estructura y son las siguientes:</a:t>
            </a:r>
            <a:endParaRPr lang="es-ES" altLang="en-US" sz="1400">
              <a:latin typeface="Open Sans" panose="020B0606030504020204" pitchFamily="34" charset="0"/>
              <a:cs typeface="Open Sans" panose="020B0606030504020204" pitchFamily="34" charset="0"/>
            </a:endParaRPr>
          </a:p>
        </p:txBody>
      </p:sp>
      <p:grpSp>
        <p:nvGrpSpPr>
          <p:cNvPr id="21" name="Grupo 20"/>
          <p:cNvGrpSpPr/>
          <p:nvPr/>
        </p:nvGrpSpPr>
        <p:grpSpPr>
          <a:xfrm>
            <a:off x="292100" y="2845435"/>
            <a:ext cx="3816350" cy="2359660"/>
            <a:chOff x="566" y="4481"/>
            <a:chExt cx="6010" cy="3716"/>
          </a:xfrm>
        </p:grpSpPr>
        <p:pic>
          <p:nvPicPr>
            <p:cNvPr id="14" name="Imagen 13" descr="generacion-electrica"/>
            <p:cNvPicPr>
              <a:picLocks noChangeAspect="1"/>
            </p:cNvPicPr>
            <p:nvPr/>
          </p:nvPicPr>
          <p:blipFill>
            <a:blip r:embed="rId2"/>
            <a:stretch>
              <a:fillRect/>
            </a:stretch>
          </p:blipFill>
          <p:spPr>
            <a:xfrm>
              <a:off x="566" y="4481"/>
              <a:ext cx="6011" cy="3717"/>
            </a:xfrm>
            <a:prstGeom prst="rect">
              <a:avLst/>
            </a:prstGeom>
          </p:spPr>
        </p:pic>
        <p:grpSp>
          <p:nvGrpSpPr>
            <p:cNvPr id="8" name="Grupo 7"/>
            <p:cNvGrpSpPr/>
            <p:nvPr/>
          </p:nvGrpSpPr>
          <p:grpSpPr>
            <a:xfrm>
              <a:off x="2019" y="4481"/>
              <a:ext cx="3838" cy="709"/>
              <a:chOff x="5496" y="6929"/>
              <a:chExt cx="3838" cy="709"/>
            </a:xfrm>
          </p:grpSpPr>
          <p:pic>
            <p:nvPicPr>
              <p:cNvPr id="6" name="Imagen 5" descr="modales_cargas_electricas"/>
              <p:cNvPicPr>
                <a:picLocks noChangeAspect="1"/>
              </p:cNvPicPr>
              <p:nvPr/>
            </p:nvPicPr>
            <p:blipFill>
              <a:blip r:embed="rId3"/>
              <a:srcRect r="7114" b="72699"/>
              <a:stretch>
                <a:fillRect/>
              </a:stretch>
            </p:blipFill>
            <p:spPr>
              <a:xfrm>
                <a:off x="8642" y="6929"/>
                <a:ext cx="692" cy="709"/>
              </a:xfrm>
              <a:prstGeom prst="rect">
                <a:avLst/>
              </a:prstGeom>
            </p:spPr>
          </p:pic>
          <p:sp>
            <p:nvSpPr>
              <p:cNvPr id="11" name="Rectángulo redondeado 10"/>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Generación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 name="Imagen 1" descr="plus-info"/>
              <p:cNvPicPr>
                <a:picLocks noChangeAspect="1"/>
              </p:cNvPicPr>
              <p:nvPr/>
            </p:nvPicPr>
            <p:blipFill>
              <a:blip r:embed="rId4"/>
              <a:stretch>
                <a:fillRect/>
              </a:stretch>
            </p:blipFill>
            <p:spPr>
              <a:xfrm>
                <a:off x="8737" y="7027"/>
                <a:ext cx="589" cy="589"/>
              </a:xfrm>
              <a:prstGeom prst="rect">
                <a:avLst/>
              </a:prstGeom>
            </p:spPr>
          </p:pic>
        </p:grpSp>
      </p:grpSp>
      <p:grpSp>
        <p:nvGrpSpPr>
          <p:cNvPr id="22" name="Grupo 21"/>
          <p:cNvGrpSpPr/>
          <p:nvPr/>
        </p:nvGrpSpPr>
        <p:grpSpPr>
          <a:xfrm>
            <a:off x="4064000" y="2711450"/>
            <a:ext cx="4032250" cy="2627630"/>
            <a:chOff x="6471" y="4165"/>
            <a:chExt cx="6350" cy="4138"/>
          </a:xfrm>
        </p:grpSpPr>
        <p:pic>
          <p:nvPicPr>
            <p:cNvPr id="12" name="Imagen 11" descr="planta-distribucion-electrica"/>
            <p:cNvPicPr>
              <a:picLocks noChangeAspect="1"/>
            </p:cNvPicPr>
            <p:nvPr/>
          </p:nvPicPr>
          <p:blipFill>
            <a:blip r:embed="rId5"/>
            <a:stretch>
              <a:fillRect/>
            </a:stretch>
          </p:blipFill>
          <p:spPr>
            <a:xfrm>
              <a:off x="6471" y="4165"/>
              <a:ext cx="6351" cy="4139"/>
            </a:xfrm>
            <a:prstGeom prst="rect">
              <a:avLst/>
            </a:prstGeom>
          </p:spPr>
        </p:pic>
        <p:grpSp>
          <p:nvGrpSpPr>
            <p:cNvPr id="4" name="Grupo 3"/>
            <p:cNvGrpSpPr/>
            <p:nvPr/>
          </p:nvGrpSpPr>
          <p:grpSpPr>
            <a:xfrm>
              <a:off x="8047" y="6840"/>
              <a:ext cx="3838" cy="709"/>
              <a:chOff x="5496" y="6929"/>
              <a:chExt cx="3838" cy="709"/>
            </a:xfrm>
          </p:grpSpPr>
          <p:pic>
            <p:nvPicPr>
              <p:cNvPr id="5" name="Imagen 4" descr="modales_cargas_electricas"/>
              <p:cNvPicPr>
                <a:picLocks noChangeAspect="1"/>
              </p:cNvPicPr>
              <p:nvPr/>
            </p:nvPicPr>
            <p:blipFill>
              <a:blip r:embed="rId3"/>
              <a:srcRect r="7114" b="72699"/>
              <a:stretch>
                <a:fillRect/>
              </a:stretch>
            </p:blipFill>
            <p:spPr>
              <a:xfrm>
                <a:off x="8642" y="6929"/>
                <a:ext cx="692" cy="709"/>
              </a:xfrm>
              <a:prstGeom prst="rect">
                <a:avLst/>
              </a:prstGeom>
            </p:spPr>
          </p:pic>
          <p:sp>
            <p:nvSpPr>
              <p:cNvPr id="9" name="Rectángulo redondeado 8"/>
              <p:cNvSpPr/>
              <p:nvPr/>
            </p:nvSpPr>
            <p:spPr>
              <a:xfrm>
                <a:off x="5496" y="7014"/>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Transmisión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16" name="Imagen 15" descr="plus-info"/>
              <p:cNvPicPr>
                <a:picLocks noChangeAspect="1"/>
              </p:cNvPicPr>
              <p:nvPr/>
            </p:nvPicPr>
            <p:blipFill>
              <a:blip r:embed="rId4"/>
              <a:stretch>
                <a:fillRect/>
              </a:stretch>
            </p:blipFill>
            <p:spPr>
              <a:xfrm>
                <a:off x="8737" y="7027"/>
                <a:ext cx="589" cy="589"/>
              </a:xfrm>
              <a:prstGeom prst="rect">
                <a:avLst/>
              </a:prstGeom>
            </p:spPr>
          </p:pic>
        </p:grpSp>
      </p:grpSp>
      <p:grpSp>
        <p:nvGrpSpPr>
          <p:cNvPr id="23" name="Grupo 22"/>
          <p:cNvGrpSpPr/>
          <p:nvPr/>
        </p:nvGrpSpPr>
        <p:grpSpPr>
          <a:xfrm>
            <a:off x="8197215" y="2658745"/>
            <a:ext cx="3618230" cy="2433955"/>
            <a:chOff x="12822" y="3694"/>
            <a:chExt cx="5698" cy="3833"/>
          </a:xfrm>
        </p:grpSpPr>
        <p:pic>
          <p:nvPicPr>
            <p:cNvPr id="3" name="Imagen 2" descr="distribucion_energia"/>
            <p:cNvPicPr>
              <a:picLocks noChangeAspect="1"/>
            </p:cNvPicPr>
            <p:nvPr/>
          </p:nvPicPr>
          <p:blipFill>
            <a:blip r:embed="rId6"/>
            <a:stretch>
              <a:fillRect/>
            </a:stretch>
          </p:blipFill>
          <p:spPr>
            <a:xfrm>
              <a:off x="12822" y="4165"/>
              <a:ext cx="5698" cy="3362"/>
            </a:xfrm>
            <a:prstGeom prst="rect">
              <a:avLst/>
            </a:prstGeom>
          </p:spPr>
        </p:pic>
        <p:grpSp>
          <p:nvGrpSpPr>
            <p:cNvPr id="17" name="Grupo 16"/>
            <p:cNvGrpSpPr/>
            <p:nvPr/>
          </p:nvGrpSpPr>
          <p:grpSpPr>
            <a:xfrm>
              <a:off x="13922" y="3694"/>
              <a:ext cx="3833" cy="709"/>
              <a:chOff x="5417" y="4670"/>
              <a:chExt cx="3833" cy="709"/>
            </a:xfrm>
          </p:grpSpPr>
          <p:pic>
            <p:nvPicPr>
              <p:cNvPr id="18" name="Imagen 17" descr="modales_cargas_electricas"/>
              <p:cNvPicPr>
                <a:picLocks noChangeAspect="1"/>
              </p:cNvPicPr>
              <p:nvPr/>
            </p:nvPicPr>
            <p:blipFill>
              <a:blip r:embed="rId3"/>
              <a:srcRect r="7114" b="72699"/>
              <a:stretch>
                <a:fillRect/>
              </a:stretch>
            </p:blipFill>
            <p:spPr>
              <a:xfrm>
                <a:off x="8558" y="4670"/>
                <a:ext cx="692" cy="709"/>
              </a:xfrm>
              <a:prstGeom prst="rect">
                <a:avLst/>
              </a:prstGeom>
            </p:spPr>
          </p:pic>
          <p:sp>
            <p:nvSpPr>
              <p:cNvPr id="19" name="Rectángulo redondeado 18"/>
              <p:cNvSpPr/>
              <p:nvPr/>
            </p:nvSpPr>
            <p:spPr>
              <a:xfrm>
                <a:off x="5417" y="4753"/>
                <a:ext cx="3105" cy="602"/>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400" b="1">
                    <a:solidFill>
                      <a:schemeClr val="tx1"/>
                    </a:solidFill>
                    <a:latin typeface="Open Sans" panose="020B0606030504020204" pitchFamily="34" charset="0"/>
                    <a:cs typeface="Open Sans" panose="020B0606030504020204" pitchFamily="34" charset="0"/>
                    <a:sym typeface="+mn-ea"/>
                  </a:rPr>
                  <a:t>Distribución</a:t>
                </a:r>
                <a:endParaRPr lang="es-ES" altLang="en-US" sz="1400" b="1">
                  <a:solidFill>
                    <a:schemeClr val="tx1"/>
                  </a:solidFill>
                  <a:latin typeface="Open Sans" panose="020B0606030504020204" pitchFamily="34" charset="0"/>
                  <a:cs typeface="Open Sans" panose="020B0606030504020204" pitchFamily="34" charset="0"/>
                  <a:sym typeface="+mn-ea"/>
                </a:endParaRPr>
              </a:p>
            </p:txBody>
          </p:sp>
          <p:pic>
            <p:nvPicPr>
              <p:cNvPr id="20" name="Imagen 19" descr="plus-info"/>
              <p:cNvPicPr>
                <a:picLocks noChangeAspect="1"/>
              </p:cNvPicPr>
              <p:nvPr/>
            </p:nvPicPr>
            <p:blipFill>
              <a:blip r:embed="rId4"/>
              <a:stretch>
                <a:fillRect/>
              </a:stretch>
            </p:blipFill>
            <p:spPr>
              <a:xfrm>
                <a:off x="8642" y="4766"/>
                <a:ext cx="589" cy="589"/>
              </a:xfrm>
              <a:prstGeom prst="rect">
                <a:avLst/>
              </a:prstGeom>
            </p:spPr>
          </p:pic>
        </p:grpSp>
      </p:grpSp>
      <p:sp>
        <p:nvSpPr>
          <p:cNvPr id="24" name="Rectángulo 23"/>
          <p:cNvSpPr/>
          <p:nvPr/>
        </p:nvSpPr>
        <p:spPr>
          <a:xfrm>
            <a:off x="-5080" y="-8890"/>
            <a:ext cx="12202795" cy="689229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Cuadro de texto 24"/>
          <p:cNvSpPr txBox="1"/>
          <p:nvPr/>
        </p:nvSpPr>
        <p:spPr>
          <a:xfrm>
            <a:off x="4246880" y="5503545"/>
            <a:ext cx="3667125" cy="521970"/>
          </a:xfrm>
          <a:prstGeom prst="rect">
            <a:avLst/>
          </a:prstGeom>
          <a:noFill/>
        </p:spPr>
        <p:txBody>
          <a:bodyPr wrap="square" rtlCol="0">
            <a:spAutoFit/>
          </a:bodyPr>
          <a:p>
            <a:pPr algn="ctr"/>
            <a:r>
              <a:rPr lang="es-CO" altLang="es-ES" sz="1400" i="1">
                <a:latin typeface="Open Sans" panose="020B0606030504020204" pitchFamily="34" charset="0"/>
                <a:cs typeface="Open Sans" panose="020B0606030504020204" pitchFamily="34" charset="0"/>
              </a:rPr>
              <a:t>Estructura de una red eléctrica</a:t>
            </a:r>
            <a:endParaRPr lang="es-CO" altLang="es-ES" sz="1400" i="1">
              <a:latin typeface="Open Sans" panose="020B0606030504020204" pitchFamily="34" charset="0"/>
              <a:cs typeface="Open Sans" panose="020B0606030504020204" pitchFamily="34" charset="0"/>
            </a:endParaRPr>
          </a:p>
          <a:p>
            <a:pPr algn="ctr"/>
            <a:r>
              <a:rPr lang="es-CO" altLang="es-ES" sz="1400" i="1">
                <a:latin typeface="Open Sans" panose="020B0606030504020204" pitchFamily="34" charset="0"/>
                <a:cs typeface="Open Sans" panose="020B0606030504020204" pitchFamily="34" charset="0"/>
              </a:rPr>
              <a:t>Clic para ver</a:t>
            </a:r>
            <a:endParaRPr lang="es-CO" altLang="es-ES" sz="1400" i="1">
              <a:latin typeface="Open Sans" panose="020B0606030504020204" pitchFamily="34" charset="0"/>
              <a:cs typeface="Open Sans" panose="020B0606030504020204" pitchFamily="34" charset="0"/>
            </a:endParaRPr>
          </a:p>
        </p:txBody>
      </p:sp>
      <p:grpSp>
        <p:nvGrpSpPr>
          <p:cNvPr id="15" name="Grupo 14"/>
          <p:cNvGrpSpPr/>
          <p:nvPr/>
        </p:nvGrpSpPr>
        <p:grpSpPr>
          <a:xfrm rot="0">
            <a:off x="3358793" y="121333"/>
            <a:ext cx="5538111" cy="6519570"/>
            <a:chOff x="2068" y="381"/>
            <a:chExt cx="5796" cy="21040"/>
          </a:xfrm>
        </p:grpSpPr>
        <p:sp>
          <p:nvSpPr>
            <p:cNvPr id="28" name="Rectángulo redondeado 27"/>
            <p:cNvSpPr/>
            <p:nvPr/>
          </p:nvSpPr>
          <p:spPr>
            <a:xfrm>
              <a:off x="2068" y="381"/>
              <a:ext cx="5796" cy="21040"/>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29" name="Óvalo 28"/>
            <p:cNvSpPr/>
            <p:nvPr/>
          </p:nvSpPr>
          <p:spPr>
            <a:xfrm>
              <a:off x="7026" y="946"/>
              <a:ext cx="263" cy="8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30" name="Cuadro de texto 29"/>
          <p:cNvSpPr txBox="1"/>
          <p:nvPr/>
        </p:nvSpPr>
        <p:spPr>
          <a:xfrm>
            <a:off x="2835910" y="5958840"/>
            <a:ext cx="6429375" cy="368300"/>
          </a:xfrm>
          <a:prstGeom prst="rect">
            <a:avLst/>
          </a:prstGeom>
          <a:noFill/>
        </p:spPr>
        <p:txBody>
          <a:bodyPr wrap="square" rtlCol="0">
            <a:spAutoFit/>
          </a:bodyPr>
          <a:p>
            <a:pPr algn="ctr"/>
            <a:r>
              <a:rPr lang="es-ES" altLang="en-US">
                <a:solidFill>
                  <a:srgbClr val="FF0000"/>
                </a:solidFill>
              </a:rPr>
              <a:t>Estructura de una red electrica.png</a:t>
            </a:r>
            <a:endParaRPr lang="es-ES" altLang="en-US">
              <a:solidFill>
                <a:srgbClr val="FF0000"/>
              </a:solidFill>
            </a:endParaRPr>
          </a:p>
        </p:txBody>
      </p:sp>
      <p:pic>
        <p:nvPicPr>
          <p:cNvPr id="34" name="Imagen 33" descr="Estructura_red_electrica"/>
          <p:cNvPicPr>
            <a:picLocks noChangeAspect="1"/>
          </p:cNvPicPr>
          <p:nvPr/>
        </p:nvPicPr>
        <p:blipFill>
          <a:blip r:embed="rId7"/>
          <a:stretch>
            <a:fillRect/>
          </a:stretch>
        </p:blipFill>
        <p:spPr>
          <a:xfrm>
            <a:off x="3766185" y="297815"/>
            <a:ext cx="4300220" cy="5727700"/>
          </a:xfrm>
          <a:prstGeom prst="rect">
            <a:avLst/>
          </a:prstGeom>
        </p:spPr>
      </p:pic>
      <p:sp>
        <p:nvSpPr>
          <p:cNvPr id="35" name="Rectángulo 34"/>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Agregar zoom a la imagen cuando se pasa el mouse sobre ella.</a:t>
            </a:r>
            <a:endParaRPr lang="es-CO" altLang="es-ES" sz="1000" dirty="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1.pngssttema24_1"/>
          <p:cNvPicPr>
            <a:picLocks noChangeAspect="1"/>
          </p:cNvPicPr>
          <p:nvPr/>
        </p:nvPicPr>
        <p:blipFill>
          <a:blip r:embed="rId2"/>
          <a:srcRect/>
          <a:stretch>
            <a:fillRect/>
          </a:stretch>
        </p:blipFill>
        <p:spPr>
          <a:xfrm>
            <a:off x="6783705" y="1993900"/>
            <a:ext cx="2729865"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34"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602730" y="5526405"/>
            <a:ext cx="585470" cy="585470"/>
          </a:xfrm>
          <a:prstGeom prst="rect">
            <a:avLst/>
          </a:prstGeom>
        </p:spPr>
      </p:pic>
      <p:sp>
        <p:nvSpPr>
          <p:cNvPr id="4" name="Óvalo 3"/>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2.pngssttema24_2"/>
          <p:cNvPicPr>
            <a:picLocks noChangeAspect="1"/>
          </p:cNvPicPr>
          <p:nvPr/>
        </p:nvPicPr>
        <p:blipFill>
          <a:blip r:embed="rId2"/>
          <a:srcRect/>
          <a:stretch>
            <a:fillRect/>
          </a:stretch>
        </p:blipFill>
        <p:spPr>
          <a:xfrm>
            <a:off x="6771958" y="1993900"/>
            <a:ext cx="2729230"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39585" y="5549900"/>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3.pngssttema24_3"/>
          <p:cNvPicPr>
            <a:picLocks noChangeAspect="1"/>
          </p:cNvPicPr>
          <p:nvPr/>
        </p:nvPicPr>
        <p:blipFill>
          <a:blip r:embed="rId2"/>
          <a:srcRect/>
          <a:stretch>
            <a:fillRect/>
          </a:stretch>
        </p:blipFill>
        <p:spPr>
          <a:xfrm>
            <a:off x="6784023" y="1993900"/>
            <a:ext cx="2729230"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03745" y="5537835"/>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4.pngssttema24_4"/>
          <p:cNvPicPr>
            <a:picLocks noChangeAspect="1"/>
          </p:cNvPicPr>
          <p:nvPr/>
        </p:nvPicPr>
        <p:blipFill>
          <a:blip r:embed="rId2"/>
          <a:srcRect/>
          <a:stretch>
            <a:fillRect/>
          </a:stretch>
        </p:blipFill>
        <p:spPr>
          <a:xfrm>
            <a:off x="6799898" y="1993265"/>
            <a:ext cx="2729230"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307580" y="5552440"/>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5.pngssttema24_5"/>
          <p:cNvPicPr>
            <a:picLocks noChangeAspect="1"/>
          </p:cNvPicPr>
          <p:nvPr/>
        </p:nvPicPr>
        <p:blipFill>
          <a:blip r:embed="rId2"/>
          <a:srcRect/>
          <a:stretch>
            <a:fillRect/>
          </a:stretch>
        </p:blipFill>
        <p:spPr>
          <a:xfrm>
            <a:off x="6784023" y="1993900"/>
            <a:ext cx="2729230"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548880" y="5525135"/>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flipH="1">
            <a:off x="5243830" y="3874135"/>
            <a:ext cx="659130" cy="1631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5817235" y="3561715"/>
            <a:ext cx="2345690" cy="78803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Corriente contínua (A)</a:t>
            </a:r>
            <a:endPar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6.pngssttema24_6"/>
          <p:cNvPicPr>
            <a:picLocks noChangeAspect="1"/>
          </p:cNvPicPr>
          <p:nvPr/>
        </p:nvPicPr>
        <p:blipFill>
          <a:blip r:embed="rId2"/>
          <a:srcRect/>
          <a:stretch>
            <a:fillRect/>
          </a:stretch>
        </p:blipFill>
        <p:spPr>
          <a:xfrm>
            <a:off x="6784023" y="1993900"/>
            <a:ext cx="2729230"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799070" y="5527040"/>
            <a:ext cx="585470" cy="585470"/>
          </a:xfrm>
          <a:prstGeom prst="rect">
            <a:avLst/>
          </a:prstGeom>
        </p:spPr>
      </p:pic>
      <p:sp>
        <p:nvSpPr>
          <p:cNvPr id="4" name="Óvalo 3"/>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0" name="Cuadro de texto 9"/>
          <p:cNvSpPr txBox="1"/>
          <p:nvPr/>
        </p:nvSpPr>
        <p:spPr>
          <a:xfrm>
            <a:off x="408940" y="1047750"/>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2" name="Cuadro de texto 11"/>
          <p:cNvSpPr txBox="1"/>
          <p:nvPr/>
        </p:nvSpPr>
        <p:spPr>
          <a:xfrm>
            <a:off x="425450" y="1428750"/>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7.pngssttema24_7"/>
          <p:cNvPicPr>
            <a:picLocks noChangeAspect="1"/>
          </p:cNvPicPr>
          <p:nvPr/>
        </p:nvPicPr>
        <p:blipFill>
          <a:blip r:embed="rId2"/>
          <a:srcRect/>
          <a:stretch>
            <a:fillRect/>
          </a:stretch>
        </p:blipFill>
        <p:spPr>
          <a:xfrm>
            <a:off x="6784023" y="1993900"/>
            <a:ext cx="2729230" cy="340804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040370" y="5525770"/>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8.pngssttema24_8"/>
          <p:cNvPicPr>
            <a:picLocks noChangeAspect="1"/>
          </p:cNvPicPr>
          <p:nvPr/>
        </p:nvPicPr>
        <p:blipFill>
          <a:blip r:embed="rId2"/>
          <a:srcRect/>
          <a:stretch>
            <a:fillRect/>
          </a:stretch>
        </p:blipFill>
        <p:spPr>
          <a:xfrm>
            <a:off x="6784023" y="1994218"/>
            <a:ext cx="2729230"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268970" y="5525770"/>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9.pngssttema24_9"/>
          <p:cNvPicPr>
            <a:picLocks noChangeAspect="1"/>
          </p:cNvPicPr>
          <p:nvPr/>
        </p:nvPicPr>
        <p:blipFill>
          <a:blip r:embed="rId2"/>
          <a:srcRect/>
          <a:stretch>
            <a:fillRect/>
          </a:stretch>
        </p:blipFill>
        <p:spPr>
          <a:xfrm>
            <a:off x="6784341" y="1994218"/>
            <a:ext cx="2728595"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509000" y="5525770"/>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10.pngssttema24_10"/>
          <p:cNvPicPr>
            <a:picLocks noChangeAspect="1"/>
          </p:cNvPicPr>
          <p:nvPr/>
        </p:nvPicPr>
        <p:blipFill>
          <a:blip r:embed="rId2"/>
          <a:srcRect/>
          <a:stretch>
            <a:fillRect/>
          </a:stretch>
        </p:blipFill>
        <p:spPr>
          <a:xfrm>
            <a:off x="6784341" y="1994218"/>
            <a:ext cx="2728595"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760460" y="5525770"/>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11.pngssttema24_11"/>
          <p:cNvPicPr>
            <a:picLocks noChangeAspect="1"/>
          </p:cNvPicPr>
          <p:nvPr/>
        </p:nvPicPr>
        <p:blipFill>
          <a:blip r:embed="rId2"/>
          <a:srcRect/>
          <a:stretch>
            <a:fillRect/>
          </a:stretch>
        </p:blipFill>
        <p:spPr>
          <a:xfrm>
            <a:off x="6784341" y="1994218"/>
            <a:ext cx="2728595"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023350" y="5525770"/>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12.pngssttema24_12"/>
          <p:cNvPicPr>
            <a:picLocks noChangeAspect="1"/>
          </p:cNvPicPr>
          <p:nvPr/>
        </p:nvPicPr>
        <p:blipFill>
          <a:blip r:embed="rId2"/>
          <a:srcRect/>
          <a:stretch>
            <a:fillRect/>
          </a:stretch>
        </p:blipFill>
        <p:spPr>
          <a:xfrm>
            <a:off x="6784341" y="1994535"/>
            <a:ext cx="2728595" cy="340677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251950" y="5514340"/>
            <a:ext cx="585470" cy="585470"/>
          </a:xfrm>
          <a:prstGeom prst="rect">
            <a:avLst/>
          </a:prstGeom>
        </p:spPr>
      </p:pic>
      <p:sp>
        <p:nvSpPr>
          <p:cNvPr id="4" name="Cuadro de texto 3"/>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13.pngssttema24_13"/>
          <p:cNvPicPr>
            <a:picLocks noChangeAspect="1"/>
          </p:cNvPicPr>
          <p:nvPr/>
        </p:nvPicPr>
        <p:blipFill>
          <a:blip r:embed="rId2"/>
          <a:srcRect/>
          <a:stretch>
            <a:fillRect/>
          </a:stretch>
        </p:blipFill>
        <p:spPr>
          <a:xfrm>
            <a:off x="6784341" y="1994218"/>
            <a:ext cx="2728595" cy="3407410"/>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501505" y="5537200"/>
            <a:ext cx="585470" cy="585470"/>
          </a:xfrm>
          <a:prstGeom prst="rect">
            <a:avLst/>
          </a:prstGeom>
        </p:spPr>
      </p:pic>
      <p:pic>
        <p:nvPicPr>
          <p:cNvPr id="4"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08800" y="6217920"/>
            <a:ext cx="585470" cy="585470"/>
          </a:xfrm>
          <a:prstGeom prst="rect">
            <a:avLst/>
          </a:prstGeom>
        </p:spPr>
      </p:pic>
      <p:sp>
        <p:nvSpPr>
          <p:cNvPr id="10" name="Cuadro de texto 9"/>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2" name="Cuadro de texto 11"/>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
        <p:nvSpPr>
          <p:cNvPr id="13" name="Óvalo 12"/>
          <p:cNvSpPr/>
          <p:nvPr/>
        </p:nvSpPr>
        <p:spPr>
          <a:xfrm>
            <a:off x="9864725" y="5666105"/>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Óvalo 13"/>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Óvalo 1"/>
          <p:cNvSpPr/>
          <p:nvPr/>
        </p:nvSpPr>
        <p:spPr>
          <a:xfrm>
            <a:off x="9864725" y="5675630"/>
            <a:ext cx="119380" cy="119380"/>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 name="Imagen 2" descr="ssttema22"/>
          <p:cNvPicPr>
            <a:picLocks noChangeAspect="1"/>
          </p:cNvPicPr>
          <p:nvPr/>
        </p:nvPicPr>
        <p:blipFill>
          <a:blip r:embed="rId1"/>
          <a:stretch>
            <a:fillRect/>
          </a:stretch>
        </p:blipFill>
        <p:spPr>
          <a:xfrm>
            <a:off x="1608455" y="2227580"/>
            <a:ext cx="4178935" cy="3450590"/>
          </a:xfrm>
          <a:prstGeom prst="rect">
            <a:avLst/>
          </a:prstGeom>
        </p:spPr>
      </p:pic>
      <p:pic>
        <p:nvPicPr>
          <p:cNvPr id="5" name="Imagen 4" descr="C:\Users\ingritd.castrillon\Documents\Carolina Castrillon\Personal\iMaster\Bos Ingenieria\Carpeta 5 Unidad 7 - Esquemas de Conexión\Unidad 7 - Esquemas de Conexión\Img\Temporales\ssttema24_14.pngssttema24_14"/>
          <p:cNvPicPr>
            <a:picLocks noChangeAspect="1"/>
          </p:cNvPicPr>
          <p:nvPr/>
        </p:nvPicPr>
        <p:blipFill>
          <a:blip r:embed="rId2"/>
          <a:srcRect/>
          <a:stretch>
            <a:fillRect/>
          </a:stretch>
        </p:blipFill>
        <p:spPr>
          <a:xfrm>
            <a:off x="6784341" y="1994535"/>
            <a:ext cx="2728595" cy="3406775"/>
          </a:xfrm>
          <a:prstGeom prst="rect">
            <a:avLst/>
          </a:prstGeom>
        </p:spPr>
      </p:pic>
      <p:grpSp>
        <p:nvGrpSpPr>
          <p:cNvPr id="32" name="Grupo 31"/>
          <p:cNvGrpSpPr/>
          <p:nvPr/>
        </p:nvGrpSpPr>
        <p:grpSpPr>
          <a:xfrm>
            <a:off x="6720205" y="5678170"/>
            <a:ext cx="3022600" cy="119380"/>
            <a:chOff x="11059" y="9249"/>
            <a:chExt cx="4760" cy="188"/>
          </a:xfrm>
        </p:grpSpPr>
        <p:sp>
          <p:nvSpPr>
            <p:cNvPr id="6" name="Óvalo 5"/>
            <p:cNvSpPr/>
            <p:nvPr/>
          </p:nvSpPr>
          <p:spPr>
            <a:xfrm>
              <a:off x="11059"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Óvalo 7"/>
            <p:cNvSpPr/>
            <p:nvPr/>
          </p:nvSpPr>
          <p:spPr>
            <a:xfrm>
              <a:off x="1147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Óvalo 8"/>
            <p:cNvSpPr/>
            <p:nvPr/>
          </p:nvSpPr>
          <p:spPr>
            <a:xfrm>
              <a:off x="11832"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1" name="Óvalo 10"/>
            <p:cNvSpPr/>
            <p:nvPr/>
          </p:nvSpPr>
          <p:spPr>
            <a:xfrm>
              <a:off x="121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Óvalo 17"/>
            <p:cNvSpPr/>
            <p:nvPr/>
          </p:nvSpPr>
          <p:spPr>
            <a:xfrm>
              <a:off x="1258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4" name="Óvalo 23"/>
            <p:cNvSpPr/>
            <p:nvPr/>
          </p:nvSpPr>
          <p:spPr>
            <a:xfrm>
              <a:off x="12968"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Óvalo 24"/>
            <p:cNvSpPr/>
            <p:nvPr/>
          </p:nvSpPr>
          <p:spPr>
            <a:xfrm>
              <a:off x="1332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Óvalo 25"/>
            <p:cNvSpPr/>
            <p:nvPr/>
          </p:nvSpPr>
          <p:spPr>
            <a:xfrm>
              <a:off x="13705"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7" name="Óvalo 26"/>
            <p:cNvSpPr/>
            <p:nvPr/>
          </p:nvSpPr>
          <p:spPr>
            <a:xfrm>
              <a:off x="14120"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8" name="Óvalo 27"/>
            <p:cNvSpPr/>
            <p:nvPr/>
          </p:nvSpPr>
          <p:spPr>
            <a:xfrm>
              <a:off x="1451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Óvalo 28"/>
            <p:cNvSpPr/>
            <p:nvPr/>
          </p:nvSpPr>
          <p:spPr>
            <a:xfrm>
              <a:off x="14894"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0" name="Óvalo 29"/>
            <p:cNvSpPr/>
            <p:nvPr/>
          </p:nvSpPr>
          <p:spPr>
            <a:xfrm>
              <a:off x="1525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Óvalo 30"/>
            <p:cNvSpPr/>
            <p:nvPr/>
          </p:nvSpPr>
          <p:spPr>
            <a:xfrm>
              <a:off x="15631" y="9249"/>
              <a:ext cx="188" cy="188"/>
            </a:xfrm>
            <a:prstGeom prst="ellipse">
              <a:avLst/>
            </a:prstGeom>
            <a:solidFill>
              <a:srgbClr val="323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6908800" y="5911215"/>
            <a:ext cx="2620645" cy="30670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Da clic en cada punto</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742805" y="5537200"/>
            <a:ext cx="585470" cy="585470"/>
          </a:xfrm>
          <a:prstGeom prst="rect">
            <a:avLst/>
          </a:prstGeom>
        </p:spPr>
      </p:pic>
      <p:pic>
        <p:nvPicPr>
          <p:cNvPr id="4"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08800" y="6217920"/>
            <a:ext cx="585470" cy="585470"/>
          </a:xfrm>
          <a:prstGeom prst="rect">
            <a:avLst/>
          </a:prstGeom>
        </p:spPr>
      </p:pic>
      <p:sp>
        <p:nvSpPr>
          <p:cNvPr id="10" name="Cuadro de texto 9"/>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24</a:t>
            </a:r>
            <a:r>
              <a:rPr sz="1600" b="1">
                <a:solidFill>
                  <a:srgbClr val="2C538E"/>
                </a:solidFill>
                <a:latin typeface="Open Sans" panose="020B0606030504020204" pitchFamily="34" charset="0"/>
                <a:cs typeface="Open Sans" panose="020B0606030504020204" pitchFamily="34" charset="0"/>
              </a:rPr>
              <a:t>: Normas </a:t>
            </a:r>
            <a:r>
              <a:rPr lang="es-CO" sz="1600" b="1">
                <a:solidFill>
                  <a:srgbClr val="2C538E"/>
                </a:solidFill>
                <a:latin typeface="Open Sans" panose="020B0606030504020204" pitchFamily="34" charset="0"/>
                <a:cs typeface="Open Sans" panose="020B0606030504020204" pitchFamily="34" charset="0"/>
              </a:rPr>
              <a:t>d</a:t>
            </a:r>
            <a:r>
              <a:rPr sz="1600" b="1">
                <a:solidFill>
                  <a:srgbClr val="2C538E"/>
                </a:solidFill>
                <a:latin typeface="Open Sans" panose="020B0606030504020204" pitchFamily="34" charset="0"/>
                <a:cs typeface="Open Sans" panose="020B0606030504020204" pitchFamily="34" charset="0"/>
              </a:rPr>
              <a:t>e Higiene y Seguridad Industrial Aplicadas </a:t>
            </a:r>
            <a:r>
              <a:rPr lang="es-CO" sz="1600" b="1">
                <a:solidFill>
                  <a:srgbClr val="2C538E"/>
                </a:solidFill>
                <a:latin typeface="Open Sans" panose="020B0606030504020204" pitchFamily="34" charset="0"/>
                <a:cs typeface="Open Sans" panose="020B0606030504020204" pitchFamily="34" charset="0"/>
              </a:rPr>
              <a:t>a</a:t>
            </a:r>
            <a:r>
              <a:rPr sz="1600" b="1">
                <a:solidFill>
                  <a:srgbClr val="2C538E"/>
                </a:solidFill>
                <a:latin typeface="Open Sans" panose="020B0606030504020204" pitchFamily="34" charset="0"/>
                <a:cs typeface="Open Sans" panose="020B0606030504020204" pitchFamily="34" charset="0"/>
              </a:rPr>
              <a:t>l Tensionado</a:t>
            </a:r>
            <a:endParaRPr sz="1600" b="1">
              <a:solidFill>
                <a:srgbClr val="2C538E"/>
              </a:solidFill>
              <a:latin typeface="Open Sans" panose="020B0606030504020204" pitchFamily="34" charset="0"/>
              <a:cs typeface="Open Sans" panose="020B0606030504020204" pitchFamily="34" charset="0"/>
            </a:endParaRPr>
          </a:p>
        </p:txBody>
      </p:sp>
      <p:sp>
        <p:nvSpPr>
          <p:cNvPr id="12" name="Cuadro de texto 11"/>
          <p:cNvSpPr txBox="1"/>
          <p:nvPr/>
        </p:nvSpPr>
        <p:spPr>
          <a:xfrm>
            <a:off x="425450" y="1437005"/>
            <a:ext cx="1133348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Todo trabajo en una instalación eléctrica o en su proximidad que conlleve un riesgo eléctrico deben de tener Normas dirigidas a la prevención de este  y así brindar seguridad a la zona de trabajo y bienestar a la persona encargada del proceso, a continuación se describen las que dan cumplimiento al tensionado:</a:t>
            </a:r>
            <a:endParaRPr lang="es-ES" altLang="en-US" sz="1400">
              <a:latin typeface="Open Sans" panose="020B0606030504020204" pitchFamily="34" charset="0"/>
              <a:cs typeface="Open Sans" panose="020B0606030504020204" pitchFamily="34" charset="0"/>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ángulo redondeado 9"/>
          <p:cNvSpPr/>
          <p:nvPr/>
        </p:nvSpPr>
        <p:spPr>
          <a:xfrm>
            <a:off x="6285865" y="2013585"/>
            <a:ext cx="5469255" cy="4116070"/>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25: Tipos y Características de los Empalmes y Ponchadas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la buena realización de una instalación eléctrica se hace necesario un adecuado empalme y este se hace según su requerimiento: </a:t>
            </a:r>
            <a:endParaRPr lang="es-ES" altLang="en-US" sz="1400">
              <a:latin typeface="Open Sans" panose="020B0606030504020204" pitchFamily="34" charset="0"/>
              <a:cs typeface="Open Sans" panose="020B0606030504020204" pitchFamily="34" charset="0"/>
            </a:endParaRPr>
          </a:p>
        </p:txBody>
      </p:sp>
      <p:pic>
        <p:nvPicPr>
          <p:cNvPr id="3" name="Imagen 2" descr="tema25_cuadros"/>
          <p:cNvPicPr>
            <a:picLocks noChangeAspect="1"/>
          </p:cNvPicPr>
          <p:nvPr/>
        </p:nvPicPr>
        <p:blipFill>
          <a:blip r:embed="rId1"/>
          <a:stretch>
            <a:fillRect/>
          </a:stretch>
        </p:blipFill>
        <p:spPr>
          <a:xfrm>
            <a:off x="450850" y="2119630"/>
            <a:ext cx="5542915" cy="3484880"/>
          </a:xfrm>
          <a:prstGeom prst="rect">
            <a:avLst/>
          </a:prstGeom>
        </p:spPr>
      </p:pic>
      <p:sp>
        <p:nvSpPr>
          <p:cNvPr id="4" name="Cuadro de texto 3"/>
          <p:cNvSpPr txBox="1"/>
          <p:nvPr/>
        </p:nvSpPr>
        <p:spPr>
          <a:xfrm>
            <a:off x="6593205" y="2195195"/>
            <a:ext cx="2301875"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Empalme Cola de Rata</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6572885" y="2538730"/>
            <a:ext cx="4895215" cy="138366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emplea cuando los hilos conductores no estarán predispuestos a tensiones elevadas. Generalmente se utiliza las cajas de conexión de salida de los tomacorrientes o interruptores. Al finalizar el empalme en vez de tener cinta aislante debe tener un conector de capuchón</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87120" y="3136265"/>
            <a:ext cx="585470" cy="585470"/>
          </a:xfrm>
          <a:prstGeom prst="rect">
            <a:avLst/>
          </a:prstGeom>
        </p:spPr>
      </p:pic>
      <p:pic>
        <p:nvPicPr>
          <p:cNvPr id="6" name="Imagen 5" descr="empalme_rata_original"/>
          <p:cNvPicPr>
            <a:picLocks noChangeAspect="1"/>
          </p:cNvPicPr>
          <p:nvPr/>
        </p:nvPicPr>
        <p:blipFill>
          <a:blip r:embed="rId4"/>
          <a:stretch>
            <a:fillRect/>
          </a:stretch>
        </p:blipFill>
        <p:spPr>
          <a:xfrm>
            <a:off x="6420485" y="4111625"/>
            <a:ext cx="5047615" cy="1390650"/>
          </a:xfrm>
          <a:prstGeom prst="rect">
            <a:avLst/>
          </a:prstGeom>
        </p:spPr>
      </p:pic>
      <p:sp>
        <p:nvSpPr>
          <p:cNvPr id="8" name="Rectángulo 7"/>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Al dar clic en cada cuadro amarillo se muestra la información de la derecha. Usar scroll en el recuadro en caso de requerirlo.</a:t>
            </a:r>
            <a:endParaRPr lang="es-CO" altLang="es-ES" sz="1000" dirty="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flipH="1">
            <a:off x="5320665" y="4349750"/>
            <a:ext cx="659130" cy="1631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5894705" y="3853180"/>
            <a:ext cx="2345690" cy="78803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Poner el selector aquí para hacer mediciones superiores a 10 A</a:t>
            </a:r>
            <a:endPar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ángulo redondeado 9"/>
          <p:cNvSpPr/>
          <p:nvPr/>
        </p:nvSpPr>
        <p:spPr>
          <a:xfrm>
            <a:off x="6285865" y="2013585"/>
            <a:ext cx="5469255" cy="4116070"/>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25: Tipos y Características de los Empalmes y Ponchadas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la buena realización de una instalación eléctrica se hace necesario un adecuado empalme y este se hace según su requerimiento: </a:t>
            </a:r>
            <a:endParaRPr lang="es-ES" altLang="en-US" sz="1400">
              <a:latin typeface="Open Sans" panose="020B0606030504020204" pitchFamily="34" charset="0"/>
              <a:cs typeface="Open Sans" panose="020B0606030504020204" pitchFamily="34" charset="0"/>
            </a:endParaRPr>
          </a:p>
        </p:txBody>
      </p:sp>
      <p:pic>
        <p:nvPicPr>
          <p:cNvPr id="3" name="Imagen 2" descr="tema25_cuadros"/>
          <p:cNvPicPr>
            <a:picLocks noChangeAspect="1"/>
          </p:cNvPicPr>
          <p:nvPr/>
        </p:nvPicPr>
        <p:blipFill>
          <a:blip r:embed="rId1"/>
          <a:stretch>
            <a:fillRect/>
          </a:stretch>
        </p:blipFill>
        <p:spPr>
          <a:xfrm>
            <a:off x="450850" y="2119630"/>
            <a:ext cx="5542915" cy="3484880"/>
          </a:xfrm>
          <a:prstGeom prst="rect">
            <a:avLst/>
          </a:prstGeom>
        </p:spPr>
      </p:pic>
      <p:sp>
        <p:nvSpPr>
          <p:cNvPr id="4" name="Cuadro de texto 3"/>
          <p:cNvSpPr txBox="1"/>
          <p:nvPr/>
        </p:nvSpPr>
        <p:spPr>
          <a:xfrm>
            <a:off x="6593205" y="2195195"/>
            <a:ext cx="2986405"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Empalme Western Union</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6572885" y="2538730"/>
            <a:ext cx="4895215"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S</a:t>
            </a:r>
            <a:r>
              <a:rPr lang="es-ES" altLang="en-US" sz="1400">
                <a:latin typeface="Open Sans" panose="020B0606030504020204" pitchFamily="34" charset="0"/>
                <a:cs typeface="Open Sans" panose="020B0606030504020204" pitchFamily="34" charset="0"/>
              </a:rPr>
              <a:t>e utilizan para tendidos ya que soporta grandes esfuerzos de tensión</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929890" y="3249930"/>
            <a:ext cx="585470" cy="585470"/>
          </a:xfrm>
          <a:prstGeom prst="rect">
            <a:avLst/>
          </a:prstGeom>
        </p:spPr>
      </p:pic>
      <p:pic>
        <p:nvPicPr>
          <p:cNvPr id="8" name="Imagen 7" descr="empalme_western_union_paso1"/>
          <p:cNvPicPr>
            <a:picLocks noChangeAspect="1"/>
          </p:cNvPicPr>
          <p:nvPr/>
        </p:nvPicPr>
        <p:blipFill>
          <a:blip r:embed="rId4"/>
          <a:stretch>
            <a:fillRect/>
          </a:stretch>
        </p:blipFill>
        <p:spPr>
          <a:xfrm>
            <a:off x="6349365" y="3017520"/>
            <a:ext cx="3474085" cy="1050925"/>
          </a:xfrm>
          <a:prstGeom prst="rect">
            <a:avLst/>
          </a:prstGeom>
        </p:spPr>
      </p:pic>
      <p:pic>
        <p:nvPicPr>
          <p:cNvPr id="9" name="Imagen 8" descr="empalme_western_union_paso2y3"/>
          <p:cNvPicPr>
            <a:picLocks noChangeAspect="1"/>
          </p:cNvPicPr>
          <p:nvPr/>
        </p:nvPicPr>
        <p:blipFill>
          <a:blip r:embed="rId5"/>
          <a:srcRect b="57289"/>
          <a:stretch>
            <a:fillRect/>
          </a:stretch>
        </p:blipFill>
        <p:spPr>
          <a:xfrm>
            <a:off x="7004050" y="3967480"/>
            <a:ext cx="3271520" cy="904240"/>
          </a:xfrm>
          <a:prstGeom prst="rect">
            <a:avLst/>
          </a:prstGeom>
        </p:spPr>
      </p:pic>
      <p:pic>
        <p:nvPicPr>
          <p:cNvPr id="11" name="Imagen 10" descr="empalme_western_union_paso2y3"/>
          <p:cNvPicPr>
            <a:picLocks noChangeAspect="1"/>
          </p:cNvPicPr>
          <p:nvPr/>
        </p:nvPicPr>
        <p:blipFill>
          <a:blip r:embed="rId5"/>
          <a:srcRect t="67337"/>
          <a:stretch>
            <a:fillRect/>
          </a:stretch>
        </p:blipFill>
        <p:spPr>
          <a:xfrm>
            <a:off x="7731760" y="4756785"/>
            <a:ext cx="3271520" cy="691515"/>
          </a:xfrm>
          <a:prstGeom prst="rect">
            <a:avLst/>
          </a:prstGeom>
        </p:spPr>
      </p:pic>
      <p:pic>
        <p:nvPicPr>
          <p:cNvPr id="12" name="Imagen 11" descr="empalme_western_union_paso4"/>
          <p:cNvPicPr>
            <a:picLocks noChangeAspect="1"/>
          </p:cNvPicPr>
          <p:nvPr/>
        </p:nvPicPr>
        <p:blipFill>
          <a:blip r:embed="rId6"/>
          <a:stretch>
            <a:fillRect/>
          </a:stretch>
        </p:blipFill>
        <p:spPr>
          <a:xfrm>
            <a:off x="8005445" y="5448300"/>
            <a:ext cx="3237865" cy="663575"/>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ángulo redondeado 9"/>
          <p:cNvSpPr/>
          <p:nvPr/>
        </p:nvSpPr>
        <p:spPr>
          <a:xfrm>
            <a:off x="6285865" y="2013585"/>
            <a:ext cx="5469255" cy="4116070"/>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25: Tipos y Características de los Empalmes y Ponchadas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la buena realización de una instalación eléctrica se hace necesario un adecuado empalme y este se hace según su requerimiento: </a:t>
            </a:r>
            <a:endParaRPr lang="es-ES" altLang="en-US" sz="1400">
              <a:latin typeface="Open Sans" panose="020B0606030504020204" pitchFamily="34" charset="0"/>
              <a:cs typeface="Open Sans" panose="020B0606030504020204" pitchFamily="34" charset="0"/>
            </a:endParaRPr>
          </a:p>
        </p:txBody>
      </p:sp>
      <p:pic>
        <p:nvPicPr>
          <p:cNvPr id="3" name="Imagen 2" descr="tema25_cuadros"/>
          <p:cNvPicPr>
            <a:picLocks noChangeAspect="1"/>
          </p:cNvPicPr>
          <p:nvPr/>
        </p:nvPicPr>
        <p:blipFill>
          <a:blip r:embed="rId1"/>
          <a:stretch>
            <a:fillRect/>
          </a:stretch>
        </p:blipFill>
        <p:spPr>
          <a:xfrm>
            <a:off x="450850" y="2119630"/>
            <a:ext cx="5542915" cy="3484880"/>
          </a:xfrm>
          <a:prstGeom prst="rect">
            <a:avLst/>
          </a:prstGeom>
        </p:spPr>
      </p:pic>
      <p:sp>
        <p:nvSpPr>
          <p:cNvPr id="4" name="Cuadro de texto 3"/>
          <p:cNvSpPr txBox="1"/>
          <p:nvPr/>
        </p:nvSpPr>
        <p:spPr>
          <a:xfrm>
            <a:off x="6593205" y="2195195"/>
            <a:ext cx="2986405"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Empalme Dúplex</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6572885" y="2588260"/>
            <a:ext cx="4895215" cy="30670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Es la combinación de dos empalmes Western Unión.</a:t>
            </a:r>
            <a:endParaRPr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522470" y="3190240"/>
            <a:ext cx="585470" cy="585470"/>
          </a:xfrm>
          <a:prstGeom prst="rect">
            <a:avLst/>
          </a:prstGeom>
        </p:spPr>
      </p:pic>
      <p:pic>
        <p:nvPicPr>
          <p:cNvPr id="257" name="Imagen 257" descr="http://2.bp.blogspot.com/-AWUKWyczjGI/UsAZbaYvwBI/AAAAAAAAAXQ/ss_Iz-1MRMk/s1600/Empalme+duple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815138" y="3189923"/>
            <a:ext cx="4410075" cy="79565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ángulo redondeado 9"/>
          <p:cNvSpPr/>
          <p:nvPr/>
        </p:nvSpPr>
        <p:spPr>
          <a:xfrm>
            <a:off x="6285865" y="2013585"/>
            <a:ext cx="5469255" cy="4116070"/>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25: Tipos y Características de los Empalmes y Ponchadas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la buena realización de una instalación eléctrica se hace necesario un adecuado empalme y este se hace según su requerimiento: </a:t>
            </a:r>
            <a:endParaRPr lang="es-ES" altLang="en-US" sz="1400">
              <a:latin typeface="Open Sans" panose="020B0606030504020204" pitchFamily="34" charset="0"/>
              <a:cs typeface="Open Sans" panose="020B0606030504020204" pitchFamily="34" charset="0"/>
            </a:endParaRPr>
          </a:p>
        </p:txBody>
      </p:sp>
      <p:pic>
        <p:nvPicPr>
          <p:cNvPr id="3" name="Imagen 2" descr="tema25_cuadros"/>
          <p:cNvPicPr>
            <a:picLocks noChangeAspect="1"/>
          </p:cNvPicPr>
          <p:nvPr/>
        </p:nvPicPr>
        <p:blipFill>
          <a:blip r:embed="rId1"/>
          <a:stretch>
            <a:fillRect/>
          </a:stretch>
        </p:blipFill>
        <p:spPr>
          <a:xfrm>
            <a:off x="450850" y="2119630"/>
            <a:ext cx="5542915" cy="3484880"/>
          </a:xfrm>
          <a:prstGeom prst="rect">
            <a:avLst/>
          </a:prstGeom>
        </p:spPr>
      </p:pic>
      <p:sp>
        <p:nvSpPr>
          <p:cNvPr id="4" name="Cuadro de texto 3"/>
          <p:cNvSpPr txBox="1"/>
          <p:nvPr/>
        </p:nvSpPr>
        <p:spPr>
          <a:xfrm>
            <a:off x="6593205" y="2195195"/>
            <a:ext cx="4424680" cy="306705"/>
          </a:xfrm>
          <a:prstGeom prst="rect">
            <a:avLst/>
          </a:prstGeom>
          <a:noFill/>
        </p:spPr>
        <p:txBody>
          <a:bodyPr wrap="square" rtlCol="0">
            <a:spAutoFit/>
          </a:bodyPr>
          <a:p>
            <a:pPr algn="ctr"/>
            <a:r>
              <a:rPr lang="es-ES" altLang="en-US" sz="1400" b="1">
                <a:solidFill>
                  <a:srgbClr val="2C538E"/>
                </a:solidFill>
                <a:latin typeface="Open Sans" panose="020B0606030504020204" pitchFamily="34" charset="0"/>
                <a:cs typeface="Open Sans" panose="020B0606030504020204" pitchFamily="34" charset="0"/>
              </a:rPr>
              <a:t>Empalme de cables en «T» o Derivación Simple: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6572885" y="2588260"/>
            <a:ext cx="4895215" cy="521970"/>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Se utiliza para empalmar dos hilos conductores corren sin interrupción.</a:t>
            </a:r>
            <a:endParaRPr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6480" y="4705350"/>
            <a:ext cx="585470" cy="585470"/>
          </a:xfrm>
          <a:prstGeom prst="rect">
            <a:avLst/>
          </a:prstGeom>
        </p:spPr>
      </p:pic>
      <p:pic>
        <p:nvPicPr>
          <p:cNvPr id="259" name="Imagen 259" descr="http://1.bp.blogspot.com/-We9X_KFaR8M/UsAcFtMDYFI/AAAAAAAAAXc/rBXxmBX62oc/s1600/Empalme+en+T+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52945" y="3296285"/>
            <a:ext cx="3505200" cy="182372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ángulo redondeado 9"/>
          <p:cNvSpPr/>
          <p:nvPr/>
        </p:nvSpPr>
        <p:spPr>
          <a:xfrm>
            <a:off x="6285865" y="2013585"/>
            <a:ext cx="5469255" cy="4116070"/>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25: Tipos y Características de los Empalmes y Ponchadas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la buena realización de una instalación eléctrica se hace necesario un adecuado empalme y este se hace según su requerimiento: </a:t>
            </a:r>
            <a:endParaRPr lang="es-ES" altLang="en-US" sz="1400">
              <a:latin typeface="Open Sans" panose="020B0606030504020204" pitchFamily="34" charset="0"/>
              <a:cs typeface="Open Sans" panose="020B0606030504020204" pitchFamily="34" charset="0"/>
            </a:endParaRPr>
          </a:p>
        </p:txBody>
      </p:sp>
      <p:pic>
        <p:nvPicPr>
          <p:cNvPr id="3" name="Imagen 2" descr="tema25_cuadros"/>
          <p:cNvPicPr>
            <a:picLocks noChangeAspect="1"/>
          </p:cNvPicPr>
          <p:nvPr/>
        </p:nvPicPr>
        <p:blipFill>
          <a:blip r:embed="rId1"/>
          <a:stretch>
            <a:fillRect/>
          </a:stretch>
        </p:blipFill>
        <p:spPr>
          <a:xfrm>
            <a:off x="450850" y="2119630"/>
            <a:ext cx="5542915" cy="3484880"/>
          </a:xfrm>
          <a:prstGeom prst="rect">
            <a:avLst/>
          </a:prstGeom>
        </p:spPr>
      </p:pic>
      <p:sp>
        <p:nvSpPr>
          <p:cNvPr id="4" name="Cuadro de texto 3"/>
          <p:cNvSpPr txBox="1"/>
          <p:nvPr/>
        </p:nvSpPr>
        <p:spPr>
          <a:xfrm>
            <a:off x="6598285" y="2191385"/>
            <a:ext cx="4629150" cy="306705"/>
          </a:xfrm>
          <a:prstGeom prst="rect">
            <a:avLst/>
          </a:prstGeom>
          <a:noFill/>
        </p:spPr>
        <p:txBody>
          <a:bodyPr wrap="square" rtlCol="0">
            <a:spAutoFit/>
          </a:bodyPr>
          <a:p>
            <a:pPr algn="ctr"/>
            <a:r>
              <a:rPr lang="es-ES" altLang="en-US" sz="1400" b="1">
                <a:solidFill>
                  <a:srgbClr val="2C538E"/>
                </a:solidFill>
                <a:latin typeface="Open Sans" panose="020B0606030504020204" pitchFamily="34" charset="0"/>
                <a:cs typeface="Open Sans" panose="020B0606030504020204" pitchFamily="34" charset="0"/>
              </a:rPr>
              <a:t>Empalme de cables en «T» o Derivación Múltiple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6572885" y="2564130"/>
            <a:ext cx="4895215" cy="737235"/>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Este empalme se emplea para realizar uniones entre una punta de un cable de derivación a otro que corre de manera continua.</a:t>
            </a:r>
            <a:endParaRPr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178175" y="4888230"/>
            <a:ext cx="585470" cy="585470"/>
          </a:xfrm>
          <a:prstGeom prst="rect">
            <a:avLst/>
          </a:prstGeom>
        </p:spPr>
      </p:pic>
      <p:pic>
        <p:nvPicPr>
          <p:cNvPr id="261" name="Imagen 261" descr="http://1.bp.blogspot.com/-We9X_KFaR8M/UsAcFtMDYFI/AAAAAAAAAXc/rBXxmBX62oc/s1600/Empalme+en+T+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206933" y="3301048"/>
            <a:ext cx="3019425" cy="1570355"/>
          </a:xfrm>
          <a:prstGeom prst="rect">
            <a:avLst/>
          </a:prstGeom>
          <a:noFill/>
          <a:ln>
            <a:noFill/>
          </a:ln>
        </p:spPr>
      </p:pic>
      <p:pic>
        <p:nvPicPr>
          <p:cNvPr id="270" name="Imagen 270" descr="http://4.bp.blogspot.com/-sMElCReqYUE/UsAhQbalSCI/AAAAAAAAAYU/7R0zDUB8PgY/s1600/derivacion+multiple+3.png"/>
          <p:cNvPicPr>
            <a:picLocks noChangeAspect="1" noChangeArrowheads="1"/>
          </p:cNvPicPr>
          <p:nvPr/>
        </p:nvPicPr>
        <p:blipFill>
          <a:blip r:embed="rId5">
            <a:extLst>
              <a:ext uri="{28A0092B-C50C-407E-A947-70E740481C1C}">
                <a14:useLocalDpi xmlns:a14="http://schemas.microsoft.com/office/drawing/2010/main" val="0"/>
              </a:ext>
            </a:extLst>
          </a:blip>
          <a:srcRect t="12612"/>
          <a:stretch>
            <a:fillRect/>
          </a:stretch>
        </p:blipFill>
        <p:spPr>
          <a:xfrm>
            <a:off x="7215188" y="4652328"/>
            <a:ext cx="3609975" cy="135445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Rectángulo redondeado 9"/>
          <p:cNvSpPr/>
          <p:nvPr/>
        </p:nvSpPr>
        <p:spPr>
          <a:xfrm>
            <a:off x="6285865" y="2013585"/>
            <a:ext cx="5469255" cy="4116070"/>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408940" y="105600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25: Tipos y Características de los Empalmes y Ponchadas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la buena realización de una instalación eléctrica se hace necesario un adecuado empalme y este se hace según su requerimiento: </a:t>
            </a:r>
            <a:endParaRPr lang="es-ES" altLang="en-US" sz="1400">
              <a:latin typeface="Open Sans" panose="020B0606030504020204" pitchFamily="34" charset="0"/>
              <a:cs typeface="Open Sans" panose="020B0606030504020204" pitchFamily="34" charset="0"/>
            </a:endParaRPr>
          </a:p>
        </p:txBody>
      </p:sp>
      <p:pic>
        <p:nvPicPr>
          <p:cNvPr id="3" name="Imagen 2" descr="tema25_cuadros"/>
          <p:cNvPicPr>
            <a:picLocks noChangeAspect="1"/>
          </p:cNvPicPr>
          <p:nvPr/>
        </p:nvPicPr>
        <p:blipFill>
          <a:blip r:embed="rId1"/>
          <a:stretch>
            <a:fillRect/>
          </a:stretch>
        </p:blipFill>
        <p:spPr>
          <a:xfrm>
            <a:off x="450850" y="2119630"/>
            <a:ext cx="5542915" cy="3484880"/>
          </a:xfrm>
          <a:prstGeom prst="rect">
            <a:avLst/>
          </a:prstGeom>
        </p:spPr>
      </p:pic>
      <p:sp>
        <p:nvSpPr>
          <p:cNvPr id="4" name="Cuadro de texto 3"/>
          <p:cNvSpPr txBox="1"/>
          <p:nvPr/>
        </p:nvSpPr>
        <p:spPr>
          <a:xfrm>
            <a:off x="6598285" y="2191385"/>
            <a:ext cx="4629150" cy="306705"/>
          </a:xfrm>
          <a:prstGeom prst="rect">
            <a:avLst/>
          </a:prstGeom>
          <a:noFill/>
        </p:spPr>
        <p:txBody>
          <a:bodyPr wrap="square" rtlCol="0">
            <a:spAutoFit/>
          </a:bodyPr>
          <a:p>
            <a:pPr algn="l"/>
            <a:r>
              <a:rPr lang="es-ES" altLang="en-US" sz="1400" b="1">
                <a:solidFill>
                  <a:srgbClr val="2C538E"/>
                </a:solidFill>
                <a:latin typeface="Open Sans" panose="020B0606030504020204" pitchFamily="34" charset="0"/>
                <a:cs typeface="Open Sans" panose="020B0606030504020204" pitchFamily="34" charset="0"/>
              </a:rPr>
              <a:t>Empalme de Prolongación</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5" name="Cuadro de texto 4"/>
          <p:cNvSpPr txBox="1"/>
          <p:nvPr/>
        </p:nvSpPr>
        <p:spPr>
          <a:xfrm>
            <a:off x="6572885" y="2564130"/>
            <a:ext cx="4895215" cy="521970"/>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Se emplea para uniones de extensión de hilos conductores gruesos</a:t>
            </a:r>
            <a:r>
              <a:rPr lang="es-CO" sz="1400">
                <a:latin typeface="Open Sans" panose="020B0606030504020204" pitchFamily="34" charset="0"/>
                <a:cs typeface="Open Sans" panose="020B0606030504020204" pitchFamily="34" charset="0"/>
              </a:rPr>
              <a:t>.</a:t>
            </a:r>
            <a:endParaRPr lang="es-CO" sz="1400">
              <a:latin typeface="Open Sans" panose="020B0606030504020204" pitchFamily="34" charset="0"/>
              <a:cs typeface="Open Sans" panose="020B0606030504020204" pitchFamily="34" charset="0"/>
            </a:endParaRPr>
          </a:p>
        </p:txBody>
      </p:sp>
      <p:pic>
        <p:nvPicPr>
          <p:cNvPr id="20"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445000" y="4948555"/>
            <a:ext cx="585470" cy="585470"/>
          </a:xfrm>
          <a:prstGeom prst="rect">
            <a:avLst/>
          </a:prstGeom>
        </p:spPr>
      </p:pic>
      <p:pic>
        <p:nvPicPr>
          <p:cNvPr id="6" name="Imagen 5"/>
          <p:cNvPicPr>
            <a:picLocks noChangeAspect="1"/>
          </p:cNvPicPr>
          <p:nvPr/>
        </p:nvPicPr>
        <p:blipFill>
          <a:blip r:embed="rId4"/>
          <a:stretch>
            <a:fillRect/>
          </a:stretch>
        </p:blipFill>
        <p:spPr>
          <a:xfrm>
            <a:off x="7864475" y="3086100"/>
            <a:ext cx="2782570" cy="3853180"/>
          </a:xfrm>
          <a:prstGeom prst="rect">
            <a:avLst/>
          </a:prstGeom>
        </p:spPr>
      </p:pic>
      <p:pic>
        <p:nvPicPr>
          <p:cNvPr id="8"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35470" y="6197600"/>
            <a:ext cx="585470" cy="585470"/>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13" name="Rectángulo redondeado 1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813425" y="3289300"/>
            <a:ext cx="2071370" cy="73723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1. </a:t>
            </a:r>
            <a:r>
              <a:rPr lang="es-ES" altLang="en-US" sz="1400">
                <a:latin typeface="Open Sans" panose="020B0606030504020204" pitchFamily="34" charset="0"/>
                <a:cs typeface="Open Sans" panose="020B0606030504020204" pitchFamily="34" charset="0"/>
              </a:rPr>
              <a:t>Se hace supresión de la tensión (para trabajos en línea viva)</a:t>
            </a:r>
            <a:endParaRPr lang="es-ES" altLang="en-US" sz="1400">
              <a:latin typeface="Open Sans" panose="020B0606030504020204" pitchFamily="34" charset="0"/>
              <a:cs typeface="Open Sans" panose="020B0606030504020204" pitchFamily="34" charset="0"/>
            </a:endParaRPr>
          </a:p>
        </p:txBody>
      </p:sp>
      <p:sp>
        <p:nvSpPr>
          <p:cNvPr id="15" name="Flecha derecha 14"/>
          <p:cNvSpPr/>
          <p:nvPr/>
        </p:nvSpPr>
        <p:spPr>
          <a:xfrm>
            <a:off x="6892925" y="5024755"/>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6" name="Flecha derecha 15"/>
          <p:cNvSpPr/>
          <p:nvPr/>
        </p:nvSpPr>
        <p:spPr>
          <a:xfrm rot="10800000">
            <a:off x="6300470" y="5024755"/>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7" name="Rectángulo 16"/>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Realizar animación al cuadro para que entre deslizado de abajo hacia arriba.</a:t>
            </a:r>
            <a:endParaRPr lang="es-CO" altLang="es-ES" sz="1000" dirty="0">
              <a:solidFill>
                <a:schemeClr val="tx1"/>
              </a:solidFill>
              <a:latin typeface="Open Sans" panose="020B0606030504020204" pitchFamily="34" charset="0"/>
              <a:cs typeface="Open Sans" panose="020B0606030504020204" pitchFamily="34" charset="0"/>
            </a:endParaRPr>
          </a:p>
        </p:txBody>
      </p:sp>
      <p:pic>
        <p:nvPicPr>
          <p:cNvPr id="18"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787515" y="4932045"/>
            <a:ext cx="585470" cy="58547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3374390"/>
            <a:ext cx="2550160" cy="521970"/>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2. S</a:t>
            </a:r>
            <a:r>
              <a:rPr lang="es-ES" altLang="en-US" sz="1400">
                <a:latin typeface="Open Sans" panose="020B0606030504020204" pitchFamily="34" charset="0"/>
                <a:cs typeface="Open Sans" panose="020B0606030504020204" pitchFamily="34" charset="0"/>
              </a:rPr>
              <a:t>e verifica que no haya una posible realimentación.</a:t>
            </a:r>
            <a:endParaRPr lang="es-ES" altLang="en-US"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48555"/>
            <a:ext cx="585470" cy="585470"/>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3374390"/>
            <a:ext cx="2550160" cy="521970"/>
          </a:xfrm>
          <a:prstGeom prst="rect">
            <a:avLst/>
          </a:prstGeom>
          <a:noFill/>
        </p:spPr>
        <p:txBody>
          <a:bodyPr wrap="square" rtlCol="0">
            <a:spAutoFit/>
          </a:bodyPr>
          <a:p>
            <a:pPr algn="ctr"/>
            <a:r>
              <a:rPr lang="es-CO" sz="1400">
                <a:latin typeface="Open Sans" panose="020B0606030504020204" pitchFamily="34" charset="0"/>
                <a:cs typeface="Open Sans" panose="020B0606030504020204" pitchFamily="34" charset="0"/>
              </a:rPr>
              <a:t>3. </a:t>
            </a:r>
            <a:r>
              <a:rPr sz="1400">
                <a:latin typeface="Open Sans" panose="020B0606030504020204" pitchFamily="34" charset="0"/>
                <a:cs typeface="Open Sans" panose="020B0606030504020204" pitchFamily="34" charset="0"/>
              </a:rPr>
              <a:t>Verificación de la ausencia de tensión</a:t>
            </a:r>
            <a:r>
              <a:rPr lang="es-CO" sz="1400">
                <a:latin typeface="Open Sans" panose="020B0606030504020204" pitchFamily="34" charset="0"/>
                <a:cs typeface="Open Sans" panose="020B0606030504020204" pitchFamily="34" charset="0"/>
              </a:rPr>
              <a:t>.</a:t>
            </a:r>
            <a:endParaRPr lang="es-CO"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56810"/>
            <a:ext cx="585470" cy="585470"/>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3209290"/>
            <a:ext cx="2550160" cy="953135"/>
          </a:xfrm>
          <a:prstGeom prst="rect">
            <a:avLst/>
          </a:prstGeom>
          <a:noFill/>
        </p:spPr>
        <p:txBody>
          <a:bodyPr wrap="square" rtlCol="0">
            <a:spAutoFit/>
          </a:bodyPr>
          <a:p>
            <a:pPr algn="ctr"/>
            <a:r>
              <a:rPr lang="es-CO" sz="1400">
                <a:latin typeface="Open Sans" panose="020B0606030504020204" pitchFamily="34" charset="0"/>
                <a:cs typeface="Open Sans" panose="020B0606030504020204" pitchFamily="34" charset="0"/>
              </a:rPr>
              <a:t>4. </a:t>
            </a:r>
            <a:r>
              <a:rPr sz="1400">
                <a:latin typeface="Open Sans" panose="020B0606030504020204" pitchFamily="34" charset="0"/>
                <a:cs typeface="Open Sans" panose="020B0606030504020204" pitchFamily="34" charset="0"/>
              </a:rPr>
              <a:t>Poner a tierra y en cortocircuito. En el caso que sea necesario en la instalación del elemento.</a:t>
            </a:r>
            <a:endParaRPr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48555"/>
            <a:ext cx="585470" cy="585470"/>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3366135"/>
            <a:ext cx="2550160" cy="521970"/>
          </a:xfrm>
          <a:prstGeom prst="rect">
            <a:avLst/>
          </a:prstGeom>
          <a:noFill/>
        </p:spPr>
        <p:txBody>
          <a:bodyPr wrap="square" rtlCol="0">
            <a:spAutoFit/>
          </a:bodyPr>
          <a:p>
            <a:pPr algn="ctr"/>
            <a:r>
              <a:rPr lang="es-CO" sz="1400">
                <a:latin typeface="Open Sans" panose="020B0606030504020204" pitchFamily="34" charset="0"/>
                <a:cs typeface="Open Sans" panose="020B0606030504020204" pitchFamily="34" charset="0"/>
              </a:rPr>
              <a:t>5. S</a:t>
            </a:r>
            <a:r>
              <a:rPr sz="1400">
                <a:latin typeface="Open Sans" panose="020B0606030504020204" pitchFamily="34" charset="0"/>
                <a:cs typeface="Open Sans" panose="020B0606030504020204" pitchFamily="34" charset="0"/>
              </a:rPr>
              <a:t>e establece una señalización de seguridad.</a:t>
            </a:r>
            <a:endParaRPr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48555"/>
            <a:ext cx="585470" cy="5854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flipH="1">
            <a:off x="5217795" y="4476750"/>
            <a:ext cx="1892300" cy="2057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6970395" y="4098925"/>
            <a:ext cx="2353310" cy="73723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Escala para hacer pruebas con el transistor insertado en el </a:t>
            </a:r>
            <a:r>
              <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rPr>
              <a:t>zócalo.</a:t>
            </a:r>
            <a:endPar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3366135"/>
            <a:ext cx="2550160" cy="306705"/>
          </a:xfrm>
          <a:prstGeom prst="rect">
            <a:avLst/>
          </a:prstGeom>
          <a:noFill/>
        </p:spPr>
        <p:txBody>
          <a:bodyPr wrap="square" rtlCol="0">
            <a:spAutoFit/>
          </a:bodyPr>
          <a:p>
            <a:pPr algn="ctr"/>
            <a:r>
              <a:rPr lang="es-CO" sz="1400">
                <a:latin typeface="Open Sans" panose="020B0606030504020204" pitchFamily="34" charset="0"/>
                <a:cs typeface="Open Sans" panose="020B0606030504020204" pitchFamily="34" charset="0"/>
              </a:rPr>
              <a:t>6. </a:t>
            </a:r>
            <a:r>
              <a:rPr sz="1400">
                <a:latin typeface="Open Sans" panose="020B0606030504020204" pitchFamily="34" charset="0"/>
                <a:cs typeface="Open Sans" panose="020B0606030504020204" pitchFamily="34" charset="0"/>
              </a:rPr>
              <a:t>Se instala el elemento.</a:t>
            </a:r>
            <a:endParaRPr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48555"/>
            <a:ext cx="585470" cy="585470"/>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2928620"/>
            <a:ext cx="2550160" cy="1599565"/>
          </a:xfrm>
          <a:prstGeom prst="rect">
            <a:avLst/>
          </a:prstGeom>
          <a:noFill/>
        </p:spPr>
        <p:txBody>
          <a:bodyPr wrap="square" rtlCol="0">
            <a:spAutoFit/>
          </a:bodyPr>
          <a:p>
            <a:pPr algn="ctr"/>
            <a:r>
              <a:rPr lang="es-CO" altLang="es-ES" sz="1400">
                <a:latin typeface="Open Sans" panose="020B0606030504020204" pitchFamily="34" charset="0"/>
                <a:cs typeface="Open Sans" panose="020B0606030504020204" pitchFamily="34" charset="0"/>
              </a:rPr>
              <a:t>7. </a:t>
            </a:r>
            <a:r>
              <a:rPr lang="es-ES" altLang="en-US" sz="1400">
                <a:latin typeface="Open Sans" panose="020B0606030504020204" pitchFamily="34" charset="0"/>
                <a:cs typeface="Open Sans" panose="020B0606030504020204" pitchFamily="34" charset="0"/>
              </a:rPr>
              <a:t>Al momento de realizar el proceso de tensionado referirse al RETIE sección 25.5 para herrajes y sección 25.6 para aisladores, considerando la tensión mecánica de trabajo.</a:t>
            </a:r>
            <a:endParaRPr lang="es-ES" altLang="en-US"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48555"/>
            <a:ext cx="585470" cy="585470"/>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3395345"/>
            <a:ext cx="2550160" cy="737235"/>
          </a:xfrm>
          <a:prstGeom prst="rect">
            <a:avLst/>
          </a:prstGeom>
          <a:noFill/>
        </p:spPr>
        <p:txBody>
          <a:bodyPr wrap="square" rtlCol="0">
            <a:spAutoFit/>
          </a:bodyPr>
          <a:p>
            <a:pPr algn="ctr"/>
            <a:r>
              <a:rPr lang="es-CO" sz="1400">
                <a:latin typeface="Open Sans" panose="020B0606030504020204" pitchFamily="34" charset="0"/>
                <a:cs typeface="Open Sans" panose="020B0606030504020204" pitchFamily="34" charset="0"/>
              </a:rPr>
              <a:t>8. </a:t>
            </a:r>
            <a:r>
              <a:rPr sz="1400">
                <a:latin typeface="Open Sans" panose="020B0606030504020204" pitchFamily="34" charset="0"/>
                <a:cs typeface="Open Sans" panose="020B0606030504020204" pitchFamily="34" charset="0"/>
              </a:rPr>
              <a:t>Verificar que los coeficientes de seguridad sean los especificados.</a:t>
            </a:r>
            <a:endParaRPr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48555"/>
            <a:ext cx="585470" cy="585470"/>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3395345"/>
            <a:ext cx="2550160" cy="737235"/>
          </a:xfrm>
          <a:prstGeom prst="rect">
            <a:avLst/>
          </a:prstGeom>
          <a:noFill/>
        </p:spPr>
        <p:txBody>
          <a:bodyPr wrap="square" rtlCol="0">
            <a:spAutoFit/>
          </a:bodyPr>
          <a:p>
            <a:pPr algn="ctr"/>
            <a:r>
              <a:rPr lang="es-CO" sz="1400">
                <a:latin typeface="Open Sans" panose="020B0606030504020204" pitchFamily="34" charset="0"/>
                <a:cs typeface="Open Sans" panose="020B0606030504020204" pitchFamily="34" charset="0"/>
              </a:rPr>
              <a:t>9. </a:t>
            </a:r>
            <a:r>
              <a:rPr sz="1400">
                <a:latin typeface="Open Sans" panose="020B0606030504020204" pitchFamily="34" charset="0"/>
                <a:cs typeface="Open Sans" panose="020B0606030504020204" pitchFamily="34" charset="0"/>
              </a:rPr>
              <a:t>Retirar las puestas a tierra y conexiones de cortocircuito temporales.</a:t>
            </a:r>
            <a:endParaRPr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48555"/>
            <a:ext cx="585470" cy="585470"/>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3395345"/>
            <a:ext cx="2550160" cy="737235"/>
          </a:xfrm>
          <a:prstGeom prst="rect">
            <a:avLst/>
          </a:prstGeom>
          <a:noFill/>
        </p:spPr>
        <p:txBody>
          <a:bodyPr wrap="square" rtlCol="0">
            <a:spAutoFit/>
          </a:bodyPr>
          <a:p>
            <a:pPr algn="ctr"/>
            <a:r>
              <a:rPr lang="es-CO" sz="1400">
                <a:latin typeface="Open Sans" panose="020B0606030504020204" pitchFamily="34" charset="0"/>
                <a:cs typeface="Open Sans" panose="020B0606030504020204" pitchFamily="34" charset="0"/>
              </a:rPr>
              <a:t>10. </a:t>
            </a:r>
            <a:r>
              <a:rPr sz="1400">
                <a:latin typeface="Open Sans" panose="020B0606030504020204" pitchFamily="34" charset="0"/>
                <a:cs typeface="Open Sans" panose="020B0606030504020204" pitchFamily="34" charset="0"/>
              </a:rPr>
              <a:t>Avisar a la empresa de energía la culminación de la labor.</a:t>
            </a:r>
            <a:endParaRPr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48555"/>
            <a:ext cx="585470" cy="585470"/>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26: Procedimientos Técnicos en la Conexión de Elementos y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2" name="Cuadro de texto 1"/>
          <p:cNvSpPr txBox="1"/>
          <p:nvPr/>
        </p:nvSpPr>
        <p:spPr>
          <a:xfrm>
            <a:off x="450850" y="1525270"/>
            <a:ext cx="113049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En una infraestructura eléctrica, los elementos que visten la línea y los aisladores son los que cumplen la función de sujetar mecánicamente a los conductores que forman parte de la línea, manteniéndolos aislados de tierra y de otros conductores, de acuerdo a esto a continuación se describen los procedimientos técnicos en la conexión. </a:t>
            </a:r>
            <a:endParaRPr lang="es-ES" altLang="en-US" sz="1400">
              <a:latin typeface="Open Sans" panose="020B0606030504020204" pitchFamily="34" charset="0"/>
              <a:cs typeface="Open Sans" panose="020B0606030504020204" pitchFamily="34" charset="0"/>
            </a:endParaRPr>
          </a:p>
        </p:txBody>
      </p:sp>
      <p:pic>
        <p:nvPicPr>
          <p:cNvPr id="11" name="Imagen 10" descr="fondo_conexiones"/>
          <p:cNvPicPr>
            <a:picLocks noChangeAspect="1"/>
          </p:cNvPicPr>
          <p:nvPr/>
        </p:nvPicPr>
        <p:blipFill>
          <a:blip r:embed="rId1"/>
          <a:stretch>
            <a:fillRect/>
          </a:stretch>
        </p:blipFill>
        <p:spPr>
          <a:xfrm>
            <a:off x="2301240" y="3497580"/>
            <a:ext cx="6156960" cy="2545080"/>
          </a:xfrm>
          <a:prstGeom prst="rect">
            <a:avLst/>
          </a:prstGeom>
        </p:spPr>
      </p:pic>
      <p:pic>
        <p:nvPicPr>
          <p:cNvPr id="8" name="Imagen 7" descr="conexion"/>
          <p:cNvPicPr>
            <a:picLocks noChangeAspect="1"/>
          </p:cNvPicPr>
          <p:nvPr/>
        </p:nvPicPr>
        <p:blipFill>
          <a:blip r:embed="rId2"/>
          <a:stretch>
            <a:fillRect/>
          </a:stretch>
        </p:blipFill>
        <p:spPr>
          <a:xfrm>
            <a:off x="2504440" y="2262505"/>
            <a:ext cx="2070100" cy="2556510"/>
          </a:xfrm>
          <a:prstGeom prst="rect">
            <a:avLst/>
          </a:prstGeom>
        </p:spPr>
      </p:pic>
      <p:sp>
        <p:nvSpPr>
          <p:cNvPr id="3" name="Rectángulo redondeado 2"/>
          <p:cNvSpPr/>
          <p:nvPr/>
        </p:nvSpPr>
        <p:spPr>
          <a:xfrm>
            <a:off x="5448935" y="2508250"/>
            <a:ext cx="2799715" cy="2440305"/>
          </a:xfrm>
          <a:prstGeom prst="roundRect">
            <a:avLst/>
          </a:prstGeom>
          <a:solidFill>
            <a:srgbClr val="FFD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a:p>
        </p:txBody>
      </p:sp>
      <p:sp>
        <p:nvSpPr>
          <p:cNvPr id="12" name="Cuadro de texto 11"/>
          <p:cNvSpPr txBox="1"/>
          <p:nvPr/>
        </p:nvSpPr>
        <p:spPr>
          <a:xfrm>
            <a:off x="5574030" y="3395345"/>
            <a:ext cx="2550160" cy="737235"/>
          </a:xfrm>
          <a:prstGeom prst="rect">
            <a:avLst/>
          </a:prstGeom>
          <a:noFill/>
        </p:spPr>
        <p:txBody>
          <a:bodyPr wrap="square" rtlCol="0">
            <a:spAutoFit/>
          </a:bodyPr>
          <a:p>
            <a:pPr algn="ctr"/>
            <a:r>
              <a:rPr lang="es-CO" sz="1400">
                <a:latin typeface="Open Sans" panose="020B0606030504020204" pitchFamily="34" charset="0"/>
                <a:cs typeface="Open Sans" panose="020B0606030504020204" pitchFamily="34" charset="0"/>
              </a:rPr>
              <a:t>11. </a:t>
            </a:r>
            <a:r>
              <a:rPr sz="1400">
                <a:latin typeface="Open Sans" panose="020B0606030504020204" pitchFamily="34" charset="0"/>
                <a:cs typeface="Open Sans" panose="020B0606030504020204" pitchFamily="34" charset="0"/>
              </a:rPr>
              <a:t>Retirar toda clase de señalización que se haya hecho previamente.</a:t>
            </a:r>
            <a:endParaRPr sz="1400">
              <a:latin typeface="Open Sans" panose="020B0606030504020204" pitchFamily="34" charset="0"/>
              <a:cs typeface="Open Sans" panose="020B0606030504020204" pitchFamily="34" charset="0"/>
            </a:endParaRPr>
          </a:p>
        </p:txBody>
      </p:sp>
      <p:sp>
        <p:nvSpPr>
          <p:cNvPr id="4" name="Flecha derecha 3"/>
          <p:cNvSpPr/>
          <p:nvPr/>
        </p:nvSpPr>
        <p:spPr>
          <a:xfrm>
            <a:off x="7033260"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 name="Flecha derecha 4"/>
          <p:cNvSpPr/>
          <p:nvPr/>
        </p:nvSpPr>
        <p:spPr>
          <a:xfrm rot="10800000">
            <a:off x="6440805" y="5033010"/>
            <a:ext cx="325120" cy="2571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3260" y="4948555"/>
            <a:ext cx="585470" cy="585470"/>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27: Definición y Características Técnicas de los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6" name="Cuadro de texto 5"/>
          <p:cNvSpPr txBox="1"/>
          <p:nvPr/>
        </p:nvSpPr>
        <p:spPr>
          <a:xfrm>
            <a:off x="474980" y="1478915"/>
            <a:ext cx="1136142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aislador es un elemento que evita el flujo de corriente eléctrica no deseada del conductor energizado. Este generalmente posee una resistencia bastante alta para que ningún flujo de corriente pueda fluir por esta. Existen diferentes tipos de aisladores:</a:t>
            </a:r>
            <a:endParaRPr lang="es-ES" altLang="en-US" sz="1400">
              <a:latin typeface="Open Sans" panose="020B0606030504020204" pitchFamily="34" charset="0"/>
              <a:cs typeface="Open Sans" panose="020B0606030504020204" pitchFamily="34" charset="0"/>
            </a:endParaRPr>
          </a:p>
        </p:txBody>
      </p:sp>
      <p:pic>
        <p:nvPicPr>
          <p:cNvPr id="14" name="Imagen 13" descr="aislador_fondo"/>
          <p:cNvPicPr>
            <a:picLocks noChangeAspect="1"/>
          </p:cNvPicPr>
          <p:nvPr/>
        </p:nvPicPr>
        <p:blipFill>
          <a:blip r:embed="rId1"/>
          <a:stretch>
            <a:fillRect/>
          </a:stretch>
        </p:blipFill>
        <p:spPr>
          <a:xfrm>
            <a:off x="103505" y="2073275"/>
            <a:ext cx="11985625" cy="4283075"/>
          </a:xfrm>
          <a:prstGeom prst="rect">
            <a:avLst/>
          </a:prstGeom>
        </p:spPr>
      </p:pic>
      <p:pic>
        <p:nvPicPr>
          <p:cNvPr id="15" name="Imagen 14" descr="avion"/>
          <p:cNvPicPr>
            <a:picLocks noChangeAspect="1"/>
          </p:cNvPicPr>
          <p:nvPr/>
        </p:nvPicPr>
        <p:blipFill>
          <a:blip r:embed="rId2"/>
          <a:stretch>
            <a:fillRect/>
          </a:stretch>
        </p:blipFill>
        <p:spPr>
          <a:xfrm>
            <a:off x="1811655" y="3455670"/>
            <a:ext cx="2621915" cy="1534795"/>
          </a:xfrm>
          <a:prstGeom prst="rect">
            <a:avLst/>
          </a:prstGeom>
        </p:spPr>
      </p:pic>
      <p:sp>
        <p:nvSpPr>
          <p:cNvPr id="16" name="Cuadro de texto 15"/>
          <p:cNvSpPr txBox="1"/>
          <p:nvPr/>
        </p:nvSpPr>
        <p:spPr>
          <a:xfrm>
            <a:off x="2193608" y="2983865"/>
            <a:ext cx="2080260" cy="521970"/>
          </a:xfrm>
          <a:prstGeom prst="rect">
            <a:avLst/>
          </a:prstGeom>
          <a:noFill/>
        </p:spPr>
        <p:txBody>
          <a:bodyPr wrap="square" rtlCol="0">
            <a:spAutoFit/>
          </a:bodyPr>
          <a:p>
            <a:pPr algn="ctr"/>
            <a:r>
              <a:rPr lang="es-ES" altLang="en-US" sz="1400" b="1">
                <a:solidFill>
                  <a:srgbClr val="2C538E"/>
                </a:solidFill>
                <a:latin typeface="Open Sans" panose="020B0606030504020204" pitchFamily="34" charset="0"/>
                <a:cs typeface="Open Sans" panose="020B0606030504020204" pitchFamily="34" charset="0"/>
              </a:rPr>
              <a:t>Son utilizados en líneas aéreas</a:t>
            </a:r>
            <a:endParaRPr lang="es-ES" altLang="en-US" sz="1400" b="1">
              <a:solidFill>
                <a:srgbClr val="2C538E"/>
              </a:solidFill>
              <a:latin typeface="Open Sans" panose="020B0606030504020204" pitchFamily="34" charset="0"/>
              <a:cs typeface="Open Sans" panose="020B0606030504020204" pitchFamily="34" charset="0"/>
            </a:endParaRPr>
          </a:p>
        </p:txBody>
      </p:sp>
      <p:grpSp>
        <p:nvGrpSpPr>
          <p:cNvPr id="24" name="Grupo 23"/>
          <p:cNvGrpSpPr/>
          <p:nvPr/>
        </p:nvGrpSpPr>
        <p:grpSpPr>
          <a:xfrm>
            <a:off x="4892675" y="3505835"/>
            <a:ext cx="4076700" cy="458470"/>
            <a:chOff x="7705" y="5521"/>
            <a:chExt cx="6420" cy="722"/>
          </a:xfrm>
        </p:grpSpPr>
        <p:pic>
          <p:nvPicPr>
            <p:cNvPr id="19" name="Imagen 18" descr="aisladores_suspension"/>
            <p:cNvPicPr>
              <a:picLocks noChangeAspect="1"/>
            </p:cNvPicPr>
            <p:nvPr/>
          </p:nvPicPr>
          <p:blipFill>
            <a:blip r:embed="rId3"/>
            <a:stretch>
              <a:fillRect/>
            </a:stretch>
          </p:blipFill>
          <p:spPr>
            <a:xfrm rot="5400000">
              <a:off x="12563" y="4681"/>
              <a:ext cx="723" cy="2403"/>
            </a:xfrm>
            <a:prstGeom prst="rect">
              <a:avLst/>
            </a:prstGeom>
          </p:spPr>
        </p:pic>
        <p:sp>
          <p:nvSpPr>
            <p:cNvPr id="21" name="Cuadro de texto 20"/>
            <p:cNvSpPr txBox="1"/>
            <p:nvPr/>
          </p:nvSpPr>
          <p:spPr>
            <a:xfrm>
              <a:off x="7705" y="5641"/>
              <a:ext cx="5056" cy="483"/>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Aisladores de suspensión</a:t>
              </a:r>
              <a:endParaRPr lang="es-ES" altLang="en-US" sz="1400">
                <a:latin typeface="Open Sans" panose="020B0606030504020204" pitchFamily="34" charset="0"/>
                <a:cs typeface="Open Sans" panose="020B0606030504020204" pitchFamily="34" charset="0"/>
                <a:sym typeface="+mn-ea"/>
              </a:endParaRPr>
            </a:p>
          </p:txBody>
        </p:sp>
      </p:grpSp>
      <p:grpSp>
        <p:nvGrpSpPr>
          <p:cNvPr id="25" name="Grupo 24"/>
          <p:cNvGrpSpPr/>
          <p:nvPr/>
        </p:nvGrpSpPr>
        <p:grpSpPr>
          <a:xfrm>
            <a:off x="4892675" y="2654935"/>
            <a:ext cx="3677285" cy="694690"/>
            <a:chOff x="7705" y="4181"/>
            <a:chExt cx="5791" cy="1094"/>
          </a:xfrm>
        </p:grpSpPr>
        <p:sp>
          <p:nvSpPr>
            <p:cNvPr id="17" name="Cuadro de texto 16"/>
            <p:cNvSpPr txBox="1"/>
            <p:nvPr/>
          </p:nvSpPr>
          <p:spPr>
            <a:xfrm>
              <a:off x="7705" y="4368"/>
              <a:ext cx="4180" cy="720"/>
            </a:xfrm>
            <a:prstGeom prst="rect">
              <a:avLst/>
            </a:prstGeom>
            <a:noFill/>
          </p:spPr>
          <p:txBody>
            <a:bodyPr wrap="square" rtlCol="0">
              <a:spAutoFit/>
            </a:bodyPr>
            <a:p>
              <a:pPr>
                <a:lnSpc>
                  <a:spcPct val="170000"/>
                </a:lnSpc>
              </a:pPr>
              <a:r>
                <a:rPr lang="es-ES" altLang="en-US" sz="1400">
                  <a:latin typeface="Open Sans" panose="020B0606030504020204" pitchFamily="34" charset="0"/>
                  <a:cs typeface="Open Sans" panose="020B0606030504020204" pitchFamily="34" charset="0"/>
                </a:rPr>
                <a:t>Aisladores de pin</a:t>
              </a:r>
              <a:endParaRPr lang="es-ES" altLang="en-US" sz="1400">
                <a:latin typeface="Open Sans" panose="020B0606030504020204" pitchFamily="34" charset="0"/>
                <a:cs typeface="Open Sans" panose="020B0606030504020204" pitchFamily="34" charset="0"/>
              </a:endParaRPr>
            </a:p>
          </p:txBody>
        </p:sp>
        <p:pic>
          <p:nvPicPr>
            <p:cNvPr id="22" name="Imagen 21" descr="aislador_pin"/>
            <p:cNvPicPr>
              <a:picLocks noChangeAspect="1"/>
            </p:cNvPicPr>
            <p:nvPr/>
          </p:nvPicPr>
          <p:blipFill>
            <a:blip r:embed="rId4"/>
            <a:stretch>
              <a:fillRect/>
            </a:stretch>
          </p:blipFill>
          <p:spPr>
            <a:xfrm>
              <a:off x="12354" y="4181"/>
              <a:ext cx="1142" cy="1094"/>
            </a:xfrm>
            <a:prstGeom prst="rect">
              <a:avLst/>
            </a:prstGeom>
          </p:spPr>
        </p:pic>
      </p:grpSp>
      <p:grpSp>
        <p:nvGrpSpPr>
          <p:cNvPr id="26" name="Grupo 25"/>
          <p:cNvGrpSpPr/>
          <p:nvPr/>
        </p:nvGrpSpPr>
        <p:grpSpPr>
          <a:xfrm>
            <a:off x="4892675" y="4114800"/>
            <a:ext cx="3653790" cy="590550"/>
            <a:chOff x="7705" y="6662"/>
            <a:chExt cx="5754" cy="930"/>
          </a:xfrm>
        </p:grpSpPr>
        <p:sp>
          <p:nvSpPr>
            <p:cNvPr id="18" name="Cuadro de texto 17"/>
            <p:cNvSpPr txBox="1"/>
            <p:nvPr/>
          </p:nvSpPr>
          <p:spPr>
            <a:xfrm>
              <a:off x="7705" y="6768"/>
              <a:ext cx="3345" cy="720"/>
            </a:xfrm>
            <a:prstGeom prst="rect">
              <a:avLst/>
            </a:prstGeom>
            <a:noFill/>
          </p:spPr>
          <p:txBody>
            <a:bodyPr wrap="square" rtlCol="0">
              <a:spAutoFit/>
            </a:bodyPr>
            <a:p>
              <a:pPr>
                <a:lnSpc>
                  <a:spcPct val="170000"/>
                </a:lnSpc>
              </a:pPr>
              <a:r>
                <a:rPr lang="es-ES" altLang="en-US" sz="1400">
                  <a:latin typeface="Open Sans" panose="020B0606030504020204" pitchFamily="34" charset="0"/>
                  <a:cs typeface="Open Sans" panose="020B0606030504020204" pitchFamily="34" charset="0"/>
                  <a:sym typeface="+mn-ea"/>
                </a:rPr>
                <a:t>Aisladores de tensión</a:t>
              </a:r>
              <a:endParaRPr lang="es-ES" altLang="en-US" sz="1400">
                <a:latin typeface="Open Sans" panose="020B0606030504020204" pitchFamily="34" charset="0"/>
                <a:cs typeface="Open Sans" panose="020B0606030504020204" pitchFamily="34" charset="0"/>
                <a:sym typeface="+mn-ea"/>
              </a:endParaRPr>
            </a:p>
          </p:txBody>
        </p:sp>
        <p:pic>
          <p:nvPicPr>
            <p:cNvPr id="23" name="Imagen 22" descr="aislador_tension"/>
            <p:cNvPicPr>
              <a:picLocks noChangeAspect="1"/>
            </p:cNvPicPr>
            <p:nvPr/>
          </p:nvPicPr>
          <p:blipFill>
            <a:blip r:embed="rId5"/>
            <a:stretch>
              <a:fillRect/>
            </a:stretch>
          </p:blipFill>
          <p:spPr>
            <a:xfrm>
              <a:off x="12761" y="6662"/>
              <a:ext cx="698" cy="931"/>
            </a:xfrm>
            <a:prstGeom prst="rect">
              <a:avLst/>
            </a:prstGeom>
          </p:spPr>
        </p:pic>
      </p:grpSp>
      <p:grpSp>
        <p:nvGrpSpPr>
          <p:cNvPr id="28" name="Grupo 27"/>
          <p:cNvGrpSpPr/>
          <p:nvPr/>
        </p:nvGrpSpPr>
        <p:grpSpPr>
          <a:xfrm>
            <a:off x="4871720" y="4723130"/>
            <a:ext cx="3937000" cy="590550"/>
            <a:chOff x="7672" y="7438"/>
            <a:chExt cx="6200" cy="930"/>
          </a:xfrm>
        </p:grpSpPr>
        <p:sp>
          <p:nvSpPr>
            <p:cNvPr id="20" name="Cuadro de texto 19"/>
            <p:cNvSpPr txBox="1"/>
            <p:nvPr/>
          </p:nvSpPr>
          <p:spPr>
            <a:xfrm>
              <a:off x="7672" y="7872"/>
              <a:ext cx="3883" cy="483"/>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Aisladores de grillete</a:t>
              </a:r>
              <a:endParaRPr lang="es-ES" altLang="en-US" sz="1400">
                <a:latin typeface="Open Sans" panose="020B0606030504020204" pitchFamily="34" charset="0"/>
                <a:cs typeface="Open Sans" panose="020B0606030504020204" pitchFamily="34" charset="0"/>
                <a:sym typeface="+mn-ea"/>
              </a:endParaRPr>
            </a:p>
          </p:txBody>
        </p:sp>
        <p:pic>
          <p:nvPicPr>
            <p:cNvPr id="27" name="Imagen 26" descr="aisladores_grillete"/>
            <p:cNvPicPr>
              <a:picLocks noChangeAspect="1"/>
            </p:cNvPicPr>
            <p:nvPr/>
          </p:nvPicPr>
          <p:blipFill>
            <a:blip r:embed="rId6"/>
            <a:stretch>
              <a:fillRect/>
            </a:stretch>
          </p:blipFill>
          <p:spPr>
            <a:xfrm>
              <a:off x="12346" y="7438"/>
              <a:ext cx="1527" cy="930"/>
            </a:xfrm>
            <a:prstGeom prst="rect">
              <a:avLst/>
            </a:prstGeom>
          </p:spPr>
        </p:pic>
      </p:grpSp>
      <p:pic>
        <p:nvPicPr>
          <p:cNvPr id="29"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61505" y="6241415"/>
            <a:ext cx="585470" cy="585470"/>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Cuadro de texto 6"/>
          <p:cNvSpPr txBox="1"/>
          <p:nvPr/>
        </p:nvSpPr>
        <p:spPr>
          <a:xfrm>
            <a:off x="408940" y="1089025"/>
            <a:ext cx="8481695" cy="337185"/>
          </a:xfrm>
          <a:prstGeom prst="rect">
            <a:avLst/>
          </a:prstGeom>
          <a:noFill/>
        </p:spPr>
        <p:txBody>
          <a:bodyPr wrap="square" rtlCol="0">
            <a:spAutoFit/>
          </a:bodyPr>
          <a:p>
            <a:r>
              <a:rPr sz="1600" b="1">
                <a:solidFill>
                  <a:srgbClr val="2C538E"/>
                </a:solidFill>
                <a:latin typeface="Open Sans" panose="020B0606030504020204" pitchFamily="34" charset="0"/>
                <a:cs typeface="Open Sans" panose="020B0606030504020204" pitchFamily="34" charset="0"/>
              </a:rPr>
              <a:t>Lección </a:t>
            </a:r>
            <a:r>
              <a:rPr lang="es-CO" sz="1600" b="1">
                <a:solidFill>
                  <a:srgbClr val="2C538E"/>
                </a:solidFill>
                <a:latin typeface="Open Sans" panose="020B0606030504020204" pitchFamily="34" charset="0"/>
                <a:cs typeface="Open Sans" panose="020B0606030504020204" pitchFamily="34" charset="0"/>
              </a:rPr>
              <a:t>27: Definición y Características Técnicas de los Aisladores</a:t>
            </a:r>
            <a:endParaRPr lang="es-CO" sz="1600" b="1">
              <a:solidFill>
                <a:srgbClr val="2C538E"/>
              </a:solidFill>
              <a:latin typeface="Open Sans" panose="020B0606030504020204" pitchFamily="34" charset="0"/>
              <a:cs typeface="Open Sans" panose="020B0606030504020204" pitchFamily="34" charset="0"/>
            </a:endParaRPr>
          </a:p>
        </p:txBody>
      </p:sp>
      <p:sp>
        <p:nvSpPr>
          <p:cNvPr id="6" name="Cuadro de texto 5"/>
          <p:cNvSpPr txBox="1"/>
          <p:nvPr/>
        </p:nvSpPr>
        <p:spPr>
          <a:xfrm>
            <a:off x="474980" y="1478915"/>
            <a:ext cx="1136142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aislador es un elemento que evita el flujo de corriente eléctrica no deseada del conductor energizado. Este generalmente posee una resistencia bastante alta para que ningún flujo de corriente pueda fluir por esta. Existen diferentes tipos de aisladores:</a:t>
            </a:r>
            <a:endParaRPr lang="es-ES" altLang="en-US" sz="1400">
              <a:latin typeface="Open Sans" panose="020B0606030504020204" pitchFamily="34" charset="0"/>
              <a:cs typeface="Open Sans" panose="020B0606030504020204" pitchFamily="34" charset="0"/>
            </a:endParaRPr>
          </a:p>
        </p:txBody>
      </p:sp>
      <p:pic>
        <p:nvPicPr>
          <p:cNvPr id="14" name="Imagen 13" descr="aislador_fondo"/>
          <p:cNvPicPr>
            <a:picLocks noChangeAspect="1"/>
          </p:cNvPicPr>
          <p:nvPr/>
        </p:nvPicPr>
        <p:blipFill>
          <a:blip r:embed="rId1"/>
          <a:stretch>
            <a:fillRect/>
          </a:stretch>
        </p:blipFill>
        <p:spPr>
          <a:xfrm>
            <a:off x="103505" y="2073275"/>
            <a:ext cx="11985625" cy="4283075"/>
          </a:xfrm>
          <a:prstGeom prst="rect">
            <a:avLst/>
          </a:prstGeom>
        </p:spPr>
      </p:pic>
      <p:sp>
        <p:nvSpPr>
          <p:cNvPr id="2" name="Cuadro de texto 1"/>
          <p:cNvSpPr txBox="1"/>
          <p:nvPr/>
        </p:nvSpPr>
        <p:spPr>
          <a:xfrm>
            <a:off x="1844675" y="2647950"/>
            <a:ext cx="2132330" cy="1599565"/>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Post aislantes</a:t>
            </a:r>
            <a:endParaRPr lang="es-ES" altLang="en-US" sz="1400" b="1">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Se usan principalmente en subestaciones, se pueden utilizar para voltajes de hasta 132 kV.</a:t>
            </a:r>
            <a:endParaRPr lang="es-ES" altLang="en-US" sz="1400">
              <a:latin typeface="Open Sans" panose="020B0606030504020204" pitchFamily="34" charset="0"/>
              <a:cs typeface="Open Sans" panose="020B0606030504020204" pitchFamily="34" charset="0"/>
            </a:endParaRPr>
          </a:p>
        </p:txBody>
      </p:sp>
      <p:sp>
        <p:nvSpPr>
          <p:cNvPr id="3" name="Cuadro de texto 2"/>
          <p:cNvSpPr txBox="1"/>
          <p:nvPr/>
        </p:nvSpPr>
        <p:spPr>
          <a:xfrm>
            <a:off x="4182745" y="2647950"/>
            <a:ext cx="1540510" cy="1168400"/>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De vidrio</a:t>
            </a:r>
            <a:endParaRPr lang="es-ES" altLang="en-US" sz="1400" b="1">
              <a:latin typeface="Open Sans" panose="020B0606030504020204" pitchFamily="34" charset="0"/>
              <a:cs typeface="Open Sans" panose="020B0606030504020204" pitchFamily="34" charset="0"/>
            </a:endParaRPr>
          </a:p>
          <a:p>
            <a:pPr algn="ctr"/>
            <a:endParaRPr lang="es-ES" altLang="en-US" sz="1400" b="1">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Se utilizan para aislantes de suspensión.</a:t>
            </a:r>
            <a:endParaRPr lang="es-ES" altLang="en-US" sz="1400">
              <a:latin typeface="Open Sans" panose="020B0606030504020204" pitchFamily="34" charset="0"/>
              <a:cs typeface="Open Sans" panose="020B0606030504020204" pitchFamily="34" charset="0"/>
            </a:endParaRPr>
          </a:p>
        </p:txBody>
      </p:sp>
      <p:sp>
        <p:nvSpPr>
          <p:cNvPr id="4" name="Cuadro de texto 3"/>
          <p:cNvSpPr txBox="1"/>
          <p:nvPr/>
        </p:nvSpPr>
        <p:spPr>
          <a:xfrm>
            <a:off x="5951220" y="2647950"/>
            <a:ext cx="2183130" cy="2030095"/>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Polímero</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Están compuestos de fibra de vidrio, son casi un 90% más livianos que los aisladores de porcelana y ofrecen una resistencia casi igual o mejor.</a:t>
            </a:r>
            <a:endParaRPr lang="es-ES" altLang="en-US" sz="1400">
              <a:latin typeface="Open Sans" panose="020B0606030504020204" pitchFamily="34" charset="0"/>
              <a:cs typeface="Open Sans" panose="020B0606030504020204" pitchFamily="34" charset="0"/>
            </a:endParaRPr>
          </a:p>
        </p:txBody>
      </p:sp>
      <p:sp>
        <p:nvSpPr>
          <p:cNvPr id="5" name="Cuadro de texto 4"/>
          <p:cNvSpPr txBox="1"/>
          <p:nvPr/>
        </p:nvSpPr>
        <p:spPr>
          <a:xfrm>
            <a:off x="8479155" y="2647950"/>
            <a:ext cx="1806575" cy="1814830"/>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De varilla larga</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Se pueden usar en ubicaciones de suspensión así como en ubicaciones de tensión.</a:t>
            </a:r>
            <a:endParaRPr lang="es-ES" altLang="en-US" sz="1400">
              <a:latin typeface="Open Sans" panose="020B0606030504020204" pitchFamily="34" charset="0"/>
              <a:cs typeface="Open Sans" panose="020B0606030504020204" pitchFamily="34" charset="0"/>
            </a:endParaRPr>
          </a:p>
        </p:txBody>
      </p:sp>
      <p:pic>
        <p:nvPicPr>
          <p:cNvPr id="8" name="Imagen 7" descr="ailsante_vidrio"/>
          <p:cNvPicPr>
            <a:picLocks noChangeAspect="1"/>
          </p:cNvPicPr>
          <p:nvPr/>
        </p:nvPicPr>
        <p:blipFill>
          <a:blip r:embed="rId2"/>
          <a:stretch>
            <a:fillRect/>
          </a:stretch>
        </p:blipFill>
        <p:spPr>
          <a:xfrm>
            <a:off x="4610735" y="4160520"/>
            <a:ext cx="816610" cy="1017905"/>
          </a:xfrm>
          <a:prstGeom prst="rect">
            <a:avLst/>
          </a:prstGeom>
        </p:spPr>
      </p:pic>
      <p:pic>
        <p:nvPicPr>
          <p:cNvPr id="9" name="Imagen 8" descr="aislador_polimero"/>
          <p:cNvPicPr>
            <a:picLocks noChangeAspect="1"/>
          </p:cNvPicPr>
          <p:nvPr/>
        </p:nvPicPr>
        <p:blipFill>
          <a:blip r:embed="rId3"/>
          <a:stretch>
            <a:fillRect/>
          </a:stretch>
        </p:blipFill>
        <p:spPr>
          <a:xfrm rot="5400000">
            <a:off x="6791960" y="4302125"/>
            <a:ext cx="500380" cy="1251585"/>
          </a:xfrm>
          <a:prstGeom prst="rect">
            <a:avLst/>
          </a:prstGeom>
        </p:spPr>
      </p:pic>
      <p:pic>
        <p:nvPicPr>
          <p:cNvPr id="10" name="Imagen 9" descr="aislante_varillalarga"/>
          <p:cNvPicPr>
            <a:picLocks noChangeAspect="1"/>
          </p:cNvPicPr>
          <p:nvPr/>
        </p:nvPicPr>
        <p:blipFill>
          <a:blip r:embed="rId4"/>
          <a:stretch>
            <a:fillRect/>
          </a:stretch>
        </p:blipFill>
        <p:spPr>
          <a:xfrm rot="5400000">
            <a:off x="8937625" y="4293870"/>
            <a:ext cx="889000" cy="1226185"/>
          </a:xfrm>
          <a:prstGeom prst="rect">
            <a:avLst/>
          </a:prstGeom>
        </p:spPr>
      </p:pic>
      <p:pic>
        <p:nvPicPr>
          <p:cNvPr id="11" name="Imagen 10" descr="post_aislantes"/>
          <p:cNvPicPr>
            <a:picLocks noChangeAspect="1"/>
          </p:cNvPicPr>
          <p:nvPr/>
        </p:nvPicPr>
        <p:blipFill>
          <a:blip r:embed="rId5"/>
          <a:stretch>
            <a:fillRect/>
          </a:stretch>
        </p:blipFill>
        <p:spPr>
          <a:xfrm>
            <a:off x="2588895" y="4149725"/>
            <a:ext cx="501650" cy="12020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flipH="1">
            <a:off x="4900930" y="4673600"/>
            <a:ext cx="2029460" cy="1968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6807835" y="4210685"/>
            <a:ext cx="2207260" cy="90741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Prueba de Diodos, Transistores y medidor de continuidad.</a:t>
            </a:r>
            <a:endPar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flipH="1">
            <a:off x="5320665" y="4786630"/>
            <a:ext cx="659130" cy="1631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5979795" y="4349750"/>
            <a:ext cx="2345690" cy="78803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rPr>
              <a:t>Punta Roja</a:t>
            </a:r>
            <a:endPar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endParaRPr>
          </a:p>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Para mediciones superior a 10 A</a:t>
            </a:r>
            <a:endPar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flipH="1">
            <a:off x="5320665" y="5129530"/>
            <a:ext cx="659130" cy="1631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5979795" y="4640580"/>
            <a:ext cx="3329940" cy="88201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Para mediciones de máximo 0,2 A. Para medir tensión, resistencia y frecuencia tanto en CC vomo CA.</a:t>
            </a:r>
            <a:endPar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flipH="1">
            <a:off x="5380355" y="5412105"/>
            <a:ext cx="659130" cy="16319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5979795" y="4999990"/>
            <a:ext cx="1754505" cy="73723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rPr>
              <a:t>Punta Negra:</a:t>
            </a:r>
            <a:endPar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endParaRPr>
          </a:p>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Negativo/Masa</a:t>
            </a:r>
            <a:endPar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Cuadro de texto 1"/>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9" name="Cuadro de texto 8"/>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Rectángulo 9"/>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a:off x="3162935" y="4570730"/>
            <a:ext cx="1018540" cy="3683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749935" y="3712210"/>
            <a:ext cx="2498090" cy="146621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rPr>
              <a:t>Zócalo</a:t>
            </a: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 para insertar y medir la ganancia de un Transistor.</a:t>
            </a:r>
            <a:endPar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endParaRPr>
          </a:p>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E= Emisor</a:t>
            </a:r>
            <a:endPar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endParaRPr>
          </a:p>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B= Base</a:t>
            </a:r>
            <a:endPar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endParaRPr>
          </a:p>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C= Colector</a:t>
            </a:r>
            <a:endPar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flipV="1">
            <a:off x="3162935" y="4545330"/>
            <a:ext cx="941705" cy="25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1108075" y="4254500"/>
            <a:ext cx="2054860" cy="60769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Medición de resistencia (Ohms)</a:t>
            </a:r>
            <a:r>
              <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rPr>
              <a:t> ῼ</a:t>
            </a:r>
            <a:endPar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5981065" y="2658110"/>
            <a:ext cx="5768340" cy="3203575"/>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400798" y="1704601"/>
            <a:ext cx="1215982" cy="588224"/>
          </a:xfrm>
          <a:prstGeom prst="round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rgbClr val="2C538E"/>
                </a:solidFill>
                <a:latin typeface="Open Sans" panose="020B0606030504020204" pitchFamily="34" charset="0"/>
              </a:rPr>
              <a:t>Objetivo</a:t>
            </a:r>
            <a:endParaRPr lang="es-ES" b="1" dirty="0">
              <a:solidFill>
                <a:srgbClr val="2C538E"/>
              </a:solidFill>
              <a:latin typeface="Open Sans" panose="020B0606030504020204" pitchFamily="34" charset="0"/>
            </a:endParaRPr>
          </a:p>
        </p:txBody>
      </p:sp>
      <p:sp>
        <p:nvSpPr>
          <p:cNvPr id="16" name="CuadroTexto 15"/>
          <p:cNvSpPr txBox="1"/>
          <p:nvPr/>
        </p:nvSpPr>
        <p:spPr>
          <a:xfrm>
            <a:off x="6296660" y="2795905"/>
            <a:ext cx="5304790" cy="2891790"/>
          </a:xfrm>
          <a:prstGeom prst="rect">
            <a:avLst/>
          </a:prstGeom>
          <a:noFill/>
          <a:ln>
            <a:noFill/>
          </a:ln>
        </p:spPr>
        <p:txBody>
          <a:bodyPr wrap="square" rtlCol="0">
            <a:spAutoFit/>
          </a:bodyPr>
          <a:lstStyle/>
          <a:p>
            <a:r>
              <a:rPr lang="es-CO" sz="1400" dirty="0" err="1">
                <a:solidFill>
                  <a:srgbClr val="1A3255"/>
                </a:solidFill>
                <a:latin typeface="Open Sans" panose="020B0606030504020204" pitchFamily="34" charset="0"/>
              </a:rPr>
              <a:t>• Conocimiento de cargas electricas y esquemas de conexion</a:t>
            </a:r>
            <a:endParaRPr lang="es-CO" sz="1400" dirty="0" err="1">
              <a:solidFill>
                <a:srgbClr val="1A3255"/>
              </a:solidFill>
              <a:latin typeface="Open Sans" panose="020B0606030504020204" pitchFamily="34" charset="0"/>
            </a:endParaRPr>
          </a:p>
          <a:p>
            <a:endParaRPr lang="es-CO" sz="1400" dirty="0" err="1">
              <a:solidFill>
                <a:srgbClr val="1A3255"/>
              </a:solidFill>
              <a:latin typeface="Open Sans" panose="020B0606030504020204" pitchFamily="34" charset="0"/>
            </a:endParaRPr>
          </a:p>
          <a:p>
            <a:r>
              <a:rPr lang="es-CO" sz="1400" dirty="0" err="1">
                <a:solidFill>
                  <a:srgbClr val="1A3255"/>
                </a:solidFill>
                <a:latin typeface="Open Sans" panose="020B0606030504020204" pitchFamily="34" charset="0"/>
              </a:rPr>
              <a:t>• Luminotécnia, factores de iluminación y sistemas de ilumnación.</a:t>
            </a:r>
            <a:endParaRPr lang="es-CO" sz="1400" dirty="0" err="1">
              <a:solidFill>
                <a:srgbClr val="1A3255"/>
              </a:solidFill>
              <a:latin typeface="Open Sans" panose="020B0606030504020204" pitchFamily="34" charset="0"/>
            </a:endParaRPr>
          </a:p>
          <a:p>
            <a:endParaRPr lang="es-CO" sz="1400" dirty="0" err="1">
              <a:solidFill>
                <a:srgbClr val="1A3255"/>
              </a:solidFill>
              <a:latin typeface="Open Sans" panose="020B0606030504020204" pitchFamily="34" charset="0"/>
            </a:endParaRPr>
          </a:p>
          <a:p>
            <a:r>
              <a:rPr lang="es-CO" sz="1400" dirty="0" err="1">
                <a:solidFill>
                  <a:srgbClr val="1A3255"/>
                </a:solidFill>
                <a:latin typeface="Open Sans" panose="020B0606030504020204" pitchFamily="34" charset="0"/>
              </a:rPr>
              <a:t>• Flujo luminoso y fuentes de luz.</a:t>
            </a:r>
            <a:endParaRPr lang="es-CO" sz="1400" dirty="0" err="1">
              <a:solidFill>
                <a:srgbClr val="1A3255"/>
              </a:solidFill>
              <a:latin typeface="Open Sans" panose="020B0606030504020204" pitchFamily="34" charset="0"/>
            </a:endParaRPr>
          </a:p>
          <a:p>
            <a:endParaRPr lang="es-CO" sz="1400" dirty="0" err="1">
              <a:solidFill>
                <a:srgbClr val="1A3255"/>
              </a:solidFill>
              <a:latin typeface="Open Sans" panose="020B0606030504020204" pitchFamily="34" charset="0"/>
            </a:endParaRPr>
          </a:p>
          <a:p>
            <a:r>
              <a:rPr lang="es-CO" sz="1400" dirty="0" err="1">
                <a:solidFill>
                  <a:srgbClr val="1A3255"/>
                </a:solidFill>
                <a:latin typeface="Open Sans" panose="020B0606030504020204" pitchFamily="34" charset="0"/>
              </a:rPr>
              <a:t>• Luminación y reglamento técnico.</a:t>
            </a:r>
            <a:endParaRPr lang="es-CO" sz="1400" dirty="0" err="1">
              <a:solidFill>
                <a:srgbClr val="1A3255"/>
              </a:solidFill>
              <a:latin typeface="Open Sans" panose="020B0606030504020204" pitchFamily="34" charset="0"/>
            </a:endParaRPr>
          </a:p>
          <a:p>
            <a:endParaRPr lang="es-CO" sz="1400" dirty="0" err="1">
              <a:solidFill>
                <a:srgbClr val="1A3255"/>
              </a:solidFill>
              <a:latin typeface="Open Sans" panose="020B0606030504020204" pitchFamily="34" charset="0"/>
            </a:endParaRPr>
          </a:p>
          <a:p>
            <a:r>
              <a:rPr lang="es-CO" sz="1400" dirty="0" err="1">
                <a:solidFill>
                  <a:srgbClr val="1A3255"/>
                </a:solidFill>
                <a:latin typeface="Open Sans" panose="020B0606030504020204" pitchFamily="34" charset="0"/>
              </a:rPr>
              <a:t>• Normas y características técnicas de los conductores.</a:t>
            </a:r>
            <a:endParaRPr lang="es-CO" sz="1400" dirty="0" err="1">
              <a:solidFill>
                <a:srgbClr val="1A3255"/>
              </a:solidFill>
              <a:latin typeface="Open Sans" panose="020B0606030504020204" pitchFamily="34" charset="0"/>
            </a:endParaRPr>
          </a:p>
          <a:p>
            <a:endParaRPr lang="es-CO" sz="1400" dirty="0" err="1">
              <a:solidFill>
                <a:srgbClr val="1A3255"/>
              </a:solidFill>
              <a:latin typeface="Open Sans" panose="020B0606030504020204" pitchFamily="34" charset="0"/>
            </a:endParaRPr>
          </a:p>
          <a:p>
            <a:r>
              <a:rPr lang="es-CO" sz="1400" dirty="0" err="1">
                <a:solidFill>
                  <a:srgbClr val="1A3255"/>
                </a:solidFill>
                <a:latin typeface="Open Sans" panose="020B0606030504020204" pitchFamily="34" charset="0"/>
              </a:rPr>
              <a:t>• Normas en el tensionado y características de los empalmes, ponchadas y aisladores.</a:t>
            </a:r>
            <a:endParaRPr lang="es-CO" sz="1400" dirty="0" err="1">
              <a:solidFill>
                <a:srgbClr val="1A3255"/>
              </a:solidFill>
              <a:latin typeface="Open Sans" panose="020B0606030504020204" pitchFamily="34" charset="0"/>
            </a:endParaRPr>
          </a:p>
        </p:txBody>
      </p:sp>
      <p:sp>
        <p:nvSpPr>
          <p:cNvPr id="7" name="Rectángulo redondeado 1"/>
          <p:cNvSpPr/>
          <p:nvPr/>
        </p:nvSpPr>
        <p:spPr>
          <a:xfrm>
            <a:off x="7685020" y="1704601"/>
            <a:ext cx="2414320" cy="588224"/>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latin typeface="Open Sans" panose="020B0606030504020204" pitchFamily="34" charset="0"/>
              </a:rPr>
              <a:t>Contenido temático</a:t>
            </a:r>
            <a:endParaRPr lang="es-ES" b="1" dirty="0">
              <a:solidFill>
                <a:schemeClr val="bg1"/>
              </a:solidFill>
              <a:latin typeface="Open Sans" panose="020B0606030504020204" pitchFamily="34" charset="0"/>
            </a:endParaRPr>
          </a:p>
        </p:txBody>
      </p:sp>
      <p:sp>
        <p:nvSpPr>
          <p:cNvPr id="9" name="Rectángulo redondeado 1"/>
          <p:cNvSpPr/>
          <p:nvPr/>
        </p:nvSpPr>
        <p:spPr>
          <a:xfrm>
            <a:off x="10167580" y="1704601"/>
            <a:ext cx="1778757" cy="588224"/>
          </a:xfrm>
          <a:prstGeom prst="round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rgbClr val="2C538E"/>
                </a:solidFill>
                <a:latin typeface="Open Sans" panose="020B0606030504020204" pitchFamily="34" charset="0"/>
              </a:rPr>
              <a:t>Metodología</a:t>
            </a:r>
            <a:endParaRPr lang="es-ES" b="1" dirty="0">
              <a:solidFill>
                <a:srgbClr val="2C538E"/>
              </a:solidFill>
              <a:latin typeface="Open Sans" panose="020B0606030504020204" pitchFamily="34" charset="0"/>
            </a:endParaRPr>
          </a:p>
        </p:txBody>
      </p:sp>
      <p:pic>
        <p:nvPicPr>
          <p:cNvPr id="4" name="Imagen 3" descr="Icono&#10;&#10;Descripción generada automáticamente"/>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37023" y="1998713"/>
            <a:ext cx="530557" cy="658918"/>
          </a:xfrm>
          <a:prstGeom prst="rect">
            <a:avLst/>
          </a:prstGeom>
        </p:spPr>
      </p:pic>
      <p:pic>
        <p:nvPicPr>
          <p:cNvPr id="5" name="Imagen 4"/>
          <p:cNvPicPr>
            <a:picLocks noChangeAspect="1"/>
          </p:cNvPicPr>
          <p:nvPr/>
        </p:nvPicPr>
        <p:blipFill>
          <a:blip r:embed="rId2"/>
          <a:stretch>
            <a:fillRect/>
          </a:stretch>
        </p:blipFill>
        <p:spPr>
          <a:xfrm>
            <a:off x="143510" y="1675765"/>
            <a:ext cx="5613400" cy="4303395"/>
          </a:xfrm>
          <a:prstGeom prst="rect">
            <a:avLst/>
          </a:prstGeom>
        </p:spPr>
      </p:pic>
      <p:sp>
        <p:nvSpPr>
          <p:cNvPr id="2" name="Rectángulo 1"/>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0" name="Botón de acción: ir hacia delante o siguiente 8">
            <a:hlinkClick r:id="" action="ppaction://hlinkshowjump?jump=nextslide" highlightClick="1"/>
          </p:cNvPr>
          <p:cNvSpPr/>
          <p:nvPr/>
        </p:nvSpPr>
        <p:spPr>
          <a:xfrm>
            <a:off x="9058275" y="5979042"/>
            <a:ext cx="297180" cy="274320"/>
          </a:xfrm>
          <a:prstGeom prst="actionButtonForwardNext">
            <a:avLst/>
          </a:prstGeom>
          <a:solidFill>
            <a:srgbClr val="F49F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dirty="0"/>
          </a:p>
        </p:txBody>
      </p:sp>
      <p:pic>
        <p:nvPicPr>
          <p:cNvPr id="42"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058566" y="5979369"/>
            <a:ext cx="585665" cy="5856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a:off x="3214370" y="3776345"/>
            <a:ext cx="1532255" cy="3765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1381760" y="3467100"/>
            <a:ext cx="2054860" cy="60769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Selector Rotativo</a:t>
            </a:r>
            <a:endPar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Cuadro de texto 8"/>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0" name="Cuadro de texto 9"/>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55320" y="1491615"/>
            <a:ext cx="3655695" cy="306705"/>
          </a:xfrm>
          <a:prstGeom prst="rect">
            <a:avLst/>
          </a:prstGeom>
          <a:noFill/>
        </p:spPr>
        <p:txBody>
          <a:bodyPr wrap="square" rtlCol="0">
            <a:spAutoFit/>
          </a:bodyPr>
          <a:p>
            <a:r>
              <a:rPr lang="es-ES" altLang="en-US" sz="1400" b="1">
                <a:solidFill>
                  <a:schemeClr val="tx1">
                    <a:lumMod val="75000"/>
                    <a:lumOff val="25000"/>
                  </a:schemeClr>
                </a:solidFill>
                <a:latin typeface="Open Sans" panose="020B0606030504020204" pitchFamily="34" charset="0"/>
                <a:cs typeface="Open Sans" panose="020B0606030504020204" pitchFamily="34" charset="0"/>
              </a:rPr>
              <a:t>Cómo se conecta el multímetro</a:t>
            </a:r>
            <a:endParaRPr lang="es-ES" altLang="en-US" sz="1400" b="1">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4" name="Cuadro de texto 13"/>
          <p:cNvSpPr txBox="1"/>
          <p:nvPr/>
        </p:nvSpPr>
        <p:spPr>
          <a:xfrm>
            <a:off x="655955" y="1798320"/>
            <a:ext cx="10982325" cy="521970"/>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Este funciona a través de dos clavijas , una es la marcada como COM y la otra clavija es la que marca la magnitud que se desea medir (V, Ω, ó A  ) para medir como voltímetro, óhmetro o como amperímetro o miliamperímetro.</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pic>
        <p:nvPicPr>
          <p:cNvPr id="19" name="Imagen 18" descr="multimetro-clavijas"/>
          <p:cNvPicPr>
            <a:picLocks noChangeAspect="1"/>
          </p:cNvPicPr>
          <p:nvPr/>
        </p:nvPicPr>
        <p:blipFill>
          <a:blip r:embed="rId2"/>
          <a:srcRect l="4634" t="3751" r="4837" b="2735"/>
          <a:stretch>
            <a:fillRect/>
          </a:stretch>
        </p:blipFill>
        <p:spPr>
          <a:xfrm>
            <a:off x="3859530" y="2754630"/>
            <a:ext cx="3684270" cy="3213735"/>
          </a:xfrm>
          <a:prstGeom prst="rect">
            <a:avLst/>
          </a:prstGeom>
        </p:spPr>
      </p:pic>
      <p:sp>
        <p:nvSpPr>
          <p:cNvPr id="25" name="Cuadro de texto 24"/>
          <p:cNvSpPr txBox="1"/>
          <p:nvPr/>
        </p:nvSpPr>
        <p:spPr>
          <a:xfrm>
            <a:off x="2439670" y="5968365"/>
            <a:ext cx="7414895" cy="306705"/>
          </a:xfrm>
          <a:prstGeom prst="rect">
            <a:avLst/>
          </a:prstGeom>
          <a:noFill/>
        </p:spPr>
        <p:txBody>
          <a:bodyPr wrap="square" rtlCol="0">
            <a:spAutoFit/>
          </a:bodyPr>
          <a:p>
            <a:pPr algn="ctr"/>
            <a:r>
              <a:rPr lang="es-CO" altLang="es-ES" sz="1400" i="1">
                <a:solidFill>
                  <a:schemeClr val="tx1">
                    <a:lumMod val="75000"/>
                    <a:lumOff val="25000"/>
                  </a:schemeClr>
                </a:solidFill>
                <a:latin typeface="Open Sans" panose="020B0606030504020204" pitchFamily="34" charset="0"/>
                <a:cs typeface="Open Sans" panose="020B0606030504020204" pitchFamily="34" charset="0"/>
              </a:rPr>
              <a:t>Pasa el mouse por encima del multímetro para conocer sus partes.</a:t>
            </a:r>
            <a:endParaRPr lang="es-CO" altLang="es-ES" sz="1400" i="1">
              <a:solidFill>
                <a:schemeClr val="tx1">
                  <a:lumMod val="75000"/>
                  <a:lumOff val="25000"/>
                </a:schemeClr>
              </a:solidFill>
              <a:latin typeface="Open Sans" panose="020B0606030504020204" pitchFamily="34" charset="0"/>
              <a:cs typeface="Open Sans" panose="020B0606030504020204" pitchFamily="34" charset="0"/>
            </a:endParaRPr>
          </a:p>
        </p:txBody>
      </p:sp>
      <p:cxnSp>
        <p:nvCxnSpPr>
          <p:cNvPr id="27" name="Conector recto de flecha 26"/>
          <p:cNvCxnSpPr/>
          <p:nvPr/>
        </p:nvCxnSpPr>
        <p:spPr>
          <a:xfrm>
            <a:off x="3214370" y="3776345"/>
            <a:ext cx="899160" cy="82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ectángulo redondeado 27"/>
          <p:cNvSpPr/>
          <p:nvPr/>
        </p:nvSpPr>
        <p:spPr>
          <a:xfrm>
            <a:off x="1381760" y="3467100"/>
            <a:ext cx="2054860" cy="607695"/>
          </a:xfrm>
          <a:prstGeom prst="roundRect">
            <a:avLst/>
          </a:prstGeom>
          <a:solidFill>
            <a:srgbClr val="BFD1E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lumMod val="75000"/>
                    <a:lumOff val="25000"/>
                  </a:schemeClr>
                </a:solidFill>
                <a:latin typeface="Open Sans" panose="020B0606030504020204" pitchFamily="34" charset="0"/>
                <a:cs typeface="Open Sans" panose="020B0606030504020204" pitchFamily="34" charset="0"/>
                <a:sym typeface="+mn-ea"/>
              </a:rPr>
              <a:t>Tensión Contínua (CC)</a:t>
            </a:r>
            <a:endParaRPr lang="es-CO" altLang="es-ES" sz="1400" b="1">
              <a:solidFill>
                <a:schemeClr val="tx1">
                  <a:lumMod val="75000"/>
                  <a:lumOff val="25000"/>
                </a:schemeClr>
              </a:solidFill>
              <a:latin typeface="Open Sans" panose="020B0606030504020204" pitchFamily="34" charset="0"/>
              <a:cs typeface="Open Sans" panose="020B0606030504020204" pitchFamily="34" charset="0"/>
              <a:sym typeface="+mn-ea"/>
            </a:endParaRPr>
          </a:p>
        </p:txBody>
      </p:sp>
      <p:sp>
        <p:nvSpPr>
          <p:cNvPr id="2" name="Rectángulo 1"/>
          <p:cNvSpPr/>
          <p:nvPr/>
        </p:nvSpPr>
        <p:spPr>
          <a:xfrm>
            <a:off x="655320" y="1125220"/>
            <a:ext cx="6649720" cy="337185"/>
          </a:xfrm>
          <a:prstGeom prst="rect">
            <a:avLst/>
          </a:prstGeom>
        </p:spPr>
        <p:txBody>
          <a:bodyPr wrap="square">
            <a:spAutoFit/>
          </a:bodyPr>
          <a:p>
            <a:pPr algn="l"/>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1: Esquemas de Conexión de los Instrumentos De Medida</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586740" y="989965"/>
            <a:ext cx="7868285" cy="583565"/>
          </a:xfrm>
          <a:prstGeom prst="rect">
            <a:avLst/>
          </a:prstGeom>
        </p:spPr>
        <p:txBody>
          <a:bodyPr wrap="square">
            <a:spAutoFit/>
          </a:bodyPr>
          <a:lstStyle/>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 Protección de Corto Circuito, Fusibles e Interruptores, Circuitos Ramales y General</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586740" y="1701165"/>
            <a:ext cx="11173460" cy="737235"/>
          </a:xfrm>
          <a:prstGeom prst="rect">
            <a:avLst/>
          </a:prstGeom>
          <a:noFill/>
        </p:spPr>
        <p:txBody>
          <a:bodyPr wrap="square" rtlCol="0">
            <a:spAutoFit/>
          </a:bodyPr>
          <a:p>
            <a:r>
              <a:rPr lang="es-ES" altLang="en-US" sz="1400">
                <a:solidFill>
                  <a:schemeClr val="tx1">
                    <a:lumMod val="75000"/>
                    <a:lumOff val="25000"/>
                  </a:schemeClr>
                </a:solidFill>
                <a:latin typeface="Open Sans" panose="020B0606030504020204" pitchFamily="34" charset="0"/>
                <a:cs typeface="Open Sans" panose="020B0606030504020204" pitchFamily="34" charset="0"/>
              </a:rPr>
              <a:t>Dentro de los elementos que constituyen un circuito eléctrico se encuentran los de protección, los cuales son los encargados de proteger el sistema evitando cortos circuitos debido a sobrecorriente o destrucción de equipos causados por fallas simples que puedan encadenarse sin control hasta afectar cualquier tipo de instalación.</a:t>
            </a:r>
            <a:endParaRPr lang="es-ES" altLang="en-US" sz="140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37" name="Rectángulo 36"/>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b="1"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b="1"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Cada circulo es un botón que habre un modal.</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(Aplicar un mini zoom al hover)</a:t>
            </a:r>
            <a:endParaRPr lang="es-CO" altLang="es-ES" sz="1000" dirty="0">
              <a:solidFill>
                <a:schemeClr val="tx1"/>
              </a:solidFill>
              <a:latin typeface="Open Sans" panose="020B0606030504020204" pitchFamily="34" charset="0"/>
              <a:cs typeface="Open Sans" panose="020B0606030504020204" pitchFamily="34" charset="0"/>
            </a:endParaRPr>
          </a:p>
        </p:txBody>
      </p:sp>
      <p:sp>
        <p:nvSpPr>
          <p:cNvPr id="46" name="Óvalo 45"/>
          <p:cNvSpPr/>
          <p:nvPr/>
        </p:nvSpPr>
        <p:spPr>
          <a:xfrm>
            <a:off x="1417955" y="2917825"/>
            <a:ext cx="1682750" cy="1682750"/>
          </a:xfrm>
          <a:prstGeom prst="ellipse">
            <a:avLst/>
          </a:prstGeom>
          <a:solidFill>
            <a:srgbClr val="F8E6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Óvalo 47"/>
          <p:cNvSpPr/>
          <p:nvPr/>
        </p:nvSpPr>
        <p:spPr>
          <a:xfrm>
            <a:off x="3280410" y="2917825"/>
            <a:ext cx="1682750" cy="1682750"/>
          </a:xfrm>
          <a:prstGeom prst="ellipse">
            <a:avLst/>
          </a:prstGeom>
          <a:solidFill>
            <a:srgbClr val="FFCC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9" name="Óvalo 48"/>
          <p:cNvSpPr/>
          <p:nvPr/>
        </p:nvSpPr>
        <p:spPr>
          <a:xfrm>
            <a:off x="5185410" y="2917825"/>
            <a:ext cx="1682750" cy="1682750"/>
          </a:xfrm>
          <a:prstGeom prst="ellipse">
            <a:avLst/>
          </a:prstGeom>
          <a:solidFill>
            <a:srgbClr val="FEB8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0" name="Óvalo 49"/>
          <p:cNvSpPr/>
          <p:nvPr/>
        </p:nvSpPr>
        <p:spPr>
          <a:xfrm>
            <a:off x="7090410" y="2917825"/>
            <a:ext cx="1682750" cy="1682750"/>
          </a:xfrm>
          <a:prstGeom prst="ellipse">
            <a:avLst/>
          </a:prstGeom>
          <a:solidFill>
            <a:srgbClr val="FF9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1" name="Óvalo 50"/>
          <p:cNvSpPr/>
          <p:nvPr/>
        </p:nvSpPr>
        <p:spPr>
          <a:xfrm>
            <a:off x="9001760" y="2917825"/>
            <a:ext cx="1682750" cy="1682750"/>
          </a:xfrm>
          <a:prstGeom prst="ellipse">
            <a:avLst/>
          </a:prstGeom>
          <a:solidFill>
            <a:srgbClr val="E88E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4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281846" y="4015314"/>
            <a:ext cx="585665" cy="585665"/>
          </a:xfrm>
          <a:prstGeom prst="rect">
            <a:avLst/>
          </a:prstGeom>
        </p:spPr>
      </p:pic>
      <p:pic>
        <p:nvPicPr>
          <p:cNvPr id="53" name="Imagen 52" descr="switch"/>
          <p:cNvPicPr>
            <a:picLocks noChangeAspect="1"/>
          </p:cNvPicPr>
          <p:nvPr/>
        </p:nvPicPr>
        <p:blipFill>
          <a:blip r:embed="rId4"/>
          <a:stretch>
            <a:fillRect/>
          </a:stretch>
        </p:blipFill>
        <p:spPr>
          <a:xfrm>
            <a:off x="7520940" y="3348355"/>
            <a:ext cx="821690" cy="821690"/>
          </a:xfrm>
          <a:prstGeom prst="rect">
            <a:avLst/>
          </a:prstGeom>
        </p:spPr>
      </p:pic>
      <p:sp>
        <p:nvSpPr>
          <p:cNvPr id="54" name="Cuadro de texto 53"/>
          <p:cNvSpPr txBox="1"/>
          <p:nvPr/>
        </p:nvSpPr>
        <p:spPr>
          <a:xfrm>
            <a:off x="1504950" y="4787900"/>
            <a:ext cx="1595755"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Cortocircuito</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55" name="Imagen 54" descr="broken-wire"/>
          <p:cNvPicPr>
            <a:picLocks noChangeAspect="1"/>
          </p:cNvPicPr>
          <p:nvPr/>
        </p:nvPicPr>
        <p:blipFill>
          <a:blip r:embed="rId5"/>
          <a:stretch>
            <a:fillRect/>
          </a:stretch>
        </p:blipFill>
        <p:spPr>
          <a:xfrm>
            <a:off x="1676400" y="3176270"/>
            <a:ext cx="1165225" cy="1165225"/>
          </a:xfrm>
          <a:prstGeom prst="rect">
            <a:avLst/>
          </a:prstGeom>
        </p:spPr>
      </p:pic>
      <p:sp>
        <p:nvSpPr>
          <p:cNvPr id="56" name="Cuadro de texto 55"/>
          <p:cNvSpPr txBox="1"/>
          <p:nvPr/>
        </p:nvSpPr>
        <p:spPr>
          <a:xfrm>
            <a:off x="3540760" y="4787900"/>
            <a:ext cx="116205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Fusibles</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7" name="Cuadro de texto 56"/>
          <p:cNvSpPr txBox="1"/>
          <p:nvPr/>
        </p:nvSpPr>
        <p:spPr>
          <a:xfrm>
            <a:off x="5363210" y="4680268"/>
            <a:ext cx="116205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Circuitos ramal</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8" name="Cuadro de texto 57"/>
          <p:cNvSpPr txBox="1"/>
          <p:nvPr/>
        </p:nvSpPr>
        <p:spPr>
          <a:xfrm>
            <a:off x="7243445" y="4680268"/>
            <a:ext cx="130048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Interruptor Automático</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9" name="Cuadro de texto 58"/>
          <p:cNvSpPr txBox="1"/>
          <p:nvPr/>
        </p:nvSpPr>
        <p:spPr>
          <a:xfrm>
            <a:off x="9243695" y="4787900"/>
            <a:ext cx="134239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Totalizador</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60" name="Imagen 59" descr="fuse"/>
          <p:cNvPicPr>
            <a:picLocks noChangeAspect="1"/>
          </p:cNvPicPr>
          <p:nvPr/>
        </p:nvPicPr>
        <p:blipFill>
          <a:blip r:embed="rId6"/>
          <a:stretch>
            <a:fillRect/>
          </a:stretch>
        </p:blipFill>
        <p:spPr>
          <a:xfrm>
            <a:off x="3669665" y="3265805"/>
            <a:ext cx="904240" cy="904240"/>
          </a:xfrm>
          <a:prstGeom prst="rect">
            <a:avLst/>
          </a:prstGeom>
        </p:spPr>
      </p:pic>
      <p:pic>
        <p:nvPicPr>
          <p:cNvPr id="61" name="Imagen 60" descr="electric-meter"/>
          <p:cNvPicPr>
            <a:picLocks noChangeAspect="1"/>
          </p:cNvPicPr>
          <p:nvPr/>
        </p:nvPicPr>
        <p:blipFill>
          <a:blip r:embed="rId7"/>
          <a:stretch>
            <a:fillRect/>
          </a:stretch>
        </p:blipFill>
        <p:spPr>
          <a:xfrm>
            <a:off x="9383395" y="3265805"/>
            <a:ext cx="918845" cy="918845"/>
          </a:xfrm>
          <a:prstGeom prst="rect">
            <a:avLst/>
          </a:prstGeom>
        </p:spPr>
      </p:pic>
      <p:pic>
        <p:nvPicPr>
          <p:cNvPr id="62" name="Imagen 61" descr="circuit"/>
          <p:cNvPicPr>
            <a:picLocks noChangeAspect="1"/>
          </p:cNvPicPr>
          <p:nvPr/>
        </p:nvPicPr>
        <p:blipFill>
          <a:blip r:embed="rId8"/>
          <a:stretch>
            <a:fillRect/>
          </a:stretch>
        </p:blipFill>
        <p:spPr>
          <a:xfrm>
            <a:off x="5619750" y="3369945"/>
            <a:ext cx="814705" cy="814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19760" y="1616710"/>
            <a:ext cx="11173460" cy="521970"/>
          </a:xfrm>
          <a:prstGeom prst="rect">
            <a:avLst/>
          </a:prstGeom>
          <a:noFill/>
        </p:spPr>
        <p:txBody>
          <a:bodyPr wrap="square" rtlCol="0">
            <a:spAutoFit/>
          </a:bodyPr>
          <a:p>
            <a:r>
              <a:rPr lang="es-ES" altLang="en-US" sz="1400">
                <a:solidFill>
                  <a:schemeClr val="tx1">
                    <a:lumMod val="65000"/>
                    <a:lumOff val="35000"/>
                  </a:schemeClr>
                </a:solidFill>
                <a:latin typeface="Open Sans" panose="020B0606030504020204" pitchFamily="34" charset="0"/>
                <a:cs typeface="Open Sans" panose="020B0606030504020204" pitchFamily="34" charset="0"/>
              </a:rPr>
              <a:t>Una instalación eléctrica debe ser segura y estar blindada contra cualquier tipo de falla, dando protección al entorno y salvaguardando la integridad de las personas.</a:t>
            </a:r>
            <a:endParaRPr lang="es-ES" altLang="en-US" sz="1400">
              <a:solidFill>
                <a:schemeClr val="tx1">
                  <a:lumMod val="65000"/>
                  <a:lumOff val="35000"/>
                </a:schemeClr>
              </a:solidFill>
              <a:latin typeface="Open Sans" panose="020B0606030504020204" pitchFamily="34" charset="0"/>
              <a:cs typeface="Open Sans" panose="020B0606030504020204" pitchFamily="34" charset="0"/>
            </a:endParaRPr>
          </a:p>
        </p:txBody>
      </p:sp>
      <p:sp>
        <p:nvSpPr>
          <p:cNvPr id="9" name="Rectángulo 8"/>
          <p:cNvSpPr/>
          <p:nvPr/>
        </p:nvSpPr>
        <p:spPr>
          <a:xfrm>
            <a:off x="619842" y="1001432"/>
            <a:ext cx="8495665" cy="521970"/>
          </a:xfrm>
          <a:prstGeom prst="rect">
            <a:avLst/>
          </a:prstGeom>
        </p:spPr>
        <p:txBody>
          <a:bodyPr wrap="none">
            <a:spAutoFit/>
          </a:bodyPr>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rotección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Corto Circuito, Fusibles e Interruptores, Circuitos Ramales y General</a:t>
            </a:r>
            <a:endParaRPr lang="es-ES"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17"/>
          <p:cNvSpPr/>
          <p:nvPr/>
        </p:nvSpPr>
        <p:spPr>
          <a:xfrm>
            <a:off x="-5080" y="-66675"/>
            <a:ext cx="12202795" cy="693674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4" name="Grupo 3"/>
          <p:cNvGrpSpPr/>
          <p:nvPr/>
        </p:nvGrpSpPr>
        <p:grpSpPr>
          <a:xfrm>
            <a:off x="697865" y="2384425"/>
            <a:ext cx="10844530" cy="3420110"/>
            <a:chOff x="1099" y="3755"/>
            <a:chExt cx="17078" cy="5386"/>
          </a:xfrm>
        </p:grpSpPr>
        <p:sp>
          <p:nvSpPr>
            <p:cNvPr id="10" name="Rectángulo redondeado 9"/>
            <p:cNvSpPr/>
            <p:nvPr/>
          </p:nvSpPr>
          <p:spPr>
            <a:xfrm>
              <a:off x="1099" y="3755"/>
              <a:ext cx="17079" cy="5387"/>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 name="Grupo 1"/>
            <p:cNvGrpSpPr/>
            <p:nvPr/>
          </p:nvGrpSpPr>
          <p:grpSpPr>
            <a:xfrm>
              <a:off x="1768" y="4617"/>
              <a:ext cx="14760" cy="3330"/>
              <a:chOff x="1768" y="4634"/>
              <a:chExt cx="14760" cy="3330"/>
            </a:xfrm>
          </p:grpSpPr>
          <p:sp>
            <p:nvSpPr>
              <p:cNvPr id="44" name="Cuadro de texto 43"/>
              <p:cNvSpPr txBox="1"/>
              <p:nvPr/>
            </p:nvSpPr>
            <p:spPr>
              <a:xfrm>
                <a:off x="1768" y="4634"/>
                <a:ext cx="4912" cy="919"/>
              </a:xfrm>
              <a:prstGeom prst="rect">
                <a:avLst/>
              </a:prstGeom>
              <a:noFill/>
            </p:spPr>
            <p:txBody>
              <a:bodyPr wrap="square" rtlCol="0">
                <a:spAutoFit/>
              </a:bodyPr>
              <a:p>
                <a:pPr algn="ctr"/>
                <a:r>
                  <a:rPr lang="es-ES" altLang="en-US" sz="3200" b="1">
                    <a:solidFill>
                      <a:srgbClr val="2C538E"/>
                    </a:solidFill>
                    <a:latin typeface="Open Sans" panose="020B0606030504020204" pitchFamily="34" charset="0"/>
                    <a:cs typeface="Open Sans" panose="020B0606030504020204" pitchFamily="34" charset="0"/>
                  </a:rPr>
                  <a:t>Cortocircuito</a:t>
                </a:r>
                <a:endParaRPr lang="es-ES" altLang="en-US" sz="3200" b="1">
                  <a:solidFill>
                    <a:srgbClr val="2C538E"/>
                  </a:solidFill>
                  <a:latin typeface="Open Sans" panose="020B0606030504020204" pitchFamily="34" charset="0"/>
                  <a:cs typeface="Open Sans" panose="020B0606030504020204" pitchFamily="34" charset="0"/>
                </a:endParaRPr>
              </a:p>
            </p:txBody>
          </p:sp>
          <p:sp>
            <p:nvSpPr>
              <p:cNvPr id="45" name="Cuadro de texto 44"/>
              <p:cNvSpPr txBox="1"/>
              <p:nvPr/>
            </p:nvSpPr>
            <p:spPr>
              <a:xfrm>
                <a:off x="7186" y="4942"/>
                <a:ext cx="9342" cy="2519"/>
              </a:xfrm>
              <a:prstGeom prst="rect">
                <a:avLst/>
              </a:prstGeom>
              <a:noFill/>
            </p:spPr>
            <p:txBody>
              <a:bodyPr wrap="square" rtlCol="0">
                <a:spAutoFit/>
              </a:bodyPr>
              <a:p>
                <a:r>
                  <a:rPr lang="es-ES" altLang="en-US" sz="1400">
                    <a:solidFill>
                      <a:schemeClr val="tx1">
                        <a:lumMod val="65000"/>
                        <a:lumOff val="35000"/>
                      </a:schemeClr>
                    </a:solidFill>
                    <a:latin typeface="Open Sans" panose="020B0606030504020204" pitchFamily="34" charset="0"/>
                    <a:cs typeface="Open Sans" panose="020B0606030504020204" pitchFamily="34" charset="0"/>
                  </a:rPr>
                  <a:t>Un cortocircuito se debe a que la corriente alcanza un nivel extremadamente superior para el cual está diseñado el circuito, lo que puede hacer que el alimentador de energía colapse y los cables que la conforman se destruyan. Para esto se diseñan diferentes tipos de protecciones que ayudan a mantener el circuito estable en caso de que esto ocurra, dentro de los cuales están  los fusibles e interruptores automáticos.</a:t>
                </a:r>
                <a:endParaRPr lang="es-ES" altLang="en-US" sz="1400">
                  <a:solidFill>
                    <a:schemeClr val="tx1">
                      <a:lumMod val="65000"/>
                      <a:lumOff val="35000"/>
                    </a:schemeClr>
                  </a:solidFill>
                  <a:latin typeface="Open Sans" panose="020B0606030504020204" pitchFamily="34" charset="0"/>
                  <a:cs typeface="Open Sans" panose="020B0606030504020204" pitchFamily="34" charset="0"/>
                </a:endParaRPr>
              </a:p>
            </p:txBody>
          </p:sp>
          <p:pic>
            <p:nvPicPr>
              <p:cNvPr id="55" name="Imagen 54" descr="broken-wire"/>
              <p:cNvPicPr>
                <a:picLocks noChangeAspect="1"/>
              </p:cNvPicPr>
              <p:nvPr/>
            </p:nvPicPr>
            <p:blipFill>
              <a:blip r:embed="rId2"/>
              <a:stretch>
                <a:fillRect/>
              </a:stretch>
            </p:blipFill>
            <p:spPr>
              <a:xfrm>
                <a:off x="2726" y="4968"/>
                <a:ext cx="2996" cy="2996"/>
              </a:xfrm>
              <a:prstGeom prst="rect">
                <a:avLst/>
              </a:prstGeom>
            </p:spPr>
          </p:pic>
        </p:grpSp>
        <p:sp>
          <p:nvSpPr>
            <p:cNvPr id="12" name="Óvalo 11"/>
            <p:cNvSpPr/>
            <p:nvPr/>
          </p:nvSpPr>
          <p:spPr>
            <a:xfrm>
              <a:off x="17322" y="3999"/>
              <a:ext cx="368" cy="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19760" y="1692275"/>
            <a:ext cx="1117346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Una instalación eléctrica debe ser segura y estar blindada contra cualquier tipo de falla, dando protección al entorno y salvaguardando la integridad de las personas.</a:t>
            </a:r>
            <a:endParaRPr lang="es-ES" altLang="en-US" sz="1400">
              <a:latin typeface="Open Sans" panose="020B0606030504020204" pitchFamily="34" charset="0"/>
              <a:cs typeface="Open Sans" panose="020B0606030504020204" pitchFamily="34" charset="0"/>
            </a:endParaRPr>
          </a:p>
        </p:txBody>
      </p:sp>
      <p:sp>
        <p:nvSpPr>
          <p:cNvPr id="37" name="Rectángulo 36"/>
          <p:cNvSpPr/>
          <p:nvPr/>
        </p:nvSpPr>
        <p:spPr>
          <a:xfrm>
            <a:off x="12304395" y="1143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p:txBody>
      </p:sp>
      <p:sp>
        <p:nvSpPr>
          <p:cNvPr id="46" name="Óvalo 45"/>
          <p:cNvSpPr/>
          <p:nvPr/>
        </p:nvSpPr>
        <p:spPr>
          <a:xfrm>
            <a:off x="1417955" y="2917825"/>
            <a:ext cx="1682750" cy="1682750"/>
          </a:xfrm>
          <a:prstGeom prst="ellipse">
            <a:avLst/>
          </a:prstGeom>
          <a:solidFill>
            <a:srgbClr val="F8E6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Óvalo 47"/>
          <p:cNvSpPr/>
          <p:nvPr/>
        </p:nvSpPr>
        <p:spPr>
          <a:xfrm>
            <a:off x="3280410" y="2917825"/>
            <a:ext cx="1682750" cy="1682750"/>
          </a:xfrm>
          <a:prstGeom prst="ellipse">
            <a:avLst/>
          </a:prstGeom>
          <a:solidFill>
            <a:srgbClr val="FFCC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9" name="Óvalo 48"/>
          <p:cNvSpPr/>
          <p:nvPr/>
        </p:nvSpPr>
        <p:spPr>
          <a:xfrm>
            <a:off x="5185410" y="2917825"/>
            <a:ext cx="1682750" cy="1682750"/>
          </a:xfrm>
          <a:prstGeom prst="ellipse">
            <a:avLst/>
          </a:prstGeom>
          <a:solidFill>
            <a:srgbClr val="FEB8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0" name="Óvalo 49"/>
          <p:cNvSpPr/>
          <p:nvPr/>
        </p:nvSpPr>
        <p:spPr>
          <a:xfrm>
            <a:off x="7090410" y="2917825"/>
            <a:ext cx="1682750" cy="1682750"/>
          </a:xfrm>
          <a:prstGeom prst="ellipse">
            <a:avLst/>
          </a:prstGeom>
          <a:solidFill>
            <a:srgbClr val="FF9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1" name="Óvalo 50"/>
          <p:cNvSpPr/>
          <p:nvPr/>
        </p:nvSpPr>
        <p:spPr>
          <a:xfrm>
            <a:off x="9001760" y="2917825"/>
            <a:ext cx="1682750" cy="1682750"/>
          </a:xfrm>
          <a:prstGeom prst="ellipse">
            <a:avLst/>
          </a:prstGeom>
          <a:solidFill>
            <a:srgbClr val="E88E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4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117631" y="4015314"/>
            <a:ext cx="585665" cy="585665"/>
          </a:xfrm>
          <a:prstGeom prst="rect">
            <a:avLst/>
          </a:prstGeom>
        </p:spPr>
      </p:pic>
      <p:pic>
        <p:nvPicPr>
          <p:cNvPr id="53" name="Imagen 52" descr="switch"/>
          <p:cNvPicPr>
            <a:picLocks noChangeAspect="1"/>
          </p:cNvPicPr>
          <p:nvPr/>
        </p:nvPicPr>
        <p:blipFill>
          <a:blip r:embed="rId4"/>
          <a:stretch>
            <a:fillRect/>
          </a:stretch>
        </p:blipFill>
        <p:spPr>
          <a:xfrm>
            <a:off x="7520940" y="3348355"/>
            <a:ext cx="821690" cy="821690"/>
          </a:xfrm>
          <a:prstGeom prst="rect">
            <a:avLst/>
          </a:prstGeom>
        </p:spPr>
      </p:pic>
      <p:sp>
        <p:nvSpPr>
          <p:cNvPr id="54" name="Cuadro de texto 53"/>
          <p:cNvSpPr txBox="1"/>
          <p:nvPr/>
        </p:nvSpPr>
        <p:spPr>
          <a:xfrm>
            <a:off x="1504950" y="4787900"/>
            <a:ext cx="1595755"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Cortocircuito</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55" name="Imagen 54" descr="broken-wire"/>
          <p:cNvPicPr>
            <a:picLocks noChangeAspect="1"/>
          </p:cNvPicPr>
          <p:nvPr/>
        </p:nvPicPr>
        <p:blipFill>
          <a:blip r:embed="rId5"/>
          <a:stretch>
            <a:fillRect/>
          </a:stretch>
        </p:blipFill>
        <p:spPr>
          <a:xfrm>
            <a:off x="1676400" y="3176270"/>
            <a:ext cx="1165225" cy="1165225"/>
          </a:xfrm>
          <a:prstGeom prst="rect">
            <a:avLst/>
          </a:prstGeom>
        </p:spPr>
      </p:pic>
      <p:sp>
        <p:nvSpPr>
          <p:cNvPr id="56" name="Cuadro de texto 55"/>
          <p:cNvSpPr txBox="1"/>
          <p:nvPr/>
        </p:nvSpPr>
        <p:spPr>
          <a:xfrm>
            <a:off x="3540760" y="4787900"/>
            <a:ext cx="116205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Fusibles</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7" name="Cuadro de texto 56"/>
          <p:cNvSpPr txBox="1"/>
          <p:nvPr/>
        </p:nvSpPr>
        <p:spPr>
          <a:xfrm>
            <a:off x="5363210" y="4680268"/>
            <a:ext cx="116205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Circuitos ramal</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8" name="Cuadro de texto 57"/>
          <p:cNvSpPr txBox="1"/>
          <p:nvPr/>
        </p:nvSpPr>
        <p:spPr>
          <a:xfrm>
            <a:off x="7243445" y="4680268"/>
            <a:ext cx="130048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Interruptor Automático</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9" name="Cuadro de texto 58"/>
          <p:cNvSpPr txBox="1"/>
          <p:nvPr/>
        </p:nvSpPr>
        <p:spPr>
          <a:xfrm>
            <a:off x="9243695" y="4787900"/>
            <a:ext cx="134239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Totalizador</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60" name="Imagen 59" descr="fuse"/>
          <p:cNvPicPr>
            <a:picLocks noChangeAspect="1"/>
          </p:cNvPicPr>
          <p:nvPr/>
        </p:nvPicPr>
        <p:blipFill>
          <a:blip r:embed="rId6"/>
          <a:stretch>
            <a:fillRect/>
          </a:stretch>
        </p:blipFill>
        <p:spPr>
          <a:xfrm>
            <a:off x="3669665" y="3265805"/>
            <a:ext cx="904240" cy="904240"/>
          </a:xfrm>
          <a:prstGeom prst="rect">
            <a:avLst/>
          </a:prstGeom>
        </p:spPr>
      </p:pic>
      <p:pic>
        <p:nvPicPr>
          <p:cNvPr id="61" name="Imagen 60" descr="electric-meter"/>
          <p:cNvPicPr>
            <a:picLocks noChangeAspect="1"/>
          </p:cNvPicPr>
          <p:nvPr/>
        </p:nvPicPr>
        <p:blipFill>
          <a:blip r:embed="rId7"/>
          <a:stretch>
            <a:fillRect/>
          </a:stretch>
        </p:blipFill>
        <p:spPr>
          <a:xfrm>
            <a:off x="9383395" y="3265805"/>
            <a:ext cx="918845" cy="918845"/>
          </a:xfrm>
          <a:prstGeom prst="rect">
            <a:avLst/>
          </a:prstGeom>
        </p:spPr>
      </p:pic>
      <p:pic>
        <p:nvPicPr>
          <p:cNvPr id="62" name="Imagen 61" descr="circuit"/>
          <p:cNvPicPr>
            <a:picLocks noChangeAspect="1"/>
          </p:cNvPicPr>
          <p:nvPr/>
        </p:nvPicPr>
        <p:blipFill>
          <a:blip r:embed="rId8"/>
          <a:stretch>
            <a:fillRect/>
          </a:stretch>
        </p:blipFill>
        <p:spPr>
          <a:xfrm>
            <a:off x="5619750" y="3369945"/>
            <a:ext cx="814705" cy="814705"/>
          </a:xfrm>
          <a:prstGeom prst="rect">
            <a:avLst/>
          </a:prstGeom>
        </p:spPr>
      </p:pic>
      <p:sp>
        <p:nvSpPr>
          <p:cNvPr id="9" name="Rectángulo 8"/>
          <p:cNvSpPr/>
          <p:nvPr/>
        </p:nvSpPr>
        <p:spPr>
          <a:xfrm>
            <a:off x="586822" y="990002"/>
            <a:ext cx="8495665" cy="521970"/>
          </a:xfrm>
          <a:prstGeom prst="rect">
            <a:avLst/>
          </a:prstGeom>
        </p:spPr>
        <p:txBody>
          <a:bodyPr wrap="none">
            <a:spAutoFit/>
          </a:bodyPr>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rotección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Corto Circuito, Fusibles e Interruptores, Circuitos Ramales y General</a:t>
            </a:r>
            <a:endParaRPr lang="es-ES"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19760" y="1692275"/>
            <a:ext cx="1117346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Una instalación eléctrica debe ser segura y estar blindada contra cualquier tipo de falla, dando protección al entorno y salvaguardando la integridad de las personas.</a:t>
            </a:r>
            <a:endParaRPr lang="es-ES" altLang="en-US" sz="1400">
              <a:latin typeface="Open Sans" panose="020B0606030504020204" pitchFamily="34" charset="0"/>
              <a:cs typeface="Open Sans" panose="020B0606030504020204" pitchFamily="34" charset="0"/>
            </a:endParaRPr>
          </a:p>
        </p:txBody>
      </p:sp>
      <p:sp>
        <p:nvSpPr>
          <p:cNvPr id="2" name="Rectángulo 1"/>
          <p:cNvSpPr/>
          <p:nvPr/>
        </p:nvSpPr>
        <p:spPr>
          <a:xfrm>
            <a:off x="619842" y="1001432"/>
            <a:ext cx="8495665" cy="521970"/>
          </a:xfrm>
          <a:prstGeom prst="rect">
            <a:avLst/>
          </a:prstGeom>
        </p:spPr>
        <p:txBody>
          <a:bodyPr wrap="none">
            <a:spAutoFit/>
          </a:bodyPr>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rotección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Corto Circuito, Fusibles e Interruptores, Circuitos Ramales y General</a:t>
            </a:r>
            <a:endParaRPr lang="es-ES"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17"/>
          <p:cNvSpPr/>
          <p:nvPr/>
        </p:nvSpPr>
        <p:spPr>
          <a:xfrm>
            <a:off x="-5080" y="-5715"/>
            <a:ext cx="12202795" cy="6870065"/>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4" name="Grupo 3"/>
          <p:cNvGrpSpPr/>
          <p:nvPr/>
        </p:nvGrpSpPr>
        <p:grpSpPr>
          <a:xfrm>
            <a:off x="697865" y="2395220"/>
            <a:ext cx="10844530" cy="3420110"/>
            <a:chOff x="1099" y="3772"/>
            <a:chExt cx="17078" cy="5386"/>
          </a:xfrm>
        </p:grpSpPr>
        <p:sp>
          <p:nvSpPr>
            <p:cNvPr id="10" name="Rectángulo redondeado 9"/>
            <p:cNvSpPr/>
            <p:nvPr/>
          </p:nvSpPr>
          <p:spPr>
            <a:xfrm>
              <a:off x="1099" y="3772"/>
              <a:ext cx="17079" cy="5387"/>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4" name="Cuadro de texto 43"/>
            <p:cNvSpPr txBox="1"/>
            <p:nvPr/>
          </p:nvSpPr>
          <p:spPr>
            <a:xfrm>
              <a:off x="1768" y="4634"/>
              <a:ext cx="4912" cy="919"/>
            </a:xfrm>
            <a:prstGeom prst="rect">
              <a:avLst/>
            </a:prstGeom>
            <a:noFill/>
          </p:spPr>
          <p:txBody>
            <a:bodyPr wrap="square" rtlCol="0">
              <a:spAutoFit/>
            </a:bodyPr>
            <a:p>
              <a:pPr algn="ctr"/>
              <a:r>
                <a:rPr lang="es-CO" altLang="es-ES" sz="3200" b="1">
                  <a:solidFill>
                    <a:srgbClr val="2C538E"/>
                  </a:solidFill>
                  <a:latin typeface="Open Sans" panose="020B0606030504020204" pitchFamily="34" charset="0"/>
                  <a:cs typeface="Open Sans" panose="020B0606030504020204" pitchFamily="34" charset="0"/>
                </a:rPr>
                <a:t>Fusibles</a:t>
              </a:r>
              <a:endParaRPr lang="es-CO" altLang="es-ES" sz="3200" b="1">
                <a:solidFill>
                  <a:srgbClr val="2C538E"/>
                </a:solidFill>
                <a:latin typeface="Open Sans" panose="020B0606030504020204" pitchFamily="34" charset="0"/>
                <a:cs typeface="Open Sans" panose="020B0606030504020204" pitchFamily="34" charset="0"/>
              </a:endParaRPr>
            </a:p>
          </p:txBody>
        </p:sp>
        <p:sp>
          <p:nvSpPr>
            <p:cNvPr id="45" name="Cuadro de texto 44"/>
            <p:cNvSpPr txBox="1"/>
            <p:nvPr/>
          </p:nvSpPr>
          <p:spPr>
            <a:xfrm>
              <a:off x="7243" y="4634"/>
              <a:ext cx="9342" cy="2858"/>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Están formados por un </a:t>
              </a:r>
              <a:r>
                <a:rPr lang="es-ES" altLang="en-US" sz="1400" b="1">
                  <a:latin typeface="Open Sans" panose="020B0606030504020204" pitchFamily="34" charset="0"/>
                  <a:cs typeface="Open Sans" panose="020B0606030504020204" pitchFamily="34" charset="0"/>
                </a:rPr>
                <a:t>filamento de metal encerrado en una carcasa de vidrio o de cerámica</a:t>
              </a:r>
              <a:r>
                <a:rPr lang="es-ES" altLang="en-US" sz="1400">
                  <a:latin typeface="Open Sans" panose="020B0606030504020204" pitchFamily="34" charset="0"/>
                  <a:cs typeface="Open Sans" panose="020B0606030504020204" pitchFamily="34" charset="0"/>
                </a:rPr>
                <a:t>, el cual permite el paso del flujo eléctrico, en el caso de haber una sobrecarga este se calienta de tal manera que el filamento se derrite e interrumpe el paso de energía, al deteriorarse debe ser reemplazarlo por otro nuevo.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Para el caso de </a:t>
              </a:r>
              <a:r>
                <a:rPr lang="es-CO" altLang="es-ES" sz="1400">
                  <a:latin typeface="Open Sans" panose="020B0606030504020204" pitchFamily="34" charset="0"/>
                  <a:cs typeface="Open Sans" panose="020B0606030504020204" pitchFamily="34" charset="0"/>
                </a:rPr>
                <a:t>su</a:t>
              </a:r>
              <a:r>
                <a:rPr lang="es-ES" altLang="en-US" sz="1400">
                  <a:latin typeface="Open Sans" panose="020B0606030504020204" pitchFamily="34" charset="0"/>
                  <a:cs typeface="Open Sans" panose="020B0606030504020204" pitchFamily="34" charset="0"/>
                </a:rPr>
                <a:t> </a:t>
              </a:r>
              <a:r>
                <a:rPr lang="es-CO" altLang="es-ES" sz="1400">
                  <a:latin typeface="Open Sans" panose="020B0606030504020204" pitchFamily="34" charset="0"/>
                  <a:cs typeface="Open Sans" panose="020B0606030504020204" pitchFamily="34" charset="0"/>
                </a:rPr>
                <a:t>utilización</a:t>
              </a:r>
              <a:r>
                <a:rPr lang="es-ES" altLang="en-US" sz="1400">
                  <a:latin typeface="Open Sans" panose="020B0606030504020204" pitchFamily="34" charset="0"/>
                  <a:cs typeface="Open Sans" panose="020B0606030504020204" pitchFamily="34" charset="0"/>
                </a:rPr>
                <a:t> se sugiere utilizar fusiles con una capacidad un poco mayor a la corriente que circula por este.</a:t>
              </a:r>
              <a:endParaRPr lang="es-ES" altLang="en-US" sz="1400">
                <a:latin typeface="Open Sans" panose="020B0606030504020204" pitchFamily="34" charset="0"/>
                <a:cs typeface="Open Sans" panose="020B0606030504020204" pitchFamily="34" charset="0"/>
              </a:endParaRPr>
            </a:p>
          </p:txBody>
        </p:sp>
        <p:pic>
          <p:nvPicPr>
            <p:cNvPr id="60" name="Imagen 59" descr="fuse"/>
            <p:cNvPicPr>
              <a:picLocks noChangeAspect="1"/>
            </p:cNvPicPr>
            <p:nvPr/>
          </p:nvPicPr>
          <p:blipFill>
            <a:blip r:embed="rId2"/>
            <a:stretch>
              <a:fillRect/>
            </a:stretch>
          </p:blipFill>
          <p:spPr>
            <a:xfrm>
              <a:off x="3192" y="5557"/>
              <a:ext cx="1817" cy="1817"/>
            </a:xfrm>
            <a:prstGeom prst="rect">
              <a:avLst/>
            </a:prstGeom>
          </p:spPr>
        </p:pic>
        <p:sp>
          <p:nvSpPr>
            <p:cNvPr id="12" name="Óvalo 11"/>
            <p:cNvSpPr/>
            <p:nvPr/>
          </p:nvSpPr>
          <p:spPr>
            <a:xfrm>
              <a:off x="17322" y="4016"/>
              <a:ext cx="368" cy="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19760" y="1692275"/>
            <a:ext cx="1117346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Una instalación eléctrica debe ser segura y estar blindada contra cualquier tipo de falla, dando protección al entorno y salvaguardando la integridad de las personas.</a:t>
            </a:r>
            <a:endParaRPr lang="es-ES" altLang="en-US" sz="1400">
              <a:latin typeface="Open Sans" panose="020B0606030504020204" pitchFamily="34" charset="0"/>
              <a:cs typeface="Open Sans" panose="020B0606030504020204" pitchFamily="34" charset="0"/>
            </a:endParaRPr>
          </a:p>
        </p:txBody>
      </p:sp>
      <p:sp>
        <p:nvSpPr>
          <p:cNvPr id="46" name="Óvalo 45"/>
          <p:cNvSpPr/>
          <p:nvPr/>
        </p:nvSpPr>
        <p:spPr>
          <a:xfrm>
            <a:off x="1417955" y="2917825"/>
            <a:ext cx="1682750" cy="1682750"/>
          </a:xfrm>
          <a:prstGeom prst="ellipse">
            <a:avLst/>
          </a:prstGeom>
          <a:solidFill>
            <a:srgbClr val="F8E6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Óvalo 47"/>
          <p:cNvSpPr/>
          <p:nvPr/>
        </p:nvSpPr>
        <p:spPr>
          <a:xfrm>
            <a:off x="3280410" y="2917825"/>
            <a:ext cx="1682750" cy="1682750"/>
          </a:xfrm>
          <a:prstGeom prst="ellipse">
            <a:avLst/>
          </a:prstGeom>
          <a:solidFill>
            <a:srgbClr val="FFCC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9" name="Óvalo 48"/>
          <p:cNvSpPr/>
          <p:nvPr/>
        </p:nvSpPr>
        <p:spPr>
          <a:xfrm>
            <a:off x="5185410" y="2917825"/>
            <a:ext cx="1682750" cy="1682750"/>
          </a:xfrm>
          <a:prstGeom prst="ellipse">
            <a:avLst/>
          </a:prstGeom>
          <a:solidFill>
            <a:srgbClr val="FEB8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0" name="Óvalo 49"/>
          <p:cNvSpPr/>
          <p:nvPr/>
        </p:nvSpPr>
        <p:spPr>
          <a:xfrm>
            <a:off x="7090410" y="2917825"/>
            <a:ext cx="1682750" cy="1682750"/>
          </a:xfrm>
          <a:prstGeom prst="ellipse">
            <a:avLst/>
          </a:prstGeom>
          <a:solidFill>
            <a:srgbClr val="FF9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1" name="Óvalo 50"/>
          <p:cNvSpPr/>
          <p:nvPr/>
        </p:nvSpPr>
        <p:spPr>
          <a:xfrm>
            <a:off x="9001760" y="2917825"/>
            <a:ext cx="1682750" cy="1682750"/>
          </a:xfrm>
          <a:prstGeom prst="ellipse">
            <a:avLst/>
          </a:prstGeom>
          <a:solidFill>
            <a:srgbClr val="E88E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4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117881" y="4095324"/>
            <a:ext cx="585665" cy="585665"/>
          </a:xfrm>
          <a:prstGeom prst="rect">
            <a:avLst/>
          </a:prstGeom>
        </p:spPr>
      </p:pic>
      <p:pic>
        <p:nvPicPr>
          <p:cNvPr id="53" name="Imagen 52" descr="switch"/>
          <p:cNvPicPr>
            <a:picLocks noChangeAspect="1"/>
          </p:cNvPicPr>
          <p:nvPr/>
        </p:nvPicPr>
        <p:blipFill>
          <a:blip r:embed="rId4"/>
          <a:stretch>
            <a:fillRect/>
          </a:stretch>
        </p:blipFill>
        <p:spPr>
          <a:xfrm>
            <a:off x="7520940" y="3348355"/>
            <a:ext cx="821690" cy="821690"/>
          </a:xfrm>
          <a:prstGeom prst="rect">
            <a:avLst/>
          </a:prstGeom>
        </p:spPr>
      </p:pic>
      <p:sp>
        <p:nvSpPr>
          <p:cNvPr id="54" name="Cuadro de texto 53"/>
          <p:cNvSpPr txBox="1"/>
          <p:nvPr/>
        </p:nvSpPr>
        <p:spPr>
          <a:xfrm>
            <a:off x="1504950" y="4787900"/>
            <a:ext cx="1595755"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Cortocircuito</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55" name="Imagen 54" descr="broken-wire"/>
          <p:cNvPicPr>
            <a:picLocks noChangeAspect="1"/>
          </p:cNvPicPr>
          <p:nvPr/>
        </p:nvPicPr>
        <p:blipFill>
          <a:blip r:embed="rId5"/>
          <a:stretch>
            <a:fillRect/>
          </a:stretch>
        </p:blipFill>
        <p:spPr>
          <a:xfrm>
            <a:off x="1676400" y="3176270"/>
            <a:ext cx="1165225" cy="1165225"/>
          </a:xfrm>
          <a:prstGeom prst="rect">
            <a:avLst/>
          </a:prstGeom>
        </p:spPr>
      </p:pic>
      <p:sp>
        <p:nvSpPr>
          <p:cNvPr id="56" name="Cuadro de texto 55"/>
          <p:cNvSpPr txBox="1"/>
          <p:nvPr/>
        </p:nvSpPr>
        <p:spPr>
          <a:xfrm>
            <a:off x="3540760" y="4787900"/>
            <a:ext cx="116205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Fusibles</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7" name="Cuadro de texto 56"/>
          <p:cNvSpPr txBox="1"/>
          <p:nvPr/>
        </p:nvSpPr>
        <p:spPr>
          <a:xfrm>
            <a:off x="5363210" y="4680268"/>
            <a:ext cx="116205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Circuitos ramal</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8" name="Cuadro de texto 57"/>
          <p:cNvSpPr txBox="1"/>
          <p:nvPr/>
        </p:nvSpPr>
        <p:spPr>
          <a:xfrm>
            <a:off x="7243445" y="4680268"/>
            <a:ext cx="130048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Interruptor Automático</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9" name="Cuadro de texto 58"/>
          <p:cNvSpPr txBox="1"/>
          <p:nvPr/>
        </p:nvSpPr>
        <p:spPr>
          <a:xfrm>
            <a:off x="9243695" y="4787900"/>
            <a:ext cx="134239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Totalizador</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60" name="Imagen 59" descr="fuse"/>
          <p:cNvPicPr>
            <a:picLocks noChangeAspect="1"/>
          </p:cNvPicPr>
          <p:nvPr/>
        </p:nvPicPr>
        <p:blipFill>
          <a:blip r:embed="rId6"/>
          <a:stretch>
            <a:fillRect/>
          </a:stretch>
        </p:blipFill>
        <p:spPr>
          <a:xfrm>
            <a:off x="3669665" y="3265805"/>
            <a:ext cx="904240" cy="904240"/>
          </a:xfrm>
          <a:prstGeom prst="rect">
            <a:avLst/>
          </a:prstGeom>
        </p:spPr>
      </p:pic>
      <p:pic>
        <p:nvPicPr>
          <p:cNvPr id="61" name="Imagen 60" descr="electric-meter"/>
          <p:cNvPicPr>
            <a:picLocks noChangeAspect="1"/>
          </p:cNvPicPr>
          <p:nvPr/>
        </p:nvPicPr>
        <p:blipFill>
          <a:blip r:embed="rId7"/>
          <a:stretch>
            <a:fillRect/>
          </a:stretch>
        </p:blipFill>
        <p:spPr>
          <a:xfrm>
            <a:off x="9383395" y="3265805"/>
            <a:ext cx="918845" cy="918845"/>
          </a:xfrm>
          <a:prstGeom prst="rect">
            <a:avLst/>
          </a:prstGeom>
        </p:spPr>
      </p:pic>
      <p:pic>
        <p:nvPicPr>
          <p:cNvPr id="62" name="Imagen 61" descr="circuit"/>
          <p:cNvPicPr>
            <a:picLocks noChangeAspect="1"/>
          </p:cNvPicPr>
          <p:nvPr/>
        </p:nvPicPr>
        <p:blipFill>
          <a:blip r:embed="rId8"/>
          <a:stretch>
            <a:fillRect/>
          </a:stretch>
        </p:blipFill>
        <p:spPr>
          <a:xfrm>
            <a:off x="5619750" y="3369945"/>
            <a:ext cx="814705" cy="814705"/>
          </a:xfrm>
          <a:prstGeom prst="rect">
            <a:avLst/>
          </a:prstGeom>
        </p:spPr>
      </p:pic>
      <p:sp>
        <p:nvSpPr>
          <p:cNvPr id="5" name="Rectángulo 4"/>
          <p:cNvSpPr/>
          <p:nvPr/>
        </p:nvSpPr>
        <p:spPr>
          <a:xfrm>
            <a:off x="619842" y="1001432"/>
            <a:ext cx="8495665" cy="521970"/>
          </a:xfrm>
          <a:prstGeom prst="rect">
            <a:avLst/>
          </a:prstGeom>
        </p:spPr>
        <p:txBody>
          <a:bodyPr wrap="none">
            <a:spAutoFit/>
          </a:bodyPr>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rotección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Corto Circuito, Fusibles e Interruptores, Circuitos Ramales y General</a:t>
            </a:r>
            <a:endParaRPr lang="es-ES"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19760" y="1692275"/>
            <a:ext cx="11173460" cy="521970"/>
          </a:xfrm>
          <a:prstGeom prst="rect">
            <a:avLst/>
          </a:prstGeom>
          <a:noFill/>
        </p:spPr>
        <p:txBody>
          <a:bodyPr wrap="square" rtlCol="0">
            <a:spAutoFit/>
          </a:bodyPr>
          <a:p>
            <a:r>
              <a:rPr lang="es-ES" altLang="en-US" sz="1400">
                <a:solidFill>
                  <a:schemeClr val="tx1">
                    <a:lumMod val="65000"/>
                    <a:lumOff val="35000"/>
                  </a:schemeClr>
                </a:solidFill>
                <a:latin typeface="Open Sans" panose="020B0606030504020204" pitchFamily="34" charset="0"/>
                <a:cs typeface="Open Sans" panose="020B0606030504020204" pitchFamily="34" charset="0"/>
              </a:rPr>
              <a:t>Una instalación eléctrica debe ser segura y estar blindada contra cualquier tipo de falla, dando protección al entorno y salvaguardando la integridad de las personas.</a:t>
            </a:r>
            <a:endParaRPr lang="es-ES" altLang="en-US" sz="1400">
              <a:solidFill>
                <a:schemeClr val="tx1">
                  <a:lumMod val="65000"/>
                  <a:lumOff val="35000"/>
                </a:schemeClr>
              </a:solidFill>
              <a:latin typeface="Open Sans" panose="020B0606030504020204" pitchFamily="34" charset="0"/>
              <a:cs typeface="Open Sans" panose="020B0606030504020204" pitchFamily="34" charset="0"/>
            </a:endParaRPr>
          </a:p>
        </p:txBody>
      </p:sp>
      <p:sp>
        <p:nvSpPr>
          <p:cNvPr id="2" name="Rectángulo 1"/>
          <p:cNvSpPr/>
          <p:nvPr/>
        </p:nvSpPr>
        <p:spPr>
          <a:xfrm>
            <a:off x="619842" y="1001432"/>
            <a:ext cx="8495665" cy="521970"/>
          </a:xfrm>
          <a:prstGeom prst="rect">
            <a:avLst/>
          </a:prstGeom>
        </p:spPr>
        <p:txBody>
          <a:bodyPr wrap="none">
            <a:spAutoFit/>
          </a:bodyPr>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rotección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Corto Circuito, Fusibles e Interruptores, Circuitos Ramales y General</a:t>
            </a:r>
            <a:endParaRPr lang="es-ES"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17"/>
          <p:cNvSpPr/>
          <p:nvPr/>
        </p:nvSpPr>
        <p:spPr>
          <a:xfrm>
            <a:off x="-5080" y="-5715"/>
            <a:ext cx="12202795" cy="6848475"/>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5" name="Grupo 4"/>
          <p:cNvGrpSpPr/>
          <p:nvPr/>
        </p:nvGrpSpPr>
        <p:grpSpPr>
          <a:xfrm>
            <a:off x="697865" y="2395220"/>
            <a:ext cx="10844530" cy="3420110"/>
            <a:chOff x="1099" y="3772"/>
            <a:chExt cx="17078" cy="5386"/>
          </a:xfrm>
        </p:grpSpPr>
        <p:sp>
          <p:nvSpPr>
            <p:cNvPr id="10" name="Rectángulo redondeado 9"/>
            <p:cNvSpPr/>
            <p:nvPr/>
          </p:nvSpPr>
          <p:spPr>
            <a:xfrm>
              <a:off x="1099" y="3772"/>
              <a:ext cx="17079" cy="5387"/>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4" name="Cuadro de texto 43"/>
            <p:cNvSpPr txBox="1"/>
            <p:nvPr/>
          </p:nvSpPr>
          <p:spPr>
            <a:xfrm>
              <a:off x="1374" y="4502"/>
              <a:ext cx="7069" cy="919"/>
            </a:xfrm>
            <a:prstGeom prst="rect">
              <a:avLst/>
            </a:prstGeom>
            <a:noFill/>
          </p:spPr>
          <p:txBody>
            <a:bodyPr wrap="square" rtlCol="0">
              <a:spAutoFit/>
            </a:bodyPr>
            <a:p>
              <a:pPr algn="ctr"/>
              <a:r>
                <a:rPr lang="es-CO" altLang="es-ES" sz="3200" b="1">
                  <a:solidFill>
                    <a:srgbClr val="2C538E"/>
                  </a:solidFill>
                  <a:latin typeface="Open Sans" panose="020B0606030504020204" pitchFamily="34" charset="0"/>
                  <a:cs typeface="Open Sans" panose="020B0606030504020204" pitchFamily="34" charset="0"/>
                </a:rPr>
                <a:t>Circuitos ramal</a:t>
              </a:r>
              <a:endParaRPr lang="es-CO" altLang="es-ES" sz="3200" b="1">
                <a:solidFill>
                  <a:srgbClr val="2C538E"/>
                </a:solidFill>
                <a:latin typeface="Open Sans" panose="020B0606030504020204" pitchFamily="34" charset="0"/>
                <a:cs typeface="Open Sans" panose="020B0606030504020204" pitchFamily="34" charset="0"/>
              </a:endParaRPr>
            </a:p>
          </p:txBody>
        </p:sp>
        <p:sp>
          <p:nvSpPr>
            <p:cNvPr id="45" name="Cuadro de texto 44"/>
            <p:cNvSpPr txBox="1"/>
            <p:nvPr/>
          </p:nvSpPr>
          <p:spPr>
            <a:xfrm>
              <a:off x="8105" y="5234"/>
              <a:ext cx="8462" cy="1161"/>
            </a:xfrm>
            <a:prstGeom prst="rect">
              <a:avLst/>
            </a:prstGeom>
            <a:noFill/>
          </p:spPr>
          <p:txBody>
            <a:bodyPr wrap="square" rtlCol="0">
              <a:spAutoFit/>
            </a:bodyPr>
            <a:p>
              <a:r>
                <a:rPr lang="es-ES" altLang="en-US" sz="1400">
                  <a:solidFill>
                    <a:schemeClr val="tx1">
                      <a:lumMod val="65000"/>
                      <a:lumOff val="35000"/>
                    </a:schemeClr>
                  </a:solidFill>
                  <a:latin typeface="Open Sans" panose="020B0606030504020204" pitchFamily="34" charset="0"/>
                  <a:cs typeface="Open Sans" panose="020B0606030504020204" pitchFamily="34" charset="0"/>
                </a:rPr>
                <a:t>Es un conductor de circuito </a:t>
              </a:r>
              <a:r>
                <a:rPr lang="es-CO" altLang="es-ES" sz="1400">
                  <a:solidFill>
                    <a:schemeClr val="tx1">
                      <a:lumMod val="65000"/>
                      <a:lumOff val="35000"/>
                    </a:schemeClr>
                  </a:solidFill>
                  <a:latin typeface="Open Sans" panose="020B0606030504020204" pitchFamily="34" charset="0"/>
                  <a:cs typeface="Open Sans" panose="020B0606030504020204" pitchFamily="34" charset="0"/>
                </a:rPr>
                <a:t>entre el </a:t>
              </a:r>
              <a:r>
                <a:rPr lang="es-ES" altLang="en-US" sz="1400">
                  <a:solidFill>
                    <a:schemeClr val="tx1">
                      <a:lumMod val="65000"/>
                      <a:lumOff val="35000"/>
                    </a:schemeClr>
                  </a:solidFill>
                  <a:latin typeface="Open Sans" panose="020B0606030504020204" pitchFamily="34" charset="0"/>
                  <a:cs typeface="Open Sans" panose="020B0606030504020204" pitchFamily="34" charset="0"/>
                </a:rPr>
                <a:t>tablero conformado por interruptores automáticos que protegen al circuito y las salidas de alimentación.</a:t>
              </a:r>
              <a:endParaRPr lang="es-ES" altLang="en-US" sz="1400">
                <a:solidFill>
                  <a:schemeClr val="tx1">
                    <a:lumMod val="65000"/>
                    <a:lumOff val="35000"/>
                  </a:schemeClr>
                </a:solidFill>
                <a:latin typeface="Open Sans" panose="020B0606030504020204" pitchFamily="34" charset="0"/>
                <a:cs typeface="Open Sans" panose="020B0606030504020204" pitchFamily="34" charset="0"/>
              </a:endParaRPr>
            </a:p>
          </p:txBody>
        </p:sp>
        <p:pic>
          <p:nvPicPr>
            <p:cNvPr id="62" name="Imagen 61" descr="circuit"/>
            <p:cNvPicPr>
              <a:picLocks noChangeAspect="1"/>
            </p:cNvPicPr>
            <p:nvPr/>
          </p:nvPicPr>
          <p:blipFill>
            <a:blip r:embed="rId2"/>
            <a:stretch>
              <a:fillRect/>
            </a:stretch>
          </p:blipFill>
          <p:spPr>
            <a:xfrm>
              <a:off x="3930" y="5487"/>
              <a:ext cx="1957" cy="1957"/>
            </a:xfrm>
            <a:prstGeom prst="rect">
              <a:avLst/>
            </a:prstGeom>
          </p:spPr>
        </p:pic>
        <p:sp>
          <p:nvSpPr>
            <p:cNvPr id="12" name="Óvalo 11"/>
            <p:cNvSpPr/>
            <p:nvPr/>
          </p:nvSpPr>
          <p:spPr>
            <a:xfrm>
              <a:off x="17322" y="4016"/>
              <a:ext cx="368" cy="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19760" y="1692275"/>
            <a:ext cx="1117346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Una instalación eléctrica debe ser segura y estar blindada contra cualquier tipo de falla, dando protección al entorno y salvaguardando la integridad de las personas.</a:t>
            </a:r>
            <a:endParaRPr lang="es-ES" altLang="en-US" sz="1400">
              <a:latin typeface="Open Sans" panose="020B0606030504020204" pitchFamily="34" charset="0"/>
              <a:cs typeface="Open Sans" panose="020B0606030504020204" pitchFamily="34" charset="0"/>
            </a:endParaRPr>
          </a:p>
        </p:txBody>
      </p:sp>
      <p:sp>
        <p:nvSpPr>
          <p:cNvPr id="46" name="Óvalo 45"/>
          <p:cNvSpPr/>
          <p:nvPr/>
        </p:nvSpPr>
        <p:spPr>
          <a:xfrm>
            <a:off x="1417955" y="2917825"/>
            <a:ext cx="1682750" cy="1682750"/>
          </a:xfrm>
          <a:prstGeom prst="ellipse">
            <a:avLst/>
          </a:prstGeom>
          <a:solidFill>
            <a:srgbClr val="F8E6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Óvalo 47"/>
          <p:cNvSpPr/>
          <p:nvPr/>
        </p:nvSpPr>
        <p:spPr>
          <a:xfrm>
            <a:off x="3280410" y="2917825"/>
            <a:ext cx="1682750" cy="1682750"/>
          </a:xfrm>
          <a:prstGeom prst="ellipse">
            <a:avLst/>
          </a:prstGeom>
          <a:solidFill>
            <a:srgbClr val="FFCC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9" name="Óvalo 48"/>
          <p:cNvSpPr/>
          <p:nvPr/>
        </p:nvSpPr>
        <p:spPr>
          <a:xfrm>
            <a:off x="5185410" y="2917825"/>
            <a:ext cx="1682750" cy="1682750"/>
          </a:xfrm>
          <a:prstGeom prst="ellipse">
            <a:avLst/>
          </a:prstGeom>
          <a:solidFill>
            <a:srgbClr val="FEB8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0" name="Óvalo 49"/>
          <p:cNvSpPr/>
          <p:nvPr/>
        </p:nvSpPr>
        <p:spPr>
          <a:xfrm>
            <a:off x="7090410" y="2917825"/>
            <a:ext cx="1682750" cy="1682750"/>
          </a:xfrm>
          <a:prstGeom prst="ellipse">
            <a:avLst/>
          </a:prstGeom>
          <a:solidFill>
            <a:srgbClr val="FF9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1" name="Óvalo 50"/>
          <p:cNvSpPr/>
          <p:nvPr/>
        </p:nvSpPr>
        <p:spPr>
          <a:xfrm>
            <a:off x="9001760" y="2917825"/>
            <a:ext cx="1682750" cy="1682750"/>
          </a:xfrm>
          <a:prstGeom prst="ellipse">
            <a:avLst/>
          </a:prstGeom>
          <a:solidFill>
            <a:srgbClr val="E88E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4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958746" y="4095324"/>
            <a:ext cx="585665" cy="585665"/>
          </a:xfrm>
          <a:prstGeom prst="rect">
            <a:avLst/>
          </a:prstGeom>
        </p:spPr>
      </p:pic>
      <p:pic>
        <p:nvPicPr>
          <p:cNvPr id="53" name="Imagen 52" descr="switch"/>
          <p:cNvPicPr>
            <a:picLocks noChangeAspect="1"/>
          </p:cNvPicPr>
          <p:nvPr/>
        </p:nvPicPr>
        <p:blipFill>
          <a:blip r:embed="rId4"/>
          <a:stretch>
            <a:fillRect/>
          </a:stretch>
        </p:blipFill>
        <p:spPr>
          <a:xfrm>
            <a:off x="7520940" y="3348355"/>
            <a:ext cx="821690" cy="821690"/>
          </a:xfrm>
          <a:prstGeom prst="rect">
            <a:avLst/>
          </a:prstGeom>
        </p:spPr>
      </p:pic>
      <p:sp>
        <p:nvSpPr>
          <p:cNvPr id="54" name="Cuadro de texto 53"/>
          <p:cNvSpPr txBox="1"/>
          <p:nvPr/>
        </p:nvSpPr>
        <p:spPr>
          <a:xfrm>
            <a:off x="1504950" y="4787900"/>
            <a:ext cx="1595755"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Cortocircuito</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55" name="Imagen 54" descr="broken-wire"/>
          <p:cNvPicPr>
            <a:picLocks noChangeAspect="1"/>
          </p:cNvPicPr>
          <p:nvPr/>
        </p:nvPicPr>
        <p:blipFill>
          <a:blip r:embed="rId5"/>
          <a:stretch>
            <a:fillRect/>
          </a:stretch>
        </p:blipFill>
        <p:spPr>
          <a:xfrm>
            <a:off x="1676400" y="3176270"/>
            <a:ext cx="1165225" cy="1165225"/>
          </a:xfrm>
          <a:prstGeom prst="rect">
            <a:avLst/>
          </a:prstGeom>
        </p:spPr>
      </p:pic>
      <p:sp>
        <p:nvSpPr>
          <p:cNvPr id="56" name="Cuadro de texto 55"/>
          <p:cNvSpPr txBox="1"/>
          <p:nvPr/>
        </p:nvSpPr>
        <p:spPr>
          <a:xfrm>
            <a:off x="3540760" y="4787900"/>
            <a:ext cx="116205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Fusibles</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7" name="Cuadro de texto 56"/>
          <p:cNvSpPr txBox="1"/>
          <p:nvPr/>
        </p:nvSpPr>
        <p:spPr>
          <a:xfrm>
            <a:off x="5363210" y="4680268"/>
            <a:ext cx="116205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Circuitos ramal</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8" name="Cuadro de texto 57"/>
          <p:cNvSpPr txBox="1"/>
          <p:nvPr/>
        </p:nvSpPr>
        <p:spPr>
          <a:xfrm>
            <a:off x="7243445" y="4680268"/>
            <a:ext cx="130048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Interruptor Automático</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9" name="Cuadro de texto 58"/>
          <p:cNvSpPr txBox="1"/>
          <p:nvPr/>
        </p:nvSpPr>
        <p:spPr>
          <a:xfrm>
            <a:off x="9243695" y="4787900"/>
            <a:ext cx="134239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Totalizador</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60" name="Imagen 59" descr="fuse"/>
          <p:cNvPicPr>
            <a:picLocks noChangeAspect="1"/>
          </p:cNvPicPr>
          <p:nvPr/>
        </p:nvPicPr>
        <p:blipFill>
          <a:blip r:embed="rId6"/>
          <a:stretch>
            <a:fillRect/>
          </a:stretch>
        </p:blipFill>
        <p:spPr>
          <a:xfrm>
            <a:off x="3669665" y="3265805"/>
            <a:ext cx="904240" cy="904240"/>
          </a:xfrm>
          <a:prstGeom prst="rect">
            <a:avLst/>
          </a:prstGeom>
        </p:spPr>
      </p:pic>
      <p:pic>
        <p:nvPicPr>
          <p:cNvPr id="61" name="Imagen 60" descr="electric-meter"/>
          <p:cNvPicPr>
            <a:picLocks noChangeAspect="1"/>
          </p:cNvPicPr>
          <p:nvPr/>
        </p:nvPicPr>
        <p:blipFill>
          <a:blip r:embed="rId7"/>
          <a:stretch>
            <a:fillRect/>
          </a:stretch>
        </p:blipFill>
        <p:spPr>
          <a:xfrm>
            <a:off x="9383395" y="3265805"/>
            <a:ext cx="918845" cy="918845"/>
          </a:xfrm>
          <a:prstGeom prst="rect">
            <a:avLst/>
          </a:prstGeom>
        </p:spPr>
      </p:pic>
      <p:pic>
        <p:nvPicPr>
          <p:cNvPr id="62" name="Imagen 61" descr="circuit"/>
          <p:cNvPicPr>
            <a:picLocks noChangeAspect="1"/>
          </p:cNvPicPr>
          <p:nvPr/>
        </p:nvPicPr>
        <p:blipFill>
          <a:blip r:embed="rId8"/>
          <a:stretch>
            <a:fillRect/>
          </a:stretch>
        </p:blipFill>
        <p:spPr>
          <a:xfrm>
            <a:off x="5619750" y="3369945"/>
            <a:ext cx="814705" cy="814705"/>
          </a:xfrm>
          <a:prstGeom prst="rect">
            <a:avLst/>
          </a:prstGeom>
        </p:spPr>
      </p:pic>
      <p:sp>
        <p:nvSpPr>
          <p:cNvPr id="5" name="Rectángulo 4"/>
          <p:cNvSpPr/>
          <p:nvPr/>
        </p:nvSpPr>
        <p:spPr>
          <a:xfrm>
            <a:off x="619842" y="1001432"/>
            <a:ext cx="8495665" cy="521970"/>
          </a:xfrm>
          <a:prstGeom prst="rect">
            <a:avLst/>
          </a:prstGeom>
        </p:spPr>
        <p:txBody>
          <a:bodyPr wrap="none">
            <a:spAutoFit/>
          </a:bodyPr>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rotección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Corto Circuito, Fusibles e Interruptores, Circuitos Ramales y General</a:t>
            </a:r>
            <a:endParaRPr lang="es-ES"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19760" y="1692275"/>
            <a:ext cx="1117346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Una instalación eléctrica debe ser segura y estar blindada contra cualquier tipo de falla, dando protección al entorno y salvaguardando la integridad de las personas.</a:t>
            </a:r>
            <a:endParaRPr lang="es-ES" altLang="en-US" sz="1400">
              <a:latin typeface="Open Sans" panose="020B0606030504020204" pitchFamily="34" charset="0"/>
              <a:cs typeface="Open Sans" panose="020B0606030504020204" pitchFamily="34" charset="0"/>
            </a:endParaRPr>
          </a:p>
        </p:txBody>
      </p:sp>
      <p:sp>
        <p:nvSpPr>
          <p:cNvPr id="12" name="Óvalo 11"/>
          <p:cNvSpPr/>
          <p:nvPr/>
        </p:nvSpPr>
        <p:spPr>
          <a:xfrm>
            <a:off x="10999470" y="2550160"/>
            <a:ext cx="233680" cy="233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sp>
        <p:nvSpPr>
          <p:cNvPr id="2" name="Rectángulo 1"/>
          <p:cNvSpPr/>
          <p:nvPr/>
        </p:nvSpPr>
        <p:spPr>
          <a:xfrm>
            <a:off x="619842" y="1001432"/>
            <a:ext cx="8495665" cy="521970"/>
          </a:xfrm>
          <a:prstGeom prst="rect">
            <a:avLst/>
          </a:prstGeom>
        </p:spPr>
        <p:txBody>
          <a:bodyPr wrap="none">
            <a:spAutoFit/>
          </a:bodyPr>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rotección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Corto Circuito, Fusibles e Interruptores, Circuitos Ramales y General</a:t>
            </a:r>
            <a:endParaRPr lang="es-ES"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17"/>
          <p:cNvSpPr/>
          <p:nvPr/>
        </p:nvSpPr>
        <p:spPr>
          <a:xfrm>
            <a:off x="-5080" y="-5715"/>
            <a:ext cx="12202795" cy="6859905"/>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5" name="Grupo 4"/>
          <p:cNvGrpSpPr/>
          <p:nvPr/>
        </p:nvGrpSpPr>
        <p:grpSpPr>
          <a:xfrm>
            <a:off x="697865" y="2395220"/>
            <a:ext cx="10844530" cy="3420110"/>
            <a:chOff x="1099" y="3772"/>
            <a:chExt cx="17078" cy="5386"/>
          </a:xfrm>
        </p:grpSpPr>
        <p:sp>
          <p:nvSpPr>
            <p:cNvPr id="10" name="Rectángulo redondeado 9"/>
            <p:cNvSpPr/>
            <p:nvPr/>
          </p:nvSpPr>
          <p:spPr>
            <a:xfrm>
              <a:off x="1099" y="3772"/>
              <a:ext cx="17079" cy="5387"/>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4" name="Cuadro de texto 43"/>
            <p:cNvSpPr txBox="1"/>
            <p:nvPr/>
          </p:nvSpPr>
          <p:spPr>
            <a:xfrm>
              <a:off x="1374" y="4502"/>
              <a:ext cx="7069" cy="1695"/>
            </a:xfrm>
            <a:prstGeom prst="rect">
              <a:avLst/>
            </a:prstGeom>
            <a:noFill/>
          </p:spPr>
          <p:txBody>
            <a:bodyPr wrap="square" rtlCol="0">
              <a:spAutoFit/>
            </a:bodyPr>
            <a:p>
              <a:pPr algn="ctr"/>
              <a:r>
                <a:rPr lang="es-CO" altLang="es-ES" sz="3200" b="1">
                  <a:solidFill>
                    <a:srgbClr val="2C538E"/>
                  </a:solidFill>
                  <a:latin typeface="Open Sans" panose="020B0606030504020204" pitchFamily="34" charset="0"/>
                  <a:cs typeface="Open Sans" panose="020B0606030504020204" pitchFamily="34" charset="0"/>
                </a:rPr>
                <a:t>Interruptor Automático</a:t>
              </a:r>
              <a:endParaRPr lang="es-CO" altLang="es-ES" sz="3200" b="1">
                <a:solidFill>
                  <a:srgbClr val="2C538E"/>
                </a:solidFill>
                <a:latin typeface="Open Sans" panose="020B0606030504020204" pitchFamily="34" charset="0"/>
                <a:cs typeface="Open Sans" panose="020B0606030504020204" pitchFamily="34" charset="0"/>
              </a:endParaRPr>
            </a:p>
          </p:txBody>
        </p:sp>
        <p:sp>
          <p:nvSpPr>
            <p:cNvPr id="45" name="Cuadro de texto 44"/>
            <p:cNvSpPr txBox="1"/>
            <p:nvPr/>
          </p:nvSpPr>
          <p:spPr>
            <a:xfrm>
              <a:off x="8068" y="4728"/>
              <a:ext cx="8462" cy="2179"/>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un dispositivo que está hecho para la protección del circuito en caso de haber una sobrecorriente en este, está hecho para interrumpir el paso de corriente eléctrica cuando esta se excede de la capacidad del cual está fabricado, previniendo un cortocircuito, con el objetivo de no causar daños a los equipos eléctricos. </a:t>
              </a:r>
              <a:endParaRPr lang="es-ES" altLang="en-US" sz="1400">
                <a:latin typeface="Open Sans" panose="020B0606030504020204" pitchFamily="34" charset="0"/>
                <a:cs typeface="Open Sans" panose="020B0606030504020204" pitchFamily="34" charset="0"/>
              </a:endParaRPr>
            </a:p>
          </p:txBody>
        </p:sp>
        <p:pic>
          <p:nvPicPr>
            <p:cNvPr id="53" name="Imagen 52" descr="switch"/>
            <p:cNvPicPr>
              <a:picLocks noChangeAspect="1"/>
            </p:cNvPicPr>
            <p:nvPr/>
          </p:nvPicPr>
          <p:blipFill>
            <a:blip r:embed="rId2"/>
            <a:stretch>
              <a:fillRect/>
            </a:stretch>
          </p:blipFill>
          <p:spPr>
            <a:xfrm>
              <a:off x="3944" y="6197"/>
              <a:ext cx="1930" cy="193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855253"/>
            <a:ext cx="5130436" cy="3006594"/>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400798" y="1704601"/>
            <a:ext cx="1215982" cy="588224"/>
          </a:xfrm>
          <a:prstGeom prst="round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rgbClr val="2C538E"/>
                </a:solidFill>
                <a:latin typeface="Open Sans" panose="020B0606030504020204" pitchFamily="34" charset="0"/>
              </a:rPr>
              <a:t>Objetivo</a:t>
            </a:r>
            <a:endParaRPr lang="es-ES" b="1" dirty="0">
              <a:solidFill>
                <a:srgbClr val="2C538E"/>
              </a:solidFill>
              <a:latin typeface="Open Sans" panose="020B0606030504020204" pitchFamily="34" charset="0"/>
            </a:endParaRPr>
          </a:p>
        </p:txBody>
      </p:sp>
      <p:sp>
        <p:nvSpPr>
          <p:cNvPr id="16" name="CuadroTexto 15"/>
          <p:cNvSpPr txBox="1"/>
          <p:nvPr/>
        </p:nvSpPr>
        <p:spPr>
          <a:xfrm>
            <a:off x="6823710" y="3726815"/>
            <a:ext cx="4702175" cy="1168400"/>
          </a:xfrm>
          <a:prstGeom prst="rect">
            <a:avLst/>
          </a:prstGeom>
          <a:noFill/>
          <a:ln>
            <a:noFill/>
          </a:ln>
        </p:spPr>
        <p:txBody>
          <a:bodyPr wrap="square" rtlCol="0">
            <a:spAutoFit/>
          </a:bodyPr>
          <a:lstStyle/>
          <a:p>
            <a:r>
              <a:rPr lang="es-ES" sz="1400" dirty="0">
                <a:solidFill>
                  <a:srgbClr val="1A3255"/>
                </a:solidFill>
                <a:latin typeface="Open Sans" panose="020B0606030504020204" pitchFamily="34" charset="0"/>
              </a:rPr>
              <a:t>Esta unidad se compone de secciones temáticas, en cada sección encontrará una situación a resolver </a:t>
            </a:r>
            <a:r>
              <a:rPr lang="es-CO" altLang="es-ES" sz="1400" dirty="0">
                <a:solidFill>
                  <a:srgbClr val="1A3255"/>
                </a:solidFill>
                <a:latin typeface="Open Sans" panose="020B0606030504020204" pitchFamily="34" charset="0"/>
              </a:rPr>
              <a:t>(Actividad) </a:t>
            </a:r>
            <a:r>
              <a:rPr lang="es-ES" sz="1400" dirty="0">
                <a:solidFill>
                  <a:srgbClr val="1A3255"/>
                </a:solidFill>
                <a:latin typeface="Open Sans" panose="020B0606030504020204" pitchFamily="34" charset="0"/>
              </a:rPr>
              <a:t>acompañada de una guía de aprendizaje que lo orientará en el desarrollo del problema planteado.</a:t>
            </a:r>
            <a:endParaRPr lang="es-ES" sz="1400" dirty="0">
              <a:solidFill>
                <a:srgbClr val="1A3255"/>
              </a:solidFill>
              <a:latin typeface="Open Sans" panose="020B0606030504020204" pitchFamily="34" charset="0"/>
            </a:endParaRPr>
          </a:p>
        </p:txBody>
      </p:sp>
      <p:sp>
        <p:nvSpPr>
          <p:cNvPr id="7" name="Rectángulo redondeado 1"/>
          <p:cNvSpPr/>
          <p:nvPr/>
        </p:nvSpPr>
        <p:spPr>
          <a:xfrm>
            <a:off x="7685020" y="1704601"/>
            <a:ext cx="2414320" cy="588224"/>
          </a:xfrm>
          <a:prstGeom prst="round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rgbClr val="2C538E"/>
                </a:solidFill>
                <a:latin typeface="Open Sans" panose="020B0606030504020204" pitchFamily="34" charset="0"/>
              </a:rPr>
              <a:t>Contenido temático</a:t>
            </a:r>
            <a:endParaRPr lang="es-ES" b="1" dirty="0">
              <a:solidFill>
                <a:srgbClr val="2C538E"/>
              </a:solidFill>
              <a:latin typeface="Open Sans" panose="020B0606030504020204" pitchFamily="34" charset="0"/>
            </a:endParaRPr>
          </a:p>
        </p:txBody>
      </p:sp>
      <p:sp>
        <p:nvSpPr>
          <p:cNvPr id="9" name="Rectángulo redondeado 1"/>
          <p:cNvSpPr/>
          <p:nvPr/>
        </p:nvSpPr>
        <p:spPr>
          <a:xfrm>
            <a:off x="10167580" y="1704601"/>
            <a:ext cx="1778757" cy="588224"/>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latin typeface="Open Sans" panose="020B0606030504020204" pitchFamily="34" charset="0"/>
              </a:rPr>
              <a:t>Metodología</a:t>
            </a:r>
            <a:endParaRPr lang="es-ES" b="1" dirty="0">
              <a:solidFill>
                <a:srgbClr val="2C538E"/>
              </a:solidFill>
              <a:latin typeface="Open Sans" panose="020B0606030504020204" pitchFamily="34" charset="0"/>
            </a:endParaRPr>
          </a:p>
        </p:txBody>
      </p:sp>
      <p:pic>
        <p:nvPicPr>
          <p:cNvPr id="4" name="Imagen 3" descr="Icono&#10;&#10;Descripción generada automáticamente"/>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24960" y="1998713"/>
            <a:ext cx="530557" cy="658918"/>
          </a:xfrm>
          <a:prstGeom prst="rect">
            <a:avLst/>
          </a:prstGeom>
        </p:spPr>
      </p:pic>
      <p:pic>
        <p:nvPicPr>
          <p:cNvPr id="5" name="Imagen 4"/>
          <p:cNvPicPr>
            <a:picLocks noChangeAspect="1"/>
          </p:cNvPicPr>
          <p:nvPr/>
        </p:nvPicPr>
        <p:blipFill>
          <a:blip r:embed="rId2"/>
          <a:stretch>
            <a:fillRect/>
          </a:stretch>
        </p:blipFill>
        <p:spPr>
          <a:xfrm>
            <a:off x="143510" y="1675765"/>
            <a:ext cx="5613400" cy="4303395"/>
          </a:xfrm>
          <a:prstGeom prst="rect">
            <a:avLst/>
          </a:prstGeom>
        </p:spPr>
      </p:pic>
      <p:sp>
        <p:nvSpPr>
          <p:cNvPr id="2" name="Rectángulo 1"/>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19760" y="1692275"/>
            <a:ext cx="1117346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Una instalación eléctrica debe ser segura y estar blindada contra cualquier tipo de falla, dando protección al entorno y salvaguardando la integridad de las personas.</a:t>
            </a:r>
            <a:endParaRPr lang="es-ES" altLang="en-US" sz="1400">
              <a:latin typeface="Open Sans" panose="020B0606030504020204" pitchFamily="34" charset="0"/>
              <a:cs typeface="Open Sans" panose="020B0606030504020204" pitchFamily="34" charset="0"/>
            </a:endParaRPr>
          </a:p>
        </p:txBody>
      </p:sp>
      <p:sp>
        <p:nvSpPr>
          <p:cNvPr id="46" name="Óvalo 45"/>
          <p:cNvSpPr/>
          <p:nvPr/>
        </p:nvSpPr>
        <p:spPr>
          <a:xfrm>
            <a:off x="1417955" y="2917825"/>
            <a:ext cx="1682750" cy="1682750"/>
          </a:xfrm>
          <a:prstGeom prst="ellipse">
            <a:avLst/>
          </a:prstGeom>
          <a:solidFill>
            <a:srgbClr val="F8E6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Óvalo 47"/>
          <p:cNvSpPr/>
          <p:nvPr/>
        </p:nvSpPr>
        <p:spPr>
          <a:xfrm>
            <a:off x="3280410" y="2917825"/>
            <a:ext cx="1682750" cy="1682750"/>
          </a:xfrm>
          <a:prstGeom prst="ellipse">
            <a:avLst/>
          </a:prstGeom>
          <a:solidFill>
            <a:srgbClr val="FFCC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9" name="Óvalo 48"/>
          <p:cNvSpPr/>
          <p:nvPr/>
        </p:nvSpPr>
        <p:spPr>
          <a:xfrm>
            <a:off x="5185410" y="2917825"/>
            <a:ext cx="1682750" cy="1682750"/>
          </a:xfrm>
          <a:prstGeom prst="ellipse">
            <a:avLst/>
          </a:prstGeom>
          <a:solidFill>
            <a:srgbClr val="FEB8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0" name="Óvalo 49"/>
          <p:cNvSpPr/>
          <p:nvPr/>
        </p:nvSpPr>
        <p:spPr>
          <a:xfrm>
            <a:off x="7090410" y="2917825"/>
            <a:ext cx="1682750" cy="1682750"/>
          </a:xfrm>
          <a:prstGeom prst="ellipse">
            <a:avLst/>
          </a:prstGeom>
          <a:solidFill>
            <a:srgbClr val="FF9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1" name="Óvalo 50"/>
          <p:cNvSpPr/>
          <p:nvPr/>
        </p:nvSpPr>
        <p:spPr>
          <a:xfrm>
            <a:off x="9001760" y="2917825"/>
            <a:ext cx="1682750" cy="1682750"/>
          </a:xfrm>
          <a:prstGeom prst="ellipse">
            <a:avLst/>
          </a:prstGeom>
          <a:solidFill>
            <a:srgbClr val="E88E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4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899306" y="4095324"/>
            <a:ext cx="585665" cy="585665"/>
          </a:xfrm>
          <a:prstGeom prst="rect">
            <a:avLst/>
          </a:prstGeom>
        </p:spPr>
      </p:pic>
      <p:pic>
        <p:nvPicPr>
          <p:cNvPr id="53" name="Imagen 52" descr="switch"/>
          <p:cNvPicPr>
            <a:picLocks noChangeAspect="1"/>
          </p:cNvPicPr>
          <p:nvPr/>
        </p:nvPicPr>
        <p:blipFill>
          <a:blip r:embed="rId4"/>
          <a:stretch>
            <a:fillRect/>
          </a:stretch>
        </p:blipFill>
        <p:spPr>
          <a:xfrm>
            <a:off x="7520940" y="3348355"/>
            <a:ext cx="821690" cy="821690"/>
          </a:xfrm>
          <a:prstGeom prst="rect">
            <a:avLst/>
          </a:prstGeom>
        </p:spPr>
      </p:pic>
      <p:sp>
        <p:nvSpPr>
          <p:cNvPr id="54" name="Cuadro de texto 53"/>
          <p:cNvSpPr txBox="1"/>
          <p:nvPr/>
        </p:nvSpPr>
        <p:spPr>
          <a:xfrm>
            <a:off x="1504950" y="4787900"/>
            <a:ext cx="1595755"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Cortocircuito</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55" name="Imagen 54" descr="broken-wire"/>
          <p:cNvPicPr>
            <a:picLocks noChangeAspect="1"/>
          </p:cNvPicPr>
          <p:nvPr/>
        </p:nvPicPr>
        <p:blipFill>
          <a:blip r:embed="rId5"/>
          <a:stretch>
            <a:fillRect/>
          </a:stretch>
        </p:blipFill>
        <p:spPr>
          <a:xfrm>
            <a:off x="1676400" y="3176270"/>
            <a:ext cx="1165225" cy="1165225"/>
          </a:xfrm>
          <a:prstGeom prst="rect">
            <a:avLst/>
          </a:prstGeom>
        </p:spPr>
      </p:pic>
      <p:sp>
        <p:nvSpPr>
          <p:cNvPr id="56" name="Cuadro de texto 55"/>
          <p:cNvSpPr txBox="1"/>
          <p:nvPr/>
        </p:nvSpPr>
        <p:spPr>
          <a:xfrm>
            <a:off x="3540760" y="4787900"/>
            <a:ext cx="116205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Fusibles</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7" name="Cuadro de texto 56"/>
          <p:cNvSpPr txBox="1"/>
          <p:nvPr/>
        </p:nvSpPr>
        <p:spPr>
          <a:xfrm>
            <a:off x="5363210" y="4680268"/>
            <a:ext cx="116205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Circuitos ramal</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8" name="Cuadro de texto 57"/>
          <p:cNvSpPr txBox="1"/>
          <p:nvPr/>
        </p:nvSpPr>
        <p:spPr>
          <a:xfrm>
            <a:off x="7243445" y="4680268"/>
            <a:ext cx="1300480" cy="521970"/>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Interruptor Automático</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9" name="Cuadro de texto 58"/>
          <p:cNvSpPr txBox="1"/>
          <p:nvPr/>
        </p:nvSpPr>
        <p:spPr>
          <a:xfrm>
            <a:off x="9243695" y="4787900"/>
            <a:ext cx="1342390" cy="306705"/>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Totalizador</a:t>
            </a:r>
            <a:endParaRPr lang="es-CO" altLang="es-ES" sz="1400" b="1">
              <a:solidFill>
                <a:srgbClr val="2C538E"/>
              </a:solidFill>
              <a:latin typeface="Open Sans" panose="020B0606030504020204" pitchFamily="34" charset="0"/>
              <a:cs typeface="Open Sans" panose="020B0606030504020204" pitchFamily="34" charset="0"/>
            </a:endParaRPr>
          </a:p>
        </p:txBody>
      </p:sp>
      <p:pic>
        <p:nvPicPr>
          <p:cNvPr id="60" name="Imagen 59" descr="fuse"/>
          <p:cNvPicPr>
            <a:picLocks noChangeAspect="1"/>
          </p:cNvPicPr>
          <p:nvPr/>
        </p:nvPicPr>
        <p:blipFill>
          <a:blip r:embed="rId6"/>
          <a:stretch>
            <a:fillRect/>
          </a:stretch>
        </p:blipFill>
        <p:spPr>
          <a:xfrm>
            <a:off x="3669665" y="3265805"/>
            <a:ext cx="904240" cy="904240"/>
          </a:xfrm>
          <a:prstGeom prst="rect">
            <a:avLst/>
          </a:prstGeom>
        </p:spPr>
      </p:pic>
      <p:pic>
        <p:nvPicPr>
          <p:cNvPr id="61" name="Imagen 60" descr="electric-meter"/>
          <p:cNvPicPr>
            <a:picLocks noChangeAspect="1"/>
          </p:cNvPicPr>
          <p:nvPr/>
        </p:nvPicPr>
        <p:blipFill>
          <a:blip r:embed="rId7"/>
          <a:stretch>
            <a:fillRect/>
          </a:stretch>
        </p:blipFill>
        <p:spPr>
          <a:xfrm>
            <a:off x="9383395" y="3265805"/>
            <a:ext cx="918845" cy="918845"/>
          </a:xfrm>
          <a:prstGeom prst="rect">
            <a:avLst/>
          </a:prstGeom>
        </p:spPr>
      </p:pic>
      <p:pic>
        <p:nvPicPr>
          <p:cNvPr id="62" name="Imagen 61" descr="circuit"/>
          <p:cNvPicPr>
            <a:picLocks noChangeAspect="1"/>
          </p:cNvPicPr>
          <p:nvPr/>
        </p:nvPicPr>
        <p:blipFill>
          <a:blip r:embed="rId8"/>
          <a:stretch>
            <a:fillRect/>
          </a:stretch>
        </p:blipFill>
        <p:spPr>
          <a:xfrm>
            <a:off x="5619750" y="3369945"/>
            <a:ext cx="814705" cy="814705"/>
          </a:xfrm>
          <a:prstGeom prst="rect">
            <a:avLst/>
          </a:prstGeom>
        </p:spPr>
      </p:pic>
      <p:sp>
        <p:nvSpPr>
          <p:cNvPr id="5" name="Rectángulo 4"/>
          <p:cNvSpPr/>
          <p:nvPr/>
        </p:nvSpPr>
        <p:spPr>
          <a:xfrm>
            <a:off x="619842" y="1001432"/>
            <a:ext cx="8495665" cy="521970"/>
          </a:xfrm>
          <a:prstGeom prst="rect">
            <a:avLst/>
          </a:prstGeom>
        </p:spPr>
        <p:txBody>
          <a:bodyPr wrap="none">
            <a:spAutoFit/>
          </a:bodyPr>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rotección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Corto Circuito, Fusibles e Interruptores, Circuitos Ramales y General</a:t>
            </a:r>
            <a:endParaRPr lang="es-ES"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1"/>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6" name="Cuadro de texto 5"/>
          <p:cNvSpPr txBox="1"/>
          <p:nvPr/>
        </p:nvSpPr>
        <p:spPr>
          <a:xfrm>
            <a:off x="619760" y="1616710"/>
            <a:ext cx="1117346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Una instalación eléctrica debe ser segura y estar blindada contra cualquier tipo de falla, dando protección al entorno y salvaguardando la integridad de las personas.</a:t>
            </a:r>
            <a:endParaRPr lang="es-ES" altLang="en-US" sz="1400">
              <a:latin typeface="Open Sans" panose="020B0606030504020204" pitchFamily="34" charset="0"/>
              <a:cs typeface="Open Sans" panose="020B0606030504020204" pitchFamily="34" charset="0"/>
            </a:endParaRPr>
          </a:p>
        </p:txBody>
      </p:sp>
      <p:sp>
        <p:nvSpPr>
          <p:cNvPr id="4" name="Rectángulo 3"/>
          <p:cNvSpPr/>
          <p:nvPr/>
        </p:nvSpPr>
        <p:spPr>
          <a:xfrm>
            <a:off x="619842" y="1001432"/>
            <a:ext cx="8495665" cy="521970"/>
          </a:xfrm>
          <a:prstGeom prst="rect">
            <a:avLst/>
          </a:prstGeom>
        </p:spPr>
        <p:txBody>
          <a:bodyPr wrap="none">
            <a:spAutoFit/>
          </a:bodyPr>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sym typeface="+mn-ea"/>
              </a:rPr>
              <a:t>Tema 2: </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Conocimientos básicos sobre</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rotección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Corto Circuito, Fusibles e Interruptores, Circuitos Ramales y General</a:t>
            </a:r>
            <a:endParaRPr lang="es-ES"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17"/>
          <p:cNvSpPr/>
          <p:nvPr/>
        </p:nvSpPr>
        <p:spPr>
          <a:xfrm>
            <a:off x="-5080" y="-5715"/>
            <a:ext cx="12202795" cy="685927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5" name="Grupo 4"/>
          <p:cNvGrpSpPr/>
          <p:nvPr/>
        </p:nvGrpSpPr>
        <p:grpSpPr>
          <a:xfrm>
            <a:off x="542925" y="2395220"/>
            <a:ext cx="10999470" cy="3420110"/>
            <a:chOff x="855" y="3772"/>
            <a:chExt cx="17322" cy="5386"/>
          </a:xfrm>
        </p:grpSpPr>
        <p:sp>
          <p:nvSpPr>
            <p:cNvPr id="10" name="Rectángulo redondeado 9"/>
            <p:cNvSpPr/>
            <p:nvPr/>
          </p:nvSpPr>
          <p:spPr>
            <a:xfrm>
              <a:off x="1099" y="3772"/>
              <a:ext cx="17079" cy="5387"/>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4" name="Cuadro de texto 43"/>
            <p:cNvSpPr txBox="1"/>
            <p:nvPr/>
          </p:nvSpPr>
          <p:spPr>
            <a:xfrm>
              <a:off x="855" y="4582"/>
              <a:ext cx="4820" cy="919"/>
            </a:xfrm>
            <a:prstGeom prst="rect">
              <a:avLst/>
            </a:prstGeom>
            <a:noFill/>
          </p:spPr>
          <p:txBody>
            <a:bodyPr wrap="square" rtlCol="0">
              <a:spAutoFit/>
            </a:bodyPr>
            <a:p>
              <a:pPr algn="ctr"/>
              <a:r>
                <a:rPr lang="es-CO" altLang="es-ES" sz="3200" b="1">
                  <a:solidFill>
                    <a:srgbClr val="2C538E"/>
                  </a:solidFill>
                  <a:latin typeface="Open Sans" panose="020B0606030504020204" pitchFamily="34" charset="0"/>
                  <a:cs typeface="Open Sans" panose="020B0606030504020204" pitchFamily="34" charset="0"/>
                </a:rPr>
                <a:t>Totalizador</a:t>
              </a:r>
              <a:endParaRPr lang="es-CO" altLang="es-ES" sz="3200" b="1">
                <a:solidFill>
                  <a:srgbClr val="2C538E"/>
                </a:solidFill>
                <a:latin typeface="Open Sans" panose="020B0606030504020204" pitchFamily="34" charset="0"/>
                <a:cs typeface="Open Sans" panose="020B0606030504020204" pitchFamily="34" charset="0"/>
              </a:endParaRPr>
            </a:p>
          </p:txBody>
        </p:sp>
        <p:sp>
          <p:nvSpPr>
            <p:cNvPr id="45" name="Cuadro de texto 44"/>
            <p:cNvSpPr txBox="1"/>
            <p:nvPr/>
          </p:nvSpPr>
          <p:spPr>
            <a:xfrm>
              <a:off x="5480" y="4582"/>
              <a:ext cx="7581" cy="3536"/>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 un dispositivo de protección de sobretensiones, su función la hace sumando las corrientes de conductores individuales, con ayuda de un convertidor de corriente total, considerando la dirección de la corriente. Existen electromecánicos y electrónicos, también llamados medidores o contadores, son muy utilizados en subestaciones eléctricas para contabilizar la energía e impedir fallas en el sistema, en el caso de los hogares es utilizado para medir el consumo de energía. </a:t>
              </a:r>
              <a:endParaRPr lang="es-ES" altLang="en-US" sz="1400">
                <a:latin typeface="Open Sans" panose="020B0606030504020204" pitchFamily="34" charset="0"/>
                <a:cs typeface="Open Sans" panose="020B0606030504020204" pitchFamily="34" charset="0"/>
              </a:endParaRPr>
            </a:p>
          </p:txBody>
        </p:sp>
        <p:pic>
          <p:nvPicPr>
            <p:cNvPr id="2" name="Imagen 1" descr="totalizador1"/>
            <p:cNvPicPr>
              <a:picLocks noChangeAspect="1"/>
            </p:cNvPicPr>
            <p:nvPr/>
          </p:nvPicPr>
          <p:blipFill>
            <a:blip r:embed="rId2"/>
            <a:stretch>
              <a:fillRect/>
            </a:stretch>
          </p:blipFill>
          <p:spPr>
            <a:xfrm>
              <a:off x="13211" y="4268"/>
              <a:ext cx="4164" cy="4164"/>
            </a:xfrm>
            <a:prstGeom prst="rect">
              <a:avLst/>
            </a:prstGeom>
          </p:spPr>
        </p:pic>
        <p:sp>
          <p:nvSpPr>
            <p:cNvPr id="12" name="Óvalo 11"/>
            <p:cNvSpPr/>
            <p:nvPr/>
          </p:nvSpPr>
          <p:spPr>
            <a:xfrm>
              <a:off x="17322" y="4016"/>
              <a:ext cx="368" cy="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pic>
          <p:nvPicPr>
            <p:cNvPr id="13" name="Imagen 12" descr="electric-meter"/>
            <p:cNvPicPr>
              <a:picLocks noChangeAspect="1"/>
            </p:cNvPicPr>
            <p:nvPr/>
          </p:nvPicPr>
          <p:blipFill>
            <a:blip r:embed="rId3"/>
            <a:stretch>
              <a:fillRect/>
            </a:stretch>
          </p:blipFill>
          <p:spPr>
            <a:xfrm>
              <a:off x="1957" y="5501"/>
              <a:ext cx="2617" cy="2617"/>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14" name="Rectángulo redondeado 9"/>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pitchFamily="34" charset="0"/>
              </a:rPr>
              <a:t>Empareja </a:t>
            </a:r>
            <a:r>
              <a:rPr lang="es-CO" altLang="es-ES" sz="1400" dirty="0">
                <a:solidFill>
                  <a:schemeClr val="tx1"/>
                </a:solidFill>
                <a:latin typeface="Open Sans" panose="020B0606030504020204" pitchFamily="34" charset="0"/>
              </a:rPr>
              <a:t>el concepto con su definición</a:t>
            </a:r>
            <a:r>
              <a:rPr lang="es-ES" sz="1400" dirty="0">
                <a:solidFill>
                  <a:schemeClr val="tx1"/>
                </a:solidFill>
                <a:latin typeface="Open Sans" panose="020B0606030504020204" pitchFamily="34" charset="0"/>
              </a:rPr>
              <a:t>:  </a:t>
            </a:r>
            <a:endParaRPr lang="es-ES" sz="1400" dirty="0">
              <a:solidFill>
                <a:schemeClr val="tx1"/>
              </a:solidFill>
              <a:latin typeface="Open Sans" panose="020B0606030504020204" pitchFamily="34" charset="0"/>
            </a:endParaRPr>
          </a:p>
        </p:txBody>
      </p:sp>
      <p:sp>
        <p:nvSpPr>
          <p:cNvPr id="16" name="Rectángulo 15"/>
          <p:cNvSpPr/>
          <p:nvPr/>
        </p:nvSpPr>
        <p:spPr>
          <a:xfrm>
            <a:off x="580016" y="1489509"/>
            <a:ext cx="1970476"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CONCÉNTRESE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3" name="CuadroTexto 32"/>
          <p:cNvSpPr txBox="1"/>
          <p:nvPr/>
        </p:nvSpPr>
        <p:spPr>
          <a:xfrm>
            <a:off x="9681349" y="4840048"/>
            <a:ext cx="1531620" cy="369332"/>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22" name="Rectángulo: esquinas redondeadas 21"/>
          <p:cNvSpPr/>
          <p:nvPr/>
        </p:nvSpPr>
        <p:spPr>
          <a:xfrm>
            <a:off x="594083" y="2747955"/>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4" name="CuadroTexto 23"/>
          <p:cNvSpPr txBox="1"/>
          <p:nvPr/>
        </p:nvSpPr>
        <p:spPr>
          <a:xfrm>
            <a:off x="663438" y="3736756"/>
            <a:ext cx="1964108" cy="521970"/>
          </a:xfrm>
          <a:prstGeom prst="rect">
            <a:avLst/>
          </a:prstGeom>
          <a:noFill/>
        </p:spPr>
        <p:txBody>
          <a:bodyPr wrap="square" rtlCol="0">
            <a:spAutoFit/>
          </a:bodyPr>
          <a:lstStyle/>
          <a:p>
            <a:pPr algn="ctr"/>
            <a:r>
              <a:rPr lang="es-ES" sz="1400" b="1" dirty="0">
                <a:latin typeface="Open Sans" panose="020B0606030504020204"/>
              </a:rPr>
              <a:t>Interruptor Automático</a:t>
            </a:r>
            <a:endParaRPr lang="es-ES" sz="1400" b="1" dirty="0">
              <a:latin typeface="Open Sans" panose="020B0606030504020204"/>
            </a:endParaRPr>
          </a:p>
        </p:txBody>
      </p:sp>
      <p:sp>
        <p:nvSpPr>
          <p:cNvPr id="31" name="CuadroTexto 30"/>
          <p:cNvSpPr txBox="1"/>
          <p:nvPr/>
        </p:nvSpPr>
        <p:spPr>
          <a:xfrm>
            <a:off x="2892038" y="3876321"/>
            <a:ext cx="1964108" cy="306705"/>
          </a:xfrm>
          <a:prstGeom prst="rect">
            <a:avLst/>
          </a:prstGeom>
          <a:noFill/>
        </p:spPr>
        <p:txBody>
          <a:bodyPr wrap="square" rtlCol="0">
            <a:spAutoFit/>
          </a:bodyPr>
          <a:lstStyle/>
          <a:p>
            <a:pPr algn="ctr"/>
            <a:r>
              <a:rPr lang="es-ES" sz="1400" b="1" dirty="0">
                <a:latin typeface="Open Sans" panose="020B0606030504020204"/>
              </a:rPr>
              <a:t>Totalizador</a:t>
            </a:r>
            <a:endParaRPr lang="es-ES" sz="1400" b="1" dirty="0">
              <a:latin typeface="Open Sans" panose="020B0606030504020204"/>
            </a:endParaRPr>
          </a:p>
        </p:txBody>
      </p:sp>
      <p:sp>
        <p:nvSpPr>
          <p:cNvPr id="32" name="Rectángulo: esquinas redondeadas 31"/>
          <p:cNvSpPr/>
          <p:nvPr/>
        </p:nvSpPr>
        <p:spPr>
          <a:xfrm>
            <a:off x="2810722" y="2753609"/>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5" name="Rectángulo: esquinas redondeadas 34"/>
          <p:cNvSpPr/>
          <p:nvPr/>
        </p:nvSpPr>
        <p:spPr>
          <a:xfrm>
            <a:off x="4999444" y="2741285"/>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esquinas redondeadas 36"/>
          <p:cNvSpPr/>
          <p:nvPr/>
        </p:nvSpPr>
        <p:spPr>
          <a:xfrm>
            <a:off x="7216083" y="2764190"/>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9" name="Rectángulo: esquinas redondeadas 38"/>
          <p:cNvSpPr/>
          <p:nvPr/>
        </p:nvSpPr>
        <p:spPr>
          <a:xfrm>
            <a:off x="9432722" y="2748683"/>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0" name="Rectángulo: esquinas redondeadas 39"/>
          <p:cNvSpPr/>
          <p:nvPr/>
        </p:nvSpPr>
        <p:spPr>
          <a:xfrm>
            <a:off x="638591" y="4535084"/>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2" name="CuadroTexto 41"/>
          <p:cNvSpPr txBox="1"/>
          <p:nvPr/>
        </p:nvSpPr>
        <p:spPr>
          <a:xfrm>
            <a:off x="7173688" y="3876321"/>
            <a:ext cx="2191154" cy="306705"/>
          </a:xfrm>
          <a:prstGeom prst="rect">
            <a:avLst/>
          </a:prstGeom>
          <a:noFill/>
        </p:spPr>
        <p:txBody>
          <a:bodyPr wrap="square" rtlCol="0">
            <a:spAutoFit/>
          </a:bodyPr>
          <a:lstStyle/>
          <a:p>
            <a:pPr algn="ctr"/>
            <a:r>
              <a:rPr lang="es-CO" altLang="es-ES" sz="1400" b="1" dirty="0">
                <a:latin typeface="Open Sans" panose="020B0606030504020204"/>
              </a:rPr>
              <a:t>Fusibles</a:t>
            </a:r>
            <a:endParaRPr lang="es-CO" altLang="es-ES" sz="1400" b="1" dirty="0">
              <a:latin typeface="Open Sans" panose="020B0606030504020204"/>
            </a:endParaRPr>
          </a:p>
        </p:txBody>
      </p:sp>
      <p:sp>
        <p:nvSpPr>
          <p:cNvPr id="45" name="Rectángulo: esquinas redondeadas 44"/>
          <p:cNvSpPr/>
          <p:nvPr/>
        </p:nvSpPr>
        <p:spPr>
          <a:xfrm>
            <a:off x="2855230" y="4540738"/>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7" name="Rectángulo: esquinas redondeadas 46"/>
          <p:cNvSpPr/>
          <p:nvPr/>
        </p:nvSpPr>
        <p:spPr>
          <a:xfrm>
            <a:off x="5043952" y="4528414"/>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9" name="Rectángulo: esquinas redondeadas 48"/>
          <p:cNvSpPr/>
          <p:nvPr/>
        </p:nvSpPr>
        <p:spPr>
          <a:xfrm>
            <a:off x="7260591" y="4551319"/>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1" name="Rectángulo: esquinas redondeadas 50"/>
          <p:cNvSpPr/>
          <p:nvPr/>
        </p:nvSpPr>
        <p:spPr>
          <a:xfrm>
            <a:off x="9477230" y="4535812"/>
            <a:ext cx="2104095" cy="165523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6" name="CuadroTexto 55"/>
          <p:cNvSpPr txBox="1"/>
          <p:nvPr/>
        </p:nvSpPr>
        <p:spPr>
          <a:xfrm>
            <a:off x="639445" y="4821555"/>
            <a:ext cx="2059305" cy="1091565"/>
          </a:xfrm>
          <a:prstGeom prst="rect">
            <a:avLst/>
          </a:prstGeom>
          <a:noFill/>
        </p:spPr>
        <p:txBody>
          <a:bodyPr wrap="square" rtlCol="0">
            <a:spAutoFit/>
          </a:bodyPr>
          <a:lstStyle/>
          <a:p>
            <a:pPr algn="ctr"/>
            <a:r>
              <a:rPr lang="es-ES" sz="1300" dirty="0">
                <a:latin typeface="Open Sans" panose="020B0606030504020204"/>
              </a:rPr>
              <a:t>Dispositivo hecho para la protección del circuito en caso de haber una sobrecorriente en este.</a:t>
            </a:r>
            <a:endParaRPr lang="es-ES" sz="1300" dirty="0">
              <a:latin typeface="Open Sans" panose="020B0606030504020204"/>
            </a:endParaRPr>
          </a:p>
        </p:txBody>
      </p:sp>
      <p:sp>
        <p:nvSpPr>
          <p:cNvPr id="58" name="CuadroTexto 57"/>
          <p:cNvSpPr txBox="1"/>
          <p:nvPr/>
        </p:nvSpPr>
        <p:spPr>
          <a:xfrm>
            <a:off x="3007136" y="4640449"/>
            <a:ext cx="1831009" cy="1491615"/>
          </a:xfrm>
          <a:prstGeom prst="rect">
            <a:avLst/>
          </a:prstGeom>
          <a:noFill/>
        </p:spPr>
        <p:txBody>
          <a:bodyPr wrap="square" rtlCol="0">
            <a:spAutoFit/>
          </a:bodyPr>
          <a:lstStyle/>
          <a:p>
            <a:pPr algn="ctr"/>
            <a:r>
              <a:rPr lang="es-ES" sz="1300" dirty="0">
                <a:latin typeface="Open Sans" panose="020B0606030504020204"/>
              </a:rPr>
              <a:t>Dispositivo de protección de sobretensiones, muy utilizado para contabilizar la energía e impedir fallas en el sistema</a:t>
            </a:r>
            <a:r>
              <a:rPr lang="es-CO" altLang="es-ES" sz="1300" dirty="0">
                <a:latin typeface="Open Sans" panose="020B0606030504020204"/>
              </a:rPr>
              <a:t>.</a:t>
            </a:r>
            <a:endParaRPr lang="es-CO" altLang="es-ES" sz="1300" dirty="0">
              <a:latin typeface="Open Sans" panose="020B0606030504020204"/>
            </a:endParaRPr>
          </a:p>
        </p:txBody>
      </p:sp>
      <p:sp>
        <p:nvSpPr>
          <p:cNvPr id="62" name="CuadroTexto 61"/>
          <p:cNvSpPr txBox="1"/>
          <p:nvPr/>
        </p:nvSpPr>
        <p:spPr>
          <a:xfrm>
            <a:off x="7322820" y="4727575"/>
            <a:ext cx="1900555" cy="1291590"/>
          </a:xfrm>
          <a:prstGeom prst="rect">
            <a:avLst/>
          </a:prstGeom>
          <a:noFill/>
        </p:spPr>
        <p:txBody>
          <a:bodyPr wrap="square" rtlCol="0">
            <a:spAutoFit/>
          </a:bodyPr>
          <a:lstStyle/>
          <a:p>
            <a:pPr algn="ctr"/>
            <a:r>
              <a:rPr lang="es-ES" sz="1300" dirty="0">
                <a:latin typeface="Open Sans" panose="020B0606030504020204"/>
              </a:rPr>
              <a:t>En </a:t>
            </a:r>
            <a:r>
              <a:rPr lang="es-CO" altLang="es-ES" sz="1300" dirty="0">
                <a:latin typeface="Open Sans" panose="020B0606030504020204"/>
              </a:rPr>
              <a:t>una </a:t>
            </a:r>
            <a:r>
              <a:rPr lang="es-ES" sz="1300" dirty="0">
                <a:latin typeface="Open Sans" panose="020B0606030504020204"/>
              </a:rPr>
              <a:t>sobrecarga este se calienta de tal manera que el filamento se derrite e interrumpe el paso de energía.</a:t>
            </a:r>
            <a:endParaRPr lang="es-ES" sz="1300" dirty="0">
              <a:latin typeface="Open Sans" panose="020B0606030504020204"/>
            </a:endParaRPr>
          </a:p>
        </p:txBody>
      </p:sp>
      <p:sp>
        <p:nvSpPr>
          <p:cNvPr id="65" name="CuadroTexto 64"/>
          <p:cNvSpPr txBox="1"/>
          <p:nvPr/>
        </p:nvSpPr>
        <p:spPr>
          <a:xfrm>
            <a:off x="9400540" y="4745990"/>
            <a:ext cx="2256790" cy="1291590"/>
          </a:xfrm>
          <a:prstGeom prst="rect">
            <a:avLst/>
          </a:prstGeom>
          <a:noFill/>
        </p:spPr>
        <p:txBody>
          <a:bodyPr wrap="square" rtlCol="0">
            <a:spAutoFit/>
          </a:bodyPr>
          <a:lstStyle/>
          <a:p>
            <a:pPr algn="ctr"/>
            <a:r>
              <a:rPr lang="es-ES" sz="1300" dirty="0">
                <a:latin typeface="Open Sans" panose="020B0606030504020204"/>
              </a:rPr>
              <a:t>La corriente alcanza un nivel extremadamente superior para su diseño, el alimentador de energía colapsa y los cables que la conforman se destruyen.</a:t>
            </a:r>
            <a:endParaRPr lang="es-ES" sz="1300" dirty="0">
              <a:latin typeface="Open Sans" panose="020B0606030504020204"/>
            </a:endParaRPr>
          </a:p>
        </p:txBody>
      </p:sp>
      <p:cxnSp>
        <p:nvCxnSpPr>
          <p:cNvPr id="7" name="Conector recto de flecha 6"/>
          <p:cNvCxnSpPr/>
          <p:nvPr/>
        </p:nvCxnSpPr>
        <p:spPr>
          <a:xfrm flipH="1">
            <a:off x="1645920" y="4405630"/>
            <a:ext cx="4445" cy="33464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pic>
        <p:nvPicPr>
          <p:cNvPr id="53" name="Imagen 52" descr="switch"/>
          <p:cNvPicPr>
            <a:picLocks noChangeAspect="1"/>
          </p:cNvPicPr>
          <p:nvPr/>
        </p:nvPicPr>
        <p:blipFill>
          <a:blip r:embed="rId2"/>
          <a:stretch>
            <a:fillRect/>
          </a:stretch>
        </p:blipFill>
        <p:spPr>
          <a:xfrm>
            <a:off x="1235710" y="2915285"/>
            <a:ext cx="821690" cy="821690"/>
          </a:xfrm>
          <a:prstGeom prst="rect">
            <a:avLst/>
          </a:prstGeom>
        </p:spPr>
      </p:pic>
      <p:pic>
        <p:nvPicPr>
          <p:cNvPr id="61" name="Imagen 60" descr="electric-meter"/>
          <p:cNvPicPr>
            <a:picLocks noChangeAspect="1"/>
          </p:cNvPicPr>
          <p:nvPr/>
        </p:nvPicPr>
        <p:blipFill>
          <a:blip r:embed="rId3"/>
          <a:stretch>
            <a:fillRect/>
          </a:stretch>
        </p:blipFill>
        <p:spPr>
          <a:xfrm>
            <a:off x="3413760" y="2938145"/>
            <a:ext cx="918845" cy="918845"/>
          </a:xfrm>
          <a:prstGeom prst="rect">
            <a:avLst/>
          </a:prstGeom>
        </p:spPr>
      </p:pic>
      <p:cxnSp>
        <p:nvCxnSpPr>
          <p:cNvPr id="3" name="Conector recto de flecha 2"/>
          <p:cNvCxnSpPr/>
          <p:nvPr/>
        </p:nvCxnSpPr>
        <p:spPr>
          <a:xfrm flipH="1">
            <a:off x="3871595" y="4329430"/>
            <a:ext cx="4445" cy="33464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pic>
        <p:nvPicPr>
          <p:cNvPr id="4" name="Imagen 3" descr="circuit"/>
          <p:cNvPicPr>
            <a:picLocks noChangeAspect="1"/>
          </p:cNvPicPr>
          <p:nvPr/>
        </p:nvPicPr>
        <p:blipFill>
          <a:blip r:embed="rId4"/>
          <a:stretch>
            <a:fillRect/>
          </a:stretch>
        </p:blipFill>
        <p:spPr>
          <a:xfrm>
            <a:off x="5612130" y="2945130"/>
            <a:ext cx="878205" cy="878205"/>
          </a:xfrm>
          <a:prstGeom prst="rect">
            <a:avLst/>
          </a:prstGeom>
        </p:spPr>
      </p:pic>
      <p:sp>
        <p:nvSpPr>
          <p:cNvPr id="5" name="Cuadro de texto 4"/>
          <p:cNvSpPr txBox="1"/>
          <p:nvPr/>
        </p:nvSpPr>
        <p:spPr>
          <a:xfrm>
            <a:off x="4999355" y="3865880"/>
            <a:ext cx="2087245" cy="306705"/>
          </a:xfrm>
          <a:prstGeom prst="rect">
            <a:avLst/>
          </a:prstGeom>
          <a:noFill/>
        </p:spPr>
        <p:txBody>
          <a:bodyPr wrap="square" rtlCol="0">
            <a:spAutoFit/>
          </a:bodyPr>
          <a:p>
            <a:pPr algn="ctr"/>
            <a:r>
              <a:rPr lang="es-ES" sz="1400" b="1" dirty="0">
                <a:latin typeface="Open Sans" panose="020B0606030504020204"/>
              </a:rPr>
              <a:t>Circuito Ramal</a:t>
            </a:r>
            <a:endParaRPr lang="es-ES" sz="1400" b="1" dirty="0">
              <a:latin typeface="Open Sans" panose="020B0606030504020204"/>
            </a:endParaRPr>
          </a:p>
        </p:txBody>
      </p:sp>
      <p:sp>
        <p:nvSpPr>
          <p:cNvPr id="9" name="Cuadro de texto 8"/>
          <p:cNvSpPr txBox="1"/>
          <p:nvPr/>
        </p:nvSpPr>
        <p:spPr>
          <a:xfrm>
            <a:off x="5190490" y="4709795"/>
            <a:ext cx="1811020" cy="1291590"/>
          </a:xfrm>
          <a:prstGeom prst="rect">
            <a:avLst/>
          </a:prstGeom>
          <a:noFill/>
        </p:spPr>
        <p:txBody>
          <a:bodyPr wrap="square" rtlCol="0">
            <a:spAutoFit/>
          </a:bodyPr>
          <a:p>
            <a:pPr algn="ctr"/>
            <a:r>
              <a:rPr lang="es-ES" altLang="en-US" sz="1300">
                <a:latin typeface="Open Sans" panose="020B0606030504020204" pitchFamily="34" charset="0"/>
                <a:cs typeface="Open Sans" panose="020B0606030504020204" pitchFamily="34" charset="0"/>
              </a:rPr>
              <a:t>Conductor de circuito entre el tablero que protege al circuito y las salidas de alimentación.</a:t>
            </a:r>
            <a:endParaRPr lang="es-ES" altLang="en-US" sz="1300">
              <a:latin typeface="Open Sans" panose="020B0606030504020204" pitchFamily="34" charset="0"/>
              <a:cs typeface="Open Sans" panose="020B0606030504020204" pitchFamily="34" charset="0"/>
            </a:endParaRPr>
          </a:p>
        </p:txBody>
      </p:sp>
      <p:cxnSp>
        <p:nvCxnSpPr>
          <p:cNvPr id="10" name="Conector recto de flecha 9"/>
          <p:cNvCxnSpPr/>
          <p:nvPr/>
        </p:nvCxnSpPr>
        <p:spPr>
          <a:xfrm flipH="1">
            <a:off x="6040755" y="4305935"/>
            <a:ext cx="4445" cy="33464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pic>
        <p:nvPicPr>
          <p:cNvPr id="11" name="Imagen 10" descr="fuse"/>
          <p:cNvPicPr>
            <a:picLocks noChangeAspect="1"/>
          </p:cNvPicPr>
          <p:nvPr/>
        </p:nvPicPr>
        <p:blipFill>
          <a:blip r:embed="rId5"/>
          <a:stretch>
            <a:fillRect/>
          </a:stretch>
        </p:blipFill>
        <p:spPr>
          <a:xfrm>
            <a:off x="7877788" y="3040380"/>
            <a:ext cx="782955" cy="782955"/>
          </a:xfrm>
          <a:prstGeom prst="rect">
            <a:avLst/>
          </a:prstGeom>
        </p:spPr>
      </p:pic>
      <p:pic>
        <p:nvPicPr>
          <p:cNvPr id="55" name="Imagen 54" descr="broken-wire"/>
          <p:cNvPicPr>
            <a:picLocks noChangeAspect="1"/>
          </p:cNvPicPr>
          <p:nvPr/>
        </p:nvPicPr>
        <p:blipFill>
          <a:blip r:embed="rId6"/>
          <a:stretch>
            <a:fillRect/>
          </a:stretch>
        </p:blipFill>
        <p:spPr>
          <a:xfrm>
            <a:off x="9788525" y="2855595"/>
            <a:ext cx="1316990" cy="1316990"/>
          </a:xfrm>
          <a:prstGeom prst="rect">
            <a:avLst/>
          </a:prstGeom>
        </p:spPr>
      </p:pic>
      <p:cxnSp>
        <p:nvCxnSpPr>
          <p:cNvPr id="12" name="Conector recto de flecha 11"/>
          <p:cNvCxnSpPr/>
          <p:nvPr/>
        </p:nvCxnSpPr>
        <p:spPr>
          <a:xfrm flipH="1">
            <a:off x="8265795" y="4329430"/>
            <a:ext cx="4445" cy="33464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3" name="Conector recto de flecha 12"/>
          <p:cNvCxnSpPr/>
          <p:nvPr/>
        </p:nvCxnSpPr>
        <p:spPr>
          <a:xfrm flipH="1">
            <a:off x="10483215" y="4329430"/>
            <a:ext cx="4445" cy="33464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7" name="CuadroTexto 41"/>
          <p:cNvSpPr txBox="1"/>
          <p:nvPr/>
        </p:nvSpPr>
        <p:spPr>
          <a:xfrm>
            <a:off x="9365073" y="3856001"/>
            <a:ext cx="2191154" cy="306705"/>
          </a:xfrm>
          <a:prstGeom prst="rect">
            <a:avLst/>
          </a:prstGeom>
          <a:noFill/>
        </p:spPr>
        <p:txBody>
          <a:bodyPr wrap="square" rtlCol="0">
            <a:spAutoFit/>
          </a:bodyPr>
          <a:p>
            <a:pPr algn="ctr"/>
            <a:r>
              <a:rPr lang="es-CO" altLang="es-ES" sz="1400" b="1" dirty="0">
                <a:latin typeface="Open Sans" panose="020B0606030504020204"/>
              </a:rPr>
              <a:t>Cortocircuito</a:t>
            </a:r>
            <a:endParaRPr lang="es-CO" altLang="es-ES" sz="1400" b="1" dirty="0">
              <a:latin typeface="Open Sans" panose="020B0606030504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748665" y="2532380"/>
            <a:ext cx="4083685" cy="3098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b="1">
              <a:solidFill>
                <a:schemeClr val="tx1"/>
              </a:solidFill>
              <a:latin typeface="Open Sans" panose="020B0606030504020204" pitchFamily="34" charset="0"/>
              <a:cs typeface="Open Sans" panose="020B0606030504020204" pitchFamily="34" charset="0"/>
              <a:sym typeface="+mn-ea"/>
            </a:endParaRPr>
          </a:p>
          <a:p>
            <a:pPr algn="ctr"/>
            <a:r>
              <a:rPr lang="es-ES" altLang="en-US" sz="1400" b="1">
                <a:solidFill>
                  <a:schemeClr val="tx1"/>
                </a:solidFill>
                <a:latin typeface="Open Sans" panose="020B0606030504020204" pitchFamily="34" charset="0"/>
                <a:cs typeface="Open Sans" panose="020B0606030504020204" pitchFamily="34" charset="0"/>
                <a:sym typeface="+mn-ea"/>
              </a:rPr>
              <a:t>C</a:t>
            </a:r>
            <a:r>
              <a:rPr lang="es-CO" altLang="es-ES" sz="1400" b="1">
                <a:solidFill>
                  <a:schemeClr val="tx1"/>
                </a:solidFill>
                <a:latin typeface="Open Sans" panose="020B0606030504020204" pitchFamily="34" charset="0"/>
                <a:cs typeface="Open Sans" panose="020B0606030504020204" pitchFamily="34" charset="0"/>
                <a:sym typeface="+mn-ea"/>
              </a:rPr>
              <a:t>ó</a:t>
            </a:r>
            <a:r>
              <a:rPr lang="es-ES" altLang="en-US" sz="1400" b="1">
                <a:solidFill>
                  <a:schemeClr val="tx1"/>
                </a:solidFill>
                <a:latin typeface="Open Sans" panose="020B0606030504020204" pitchFamily="34" charset="0"/>
                <a:cs typeface="Open Sans" panose="020B0606030504020204" pitchFamily="34" charset="0"/>
                <a:sym typeface="+mn-ea"/>
              </a:rPr>
              <a:t>mo interpretar y manejar las técnicas</a:t>
            </a:r>
            <a:endParaRPr lang="es-ES" altLang="en-US" sz="1400" b="1">
              <a:solidFill>
                <a:schemeClr val="tx1"/>
              </a:solidFill>
              <a:latin typeface="Open Sans" panose="020B0606030504020204" pitchFamily="34" charset="0"/>
              <a:cs typeface="Open Sans" panose="020B0606030504020204" pitchFamily="34" charset="0"/>
            </a:endParaRPr>
          </a:p>
          <a:p>
            <a:pPr algn="ct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6" name="Rectángulo 25"/>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7"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28" name="Rectángulo 27"/>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2" name="Cuadro de texto 1"/>
          <p:cNvSpPr txBox="1"/>
          <p:nvPr/>
        </p:nvSpPr>
        <p:spPr>
          <a:xfrm>
            <a:off x="654050" y="1746885"/>
            <a:ext cx="1106106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plan de secuencia corresponde a un programa detallado, ordenado, estructurado, plasmando en este el modo y los elementos necesarios para llevar a cabo una acción, d</a:t>
            </a:r>
            <a:r>
              <a:rPr lang="es-CO" altLang="es-ES" sz="1400">
                <a:latin typeface="Open Sans" panose="020B0606030504020204" pitchFamily="34" charset="0"/>
                <a:cs typeface="Open Sans" panose="020B0606030504020204" pitchFamily="34" charset="0"/>
              </a:rPr>
              <a:t>á</a:t>
            </a:r>
            <a:r>
              <a:rPr lang="es-ES" altLang="en-US" sz="1400">
                <a:latin typeface="Open Sans" panose="020B0606030504020204" pitchFamily="34" charset="0"/>
                <a:cs typeface="Open Sans" panose="020B0606030504020204" pitchFamily="34" charset="0"/>
              </a:rPr>
              <a:t>ndole trazabilidad a un proceso.</a:t>
            </a:r>
            <a:endParaRPr lang="es-ES" altLang="en-US" sz="1400">
              <a:latin typeface="Open Sans" panose="020B0606030504020204" pitchFamily="34" charset="0"/>
              <a:cs typeface="Open Sans" panose="020B0606030504020204" pitchFamily="34" charset="0"/>
            </a:endParaRPr>
          </a:p>
        </p:txBody>
      </p:sp>
      <p:sp>
        <p:nvSpPr>
          <p:cNvPr id="39" name="Rectángulo 38"/>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Cada cuadro es con hover donde la información cambia.</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(Aplicar un mini zoom al hover)</a:t>
            </a:r>
            <a:endParaRPr lang="es-CO" altLang="es-ES" sz="1000" dirty="0">
              <a:solidFill>
                <a:schemeClr val="tx1"/>
              </a:solidFill>
              <a:latin typeface="Open Sans" panose="020B0606030504020204" pitchFamily="34" charset="0"/>
              <a:cs typeface="Open Sans" panose="020B0606030504020204" pitchFamily="34" charset="0"/>
            </a:endParaRPr>
          </a:p>
        </p:txBody>
      </p:sp>
      <p:grpSp>
        <p:nvGrpSpPr>
          <p:cNvPr id="40" name="Grupo 39"/>
          <p:cNvGrpSpPr/>
          <p:nvPr/>
        </p:nvGrpSpPr>
        <p:grpSpPr>
          <a:xfrm>
            <a:off x="492760" y="3061335"/>
            <a:ext cx="2512060" cy="2512060"/>
            <a:chOff x="776" y="4821"/>
            <a:chExt cx="3956" cy="3956"/>
          </a:xfrm>
        </p:grpSpPr>
        <p:sp>
          <p:nvSpPr>
            <p:cNvPr id="42" name="Rectángulo redondeado 41"/>
            <p:cNvSpPr/>
            <p:nvPr/>
          </p:nvSpPr>
          <p:spPr>
            <a:xfrm>
              <a:off x="776" y="4821"/>
              <a:ext cx="3956" cy="3956"/>
            </a:xfrm>
            <a:prstGeom prst="round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4" name="Cuadro de texto 43"/>
            <p:cNvSpPr txBox="1"/>
            <p:nvPr/>
          </p:nvSpPr>
          <p:spPr>
            <a:xfrm>
              <a:off x="1517" y="6421"/>
              <a:ext cx="2473" cy="822"/>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Delimitación del plan</a:t>
              </a:r>
              <a:endParaRPr lang="es-CO" altLang="es-ES" sz="1400">
                <a:latin typeface="Open Sans" panose="020B0606030504020204" pitchFamily="34" charset="0"/>
                <a:cs typeface="Open Sans" panose="020B0606030504020204" pitchFamily="34" charset="0"/>
              </a:endParaRPr>
            </a:p>
          </p:txBody>
        </p:sp>
        <p:sp>
          <p:nvSpPr>
            <p:cNvPr id="43" name="Cuadro de texto 42"/>
            <p:cNvSpPr txBox="1"/>
            <p:nvPr/>
          </p:nvSpPr>
          <p:spPr>
            <a:xfrm>
              <a:off x="863"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1</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grpSp>
      <p:pic>
        <p:nvPicPr>
          <p:cNvPr id="4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419641" y="5143074"/>
            <a:ext cx="585665" cy="585665"/>
          </a:xfrm>
          <a:prstGeom prst="rect">
            <a:avLst/>
          </a:prstGeom>
        </p:spPr>
      </p:pic>
      <p:grpSp>
        <p:nvGrpSpPr>
          <p:cNvPr id="52" name="Grupo 51"/>
          <p:cNvGrpSpPr/>
          <p:nvPr/>
        </p:nvGrpSpPr>
        <p:grpSpPr>
          <a:xfrm>
            <a:off x="3250565" y="3061335"/>
            <a:ext cx="2869565" cy="2512060"/>
            <a:chOff x="5119" y="4821"/>
            <a:chExt cx="4519" cy="3956"/>
          </a:xfrm>
        </p:grpSpPr>
        <p:sp>
          <p:nvSpPr>
            <p:cNvPr id="53" name="Rectángulo redondeado 52"/>
            <p:cNvSpPr/>
            <p:nvPr/>
          </p:nvSpPr>
          <p:spPr>
            <a:xfrm>
              <a:off x="5119" y="4821"/>
              <a:ext cx="4519" cy="3956"/>
            </a:xfrm>
            <a:prstGeom prst="roundRect">
              <a:avLst/>
            </a:prstGeom>
            <a:solidFill>
              <a:schemeClr val="accent4">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4" name="Cuadro de texto 53"/>
            <p:cNvSpPr txBox="1"/>
            <p:nvPr/>
          </p:nvSpPr>
          <p:spPr>
            <a:xfrm>
              <a:off x="511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2</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55" name="Cuadro de texto 54"/>
            <p:cNvSpPr txBox="1"/>
            <p:nvPr/>
          </p:nvSpPr>
          <p:spPr>
            <a:xfrm>
              <a:off x="5178" y="4894"/>
              <a:ext cx="4374" cy="387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Recolección de la información: </a:t>
              </a:r>
              <a:endParaRPr lang="es-ES" altLang="en-US" sz="1400" b="1">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CO" altLang="es-ES" sz="1400">
                  <a:latin typeface="Open Sans" panose="020B0606030504020204" pitchFamily="34" charset="0"/>
                  <a:cs typeface="Open Sans" panose="020B0606030504020204" pitchFamily="34" charset="0"/>
                  <a:sym typeface="+mn-ea"/>
                </a:rPr>
                <a:t>E</a:t>
              </a:r>
              <a:r>
                <a:rPr lang="es-ES" altLang="en-US" sz="1400">
                  <a:latin typeface="Open Sans" panose="020B0606030504020204" pitchFamily="34" charset="0"/>
                  <a:cs typeface="Open Sans" panose="020B0606030504020204" pitchFamily="34" charset="0"/>
                  <a:sym typeface="+mn-ea"/>
                </a:rPr>
                <a:t>ste consiste en reunir el mayor número de documentación detallada, específica, sustentada y coherente que permitan conocer el proceso como tal </a:t>
              </a:r>
              <a:r>
                <a:rPr lang="es-CO" altLang="es-ES" sz="1400">
                  <a:latin typeface="Open Sans" panose="020B0606030504020204" pitchFamily="34" charset="0"/>
                  <a:cs typeface="Open Sans" panose="020B0606030504020204" pitchFamily="34" charset="0"/>
                  <a:sym typeface="+mn-ea"/>
                </a:rPr>
                <a:t>a través de los siguientes métodos</a:t>
              </a:r>
              <a:r>
                <a:rPr lang="es-ES" altLang="en-US" sz="1400">
                  <a:latin typeface="Open Sans" panose="020B0606030504020204" pitchFamily="34" charset="0"/>
                  <a:cs typeface="Open Sans" panose="020B0606030504020204" pitchFamily="34" charset="0"/>
                  <a:sym typeface="+mn-ea"/>
                </a:rPr>
                <a:t>.</a:t>
              </a:r>
              <a:endParaRPr lang="es-ES" altLang="en-US" sz="1400">
                <a:latin typeface="Open Sans" panose="020B0606030504020204" pitchFamily="34" charset="0"/>
                <a:cs typeface="Open Sans" panose="020B0606030504020204" pitchFamily="34" charset="0"/>
              </a:endParaRPr>
            </a:p>
          </p:txBody>
        </p:sp>
      </p:grpSp>
      <p:grpSp>
        <p:nvGrpSpPr>
          <p:cNvPr id="56" name="Grupo 55"/>
          <p:cNvGrpSpPr/>
          <p:nvPr/>
        </p:nvGrpSpPr>
        <p:grpSpPr>
          <a:xfrm>
            <a:off x="6349365" y="3061335"/>
            <a:ext cx="2512060" cy="2526665"/>
            <a:chOff x="9999" y="4821"/>
            <a:chExt cx="3956" cy="3979"/>
          </a:xfrm>
        </p:grpSpPr>
        <p:sp>
          <p:nvSpPr>
            <p:cNvPr id="57" name="Rectángulo redondeado 56"/>
            <p:cNvSpPr/>
            <p:nvPr/>
          </p:nvSpPr>
          <p:spPr>
            <a:xfrm>
              <a:off x="9999" y="4821"/>
              <a:ext cx="3956" cy="3956"/>
            </a:xfrm>
            <a:prstGeom prst="roundRect">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8" name="Cuadro de texto 57"/>
            <p:cNvSpPr txBox="1"/>
            <p:nvPr/>
          </p:nvSpPr>
          <p:spPr>
            <a:xfrm>
              <a:off x="999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3</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59" name="Cuadro de texto 58"/>
            <p:cNvSpPr txBox="1"/>
            <p:nvPr/>
          </p:nvSpPr>
          <p:spPr>
            <a:xfrm>
              <a:off x="10187" y="4876"/>
              <a:ext cx="3625" cy="3924"/>
            </a:xfrm>
            <a:prstGeom prst="rect">
              <a:avLst/>
            </a:prstGeom>
            <a:noFill/>
          </p:spPr>
          <p:txBody>
            <a:bodyPr wrap="square" rtlCol="0">
              <a:spAutoFit/>
            </a:bodyPr>
            <a:p>
              <a:pPr algn="ctr"/>
              <a:r>
                <a:rPr lang="es-ES" altLang="en-US" sz="1300" b="1">
                  <a:latin typeface="Open Sans" panose="020B0606030504020204" pitchFamily="34" charset="0"/>
                  <a:cs typeface="Open Sans" panose="020B0606030504020204" pitchFamily="34" charset="0"/>
                </a:rPr>
                <a:t>Análisis de la información y diseño del plan</a:t>
              </a:r>
              <a:endParaRPr lang="es-CO" altLang="es-ES" sz="1300">
                <a:latin typeface="Open Sans" panose="020B0606030504020204" pitchFamily="34" charset="0"/>
                <a:cs typeface="Open Sans" panose="020B0606030504020204" pitchFamily="34" charset="0"/>
              </a:endParaRPr>
            </a:p>
            <a:p>
              <a:pPr algn="ctr"/>
              <a:r>
                <a:rPr sz="1300">
                  <a:latin typeface="Open Sans" panose="020B0606030504020204" pitchFamily="34" charset="0"/>
                  <a:cs typeface="Open Sans" panose="020B0606030504020204" pitchFamily="34" charset="0"/>
                </a:rPr>
                <a:t>La relevancia en este punto radica en el estudio de la información recolectada, ya que al analizarla se obtiene información precisa del estado actual del plan, para esto se requiere desarrollar las siguientes preguntas:</a:t>
              </a:r>
              <a:endParaRPr sz="1300">
                <a:latin typeface="Open Sans" panose="020B0606030504020204" pitchFamily="34" charset="0"/>
                <a:cs typeface="Open Sans" panose="020B0606030504020204" pitchFamily="34" charset="0"/>
              </a:endParaRPr>
            </a:p>
          </p:txBody>
        </p:sp>
      </p:grpSp>
      <p:grpSp>
        <p:nvGrpSpPr>
          <p:cNvPr id="60" name="Grupo 59"/>
          <p:cNvGrpSpPr/>
          <p:nvPr/>
        </p:nvGrpSpPr>
        <p:grpSpPr>
          <a:xfrm>
            <a:off x="9173845" y="3061335"/>
            <a:ext cx="2512060" cy="2512060"/>
            <a:chOff x="14447" y="4821"/>
            <a:chExt cx="3956" cy="3956"/>
          </a:xfrm>
        </p:grpSpPr>
        <p:sp>
          <p:nvSpPr>
            <p:cNvPr id="61" name="Rectángulo redondeado 60"/>
            <p:cNvSpPr/>
            <p:nvPr/>
          </p:nvSpPr>
          <p:spPr>
            <a:xfrm>
              <a:off x="14447" y="4821"/>
              <a:ext cx="3956" cy="3956"/>
            </a:xfrm>
            <a:prstGeom prst="roundRect">
              <a:avLst/>
            </a:prstGeom>
            <a:solidFill>
              <a:srgbClr val="FFCB3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62" name="Cuadro de texto 61"/>
            <p:cNvSpPr txBox="1"/>
            <p:nvPr/>
          </p:nvSpPr>
          <p:spPr>
            <a:xfrm>
              <a:off x="14447"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4</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63" name="Cuadro de texto 62"/>
            <p:cNvSpPr txBox="1"/>
            <p:nvPr/>
          </p:nvSpPr>
          <p:spPr>
            <a:xfrm>
              <a:off x="14656" y="5064"/>
              <a:ext cx="3466" cy="353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Análisis del procedimiento: </a:t>
              </a:r>
              <a:endParaRPr lang="es-ES" altLang="en-US" sz="1400">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En este momento se comienza con un análisis del plan y se considera una depuración o mejora del mismo. Se puede tecnificar así:</a:t>
              </a:r>
              <a:endParaRPr lang="es-ES" altLang="en-US" sz="1400">
                <a:latin typeface="Open Sans" panose="020B0606030504020204" pitchFamily="34" charset="0"/>
                <a:cs typeface="Open Sans" panose="020B0606030504020204" pitchFamily="34" charset="0"/>
              </a:endParaRPr>
            </a:p>
          </p:txBody>
        </p:sp>
      </p:grpSp>
      <p:sp>
        <p:nvSpPr>
          <p:cNvPr id="7" name="Cuadro de texto 6"/>
          <p:cNvSpPr txBox="1"/>
          <p:nvPr/>
        </p:nvSpPr>
        <p:spPr>
          <a:xfrm>
            <a:off x="5024755" y="2535555"/>
            <a:ext cx="516064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Pasa el mouse por encima para más información</a:t>
            </a:r>
            <a:endParaRPr lang="es-CO" altLang="es-ES" sz="1400">
              <a:latin typeface="Open Sans" panose="020B0606030504020204" pitchFamily="34" charset="0"/>
              <a:cs typeface="Open Sans" panose="020B0606030504020204" pitchFamily="34" charset="0"/>
            </a:endParaRPr>
          </a:p>
        </p:txBody>
      </p:sp>
      <p:sp>
        <p:nvSpPr>
          <p:cNvPr id="8" name="Rectángulo 7"/>
          <p:cNvSpPr/>
          <p:nvPr/>
        </p:nvSpPr>
        <p:spPr>
          <a:xfrm>
            <a:off x="655320" y="1125220"/>
            <a:ext cx="8283575" cy="521970"/>
          </a:xfrm>
          <a:prstGeom prst="rect">
            <a:avLst/>
          </a:prstGeom>
        </p:spPr>
        <p:txBody>
          <a:bodyPr wrap="squar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3: </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Interpretación y Manejo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Técnicas </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 Elaboración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Planes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de</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 Secuencia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Pruebas y Ensayos</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55320" y="1125220"/>
            <a:ext cx="8283575" cy="521970"/>
          </a:xfrm>
          <a:prstGeom prst="rect">
            <a:avLst/>
          </a:prstGeom>
        </p:spPr>
        <p:txBody>
          <a:bodyPr wrap="square">
            <a:spAutoFit/>
          </a:bodyPr>
          <a:lstStyle/>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3: </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Interpretación y Manejo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Técnicas </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 Elaboración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Planes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de</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 Secuencia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Pruebas y Ensayos</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6" name="Rectángulo 25"/>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7"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28" name="Rectángulo 27"/>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2" name="Cuadro de texto 1"/>
          <p:cNvSpPr txBox="1"/>
          <p:nvPr/>
        </p:nvSpPr>
        <p:spPr>
          <a:xfrm>
            <a:off x="654050" y="1898015"/>
            <a:ext cx="1106106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plan de secuencia corresponde a un programa detallado, ordenado, estructurado, plasmando en este el modo y los elementos necesarios para llevar a cabo una acción, d</a:t>
            </a:r>
            <a:r>
              <a:rPr lang="es-CO" altLang="es-ES" sz="1400">
                <a:latin typeface="Open Sans" panose="020B0606030504020204" pitchFamily="34" charset="0"/>
                <a:cs typeface="Open Sans" panose="020B0606030504020204" pitchFamily="34" charset="0"/>
              </a:rPr>
              <a:t>á</a:t>
            </a:r>
            <a:r>
              <a:rPr lang="es-ES" altLang="en-US" sz="1400">
                <a:latin typeface="Open Sans" panose="020B0606030504020204" pitchFamily="34" charset="0"/>
                <a:cs typeface="Open Sans" panose="020B0606030504020204" pitchFamily="34" charset="0"/>
              </a:rPr>
              <a:t>ndole trazabilidad a un proceso.</a:t>
            </a:r>
            <a:endParaRPr lang="es-ES" altLang="en-US" sz="1400">
              <a:latin typeface="Open Sans" panose="020B0606030504020204" pitchFamily="34" charset="0"/>
              <a:cs typeface="Open Sans" panose="020B0606030504020204" pitchFamily="34" charset="0"/>
            </a:endParaRPr>
          </a:p>
        </p:txBody>
      </p:sp>
      <p:sp>
        <p:nvSpPr>
          <p:cNvPr id="7" name="Rectángulo redondeado 6"/>
          <p:cNvSpPr/>
          <p:nvPr/>
        </p:nvSpPr>
        <p:spPr>
          <a:xfrm>
            <a:off x="492760" y="3061335"/>
            <a:ext cx="2512060" cy="2512060"/>
          </a:xfrm>
          <a:prstGeom prst="round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2" name="Cuadro de texto 31"/>
          <p:cNvSpPr txBox="1"/>
          <p:nvPr/>
        </p:nvSpPr>
        <p:spPr>
          <a:xfrm>
            <a:off x="748348" y="3694113"/>
            <a:ext cx="2011045" cy="1383665"/>
          </a:xfrm>
          <a:prstGeom prst="rect">
            <a:avLst/>
          </a:prstGeom>
          <a:noFill/>
        </p:spPr>
        <p:txBody>
          <a:bodyPr wrap="square" rtlCol="0">
            <a:spAutoFit/>
          </a:bodyPr>
          <a:p>
            <a:pPr algn="l"/>
            <a:r>
              <a:rPr sz="1400">
                <a:solidFill>
                  <a:schemeClr val="tx1"/>
                </a:solidFill>
                <a:latin typeface="Open Sans" panose="020B0606030504020204" pitchFamily="34" charset="0"/>
                <a:cs typeface="Open Sans" panose="020B0606030504020204" pitchFamily="34" charset="0"/>
              </a:rPr>
              <a:t>a. ¿Cuál es el plan </a:t>
            </a:r>
            <a:r>
              <a:rPr lang="es-CO" sz="1400">
                <a:solidFill>
                  <a:schemeClr val="tx1"/>
                </a:solidFill>
                <a:latin typeface="Open Sans" panose="020B0606030504020204" pitchFamily="34" charset="0"/>
                <a:cs typeface="Open Sans" panose="020B0606030504020204" pitchFamily="34" charset="0"/>
              </a:rPr>
              <a:t>a desarrollar</a:t>
            </a:r>
            <a:r>
              <a:rPr sz="1400">
                <a:solidFill>
                  <a:schemeClr val="tx1"/>
                </a:solidFill>
                <a:latin typeface="Open Sans" panose="020B0606030504020204" pitchFamily="34" charset="0"/>
                <a:cs typeface="Open Sans" panose="020B0606030504020204" pitchFamily="34" charset="0"/>
              </a:rPr>
              <a:t>?</a:t>
            </a:r>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b. ¿</a:t>
            </a:r>
            <a:r>
              <a:rPr lang="es-CO" sz="1400">
                <a:solidFill>
                  <a:schemeClr val="tx1"/>
                </a:solidFill>
                <a:latin typeface="Open Sans" panose="020B0606030504020204" pitchFamily="34" charset="0"/>
                <a:cs typeface="Open Sans" panose="020B0606030504020204" pitchFamily="34" charset="0"/>
              </a:rPr>
              <a:t>Lugar d</a:t>
            </a:r>
            <a:r>
              <a:rPr sz="1400">
                <a:solidFill>
                  <a:schemeClr val="tx1"/>
                </a:solidFill>
                <a:latin typeface="Open Sans" panose="020B0606030504020204" pitchFamily="34" charset="0"/>
                <a:cs typeface="Open Sans" panose="020B0606030504020204" pitchFamily="34" charset="0"/>
              </a:rPr>
              <a:t>ónde se inicia?</a:t>
            </a:r>
            <a:endParaRPr sz="1400">
              <a:solidFill>
                <a:schemeClr val="tx1"/>
              </a:solidFill>
              <a:latin typeface="Open Sans" panose="020B0606030504020204" pitchFamily="34" charset="0"/>
              <a:cs typeface="Open Sans" panose="020B0606030504020204" pitchFamily="34" charset="0"/>
            </a:endParaRPr>
          </a:p>
          <a:p>
            <a:pPr algn="l"/>
            <a:r>
              <a:rPr sz="1400">
                <a:solidFill>
                  <a:schemeClr val="tx1"/>
                </a:solidFill>
                <a:latin typeface="Open Sans" panose="020B0606030504020204" pitchFamily="34" charset="0"/>
                <a:cs typeface="Open Sans" panose="020B0606030504020204" pitchFamily="34" charset="0"/>
              </a:rPr>
              <a:t>c. ¿</a:t>
            </a:r>
            <a:r>
              <a:rPr lang="es-CO" sz="1400">
                <a:solidFill>
                  <a:schemeClr val="tx1"/>
                </a:solidFill>
                <a:latin typeface="Open Sans" panose="020B0606030504020204" pitchFamily="34" charset="0"/>
                <a:cs typeface="Open Sans" panose="020B0606030504020204" pitchFamily="34" charset="0"/>
              </a:rPr>
              <a:t>Lugar d</a:t>
            </a:r>
            <a:r>
              <a:rPr sz="1400">
                <a:solidFill>
                  <a:schemeClr val="tx1"/>
                </a:solidFill>
                <a:latin typeface="Open Sans" panose="020B0606030504020204" pitchFamily="34" charset="0"/>
                <a:cs typeface="Open Sans" panose="020B0606030504020204" pitchFamily="34" charset="0"/>
              </a:rPr>
              <a:t>ónde termina?</a:t>
            </a:r>
            <a:endParaRPr sz="1400">
              <a:solidFill>
                <a:schemeClr val="tx1"/>
              </a:solidFill>
              <a:latin typeface="Open Sans" panose="020B0606030504020204" pitchFamily="34" charset="0"/>
              <a:cs typeface="Open Sans" panose="020B0606030504020204" pitchFamily="34" charset="0"/>
            </a:endParaRPr>
          </a:p>
        </p:txBody>
      </p:sp>
      <p:pic>
        <p:nvPicPr>
          <p:cNvPr id="4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419641" y="5143074"/>
            <a:ext cx="585665" cy="585665"/>
          </a:xfrm>
          <a:prstGeom prst="rect">
            <a:avLst/>
          </a:prstGeom>
        </p:spPr>
      </p:pic>
      <p:grpSp>
        <p:nvGrpSpPr>
          <p:cNvPr id="52" name="Grupo 51"/>
          <p:cNvGrpSpPr/>
          <p:nvPr/>
        </p:nvGrpSpPr>
        <p:grpSpPr>
          <a:xfrm>
            <a:off x="3250565" y="3061335"/>
            <a:ext cx="2869565" cy="2512060"/>
            <a:chOff x="5119" y="4821"/>
            <a:chExt cx="4519" cy="3956"/>
          </a:xfrm>
        </p:grpSpPr>
        <p:sp>
          <p:nvSpPr>
            <p:cNvPr id="53" name="Rectángulo redondeado 52"/>
            <p:cNvSpPr/>
            <p:nvPr/>
          </p:nvSpPr>
          <p:spPr>
            <a:xfrm>
              <a:off x="5119" y="4821"/>
              <a:ext cx="4519" cy="3956"/>
            </a:xfrm>
            <a:prstGeom prst="roundRect">
              <a:avLst/>
            </a:prstGeom>
            <a:solidFill>
              <a:schemeClr val="accent4">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4" name="Cuadro de texto 53"/>
            <p:cNvSpPr txBox="1"/>
            <p:nvPr/>
          </p:nvSpPr>
          <p:spPr>
            <a:xfrm>
              <a:off x="511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2</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55" name="Cuadro de texto 54"/>
            <p:cNvSpPr txBox="1"/>
            <p:nvPr/>
          </p:nvSpPr>
          <p:spPr>
            <a:xfrm>
              <a:off x="5178" y="4894"/>
              <a:ext cx="4374" cy="387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Recolección de la información: </a:t>
              </a:r>
              <a:endParaRPr lang="es-ES" altLang="en-US" sz="1400" b="1">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ste consiste en reunir el mayor número de documentación detallada, específica, sustentada y coherente que permitan conocer el proceso como tal </a:t>
              </a:r>
              <a:r>
                <a:rPr lang="es-CO" altLang="es-ES" sz="1400">
                  <a:latin typeface="Open Sans" panose="020B0606030504020204" pitchFamily="34" charset="0"/>
                  <a:cs typeface="Open Sans" panose="020B0606030504020204" pitchFamily="34" charset="0"/>
                </a:rPr>
                <a:t>a través de los siguientes métodos</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p:txBody>
        </p:sp>
      </p:grpSp>
      <p:grpSp>
        <p:nvGrpSpPr>
          <p:cNvPr id="60" name="Grupo 59"/>
          <p:cNvGrpSpPr/>
          <p:nvPr/>
        </p:nvGrpSpPr>
        <p:grpSpPr>
          <a:xfrm>
            <a:off x="9173845" y="3061335"/>
            <a:ext cx="2512060" cy="2512060"/>
            <a:chOff x="14447" y="4821"/>
            <a:chExt cx="3956" cy="3956"/>
          </a:xfrm>
        </p:grpSpPr>
        <p:sp>
          <p:nvSpPr>
            <p:cNvPr id="61" name="Rectángulo redondeado 60"/>
            <p:cNvSpPr/>
            <p:nvPr/>
          </p:nvSpPr>
          <p:spPr>
            <a:xfrm>
              <a:off x="14447" y="4821"/>
              <a:ext cx="3956" cy="3956"/>
            </a:xfrm>
            <a:prstGeom prst="roundRect">
              <a:avLst/>
            </a:prstGeom>
            <a:solidFill>
              <a:srgbClr val="FFCB3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62" name="Cuadro de texto 61"/>
            <p:cNvSpPr txBox="1"/>
            <p:nvPr/>
          </p:nvSpPr>
          <p:spPr>
            <a:xfrm>
              <a:off x="14447"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4</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63" name="Cuadro de texto 62"/>
            <p:cNvSpPr txBox="1"/>
            <p:nvPr/>
          </p:nvSpPr>
          <p:spPr>
            <a:xfrm>
              <a:off x="14656" y="5064"/>
              <a:ext cx="3466" cy="353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Análisis del procedimiento: </a:t>
              </a:r>
              <a:endParaRPr lang="es-ES" altLang="en-US" sz="1400">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En este momento se comienza con un análisis del plan y se considera una depuración o mejora del mismo. Se puede tecnificar así:</a:t>
              </a:r>
              <a:endParaRPr lang="es-ES" altLang="en-US" sz="1400">
                <a:latin typeface="Open Sans" panose="020B0606030504020204" pitchFamily="34" charset="0"/>
                <a:cs typeface="Open Sans" panose="020B0606030504020204" pitchFamily="34" charset="0"/>
              </a:endParaRPr>
            </a:p>
          </p:txBody>
        </p:sp>
      </p:grpSp>
      <p:sp>
        <p:nvSpPr>
          <p:cNvPr id="10" name="Rectángulo redondeado 9"/>
          <p:cNvSpPr/>
          <p:nvPr/>
        </p:nvSpPr>
        <p:spPr>
          <a:xfrm>
            <a:off x="748665" y="2532380"/>
            <a:ext cx="4083685" cy="3098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b="1">
              <a:solidFill>
                <a:schemeClr val="tx1"/>
              </a:solidFill>
              <a:latin typeface="Open Sans" panose="020B0606030504020204" pitchFamily="34" charset="0"/>
              <a:cs typeface="Open Sans" panose="020B0606030504020204" pitchFamily="34" charset="0"/>
              <a:sym typeface="+mn-ea"/>
            </a:endParaRPr>
          </a:p>
          <a:p>
            <a:pPr algn="ctr"/>
            <a:r>
              <a:rPr lang="es-ES" altLang="en-US" sz="1400" b="1">
                <a:solidFill>
                  <a:schemeClr val="tx1"/>
                </a:solidFill>
                <a:latin typeface="Open Sans" panose="020B0606030504020204" pitchFamily="34" charset="0"/>
                <a:cs typeface="Open Sans" panose="020B0606030504020204" pitchFamily="34" charset="0"/>
                <a:sym typeface="+mn-ea"/>
              </a:rPr>
              <a:t>C</a:t>
            </a:r>
            <a:r>
              <a:rPr lang="es-CO" altLang="es-ES" sz="1400" b="1">
                <a:solidFill>
                  <a:schemeClr val="tx1"/>
                </a:solidFill>
                <a:latin typeface="Open Sans" panose="020B0606030504020204" pitchFamily="34" charset="0"/>
                <a:cs typeface="Open Sans" panose="020B0606030504020204" pitchFamily="34" charset="0"/>
                <a:sym typeface="+mn-ea"/>
              </a:rPr>
              <a:t>ó</a:t>
            </a:r>
            <a:r>
              <a:rPr lang="es-ES" altLang="en-US" sz="1400" b="1">
                <a:solidFill>
                  <a:schemeClr val="tx1"/>
                </a:solidFill>
                <a:latin typeface="Open Sans" panose="020B0606030504020204" pitchFamily="34" charset="0"/>
                <a:cs typeface="Open Sans" panose="020B0606030504020204" pitchFamily="34" charset="0"/>
                <a:sym typeface="+mn-ea"/>
              </a:rPr>
              <a:t>mo interpretar y manejar las técnicas</a:t>
            </a:r>
            <a:endParaRPr lang="es-ES" altLang="en-US" sz="1400" b="1">
              <a:solidFill>
                <a:schemeClr val="tx1"/>
              </a:solidFill>
              <a:latin typeface="Open Sans" panose="020B0606030504020204" pitchFamily="34" charset="0"/>
              <a:cs typeface="Open Sans" panose="020B0606030504020204" pitchFamily="34" charset="0"/>
            </a:endParaRPr>
          </a:p>
          <a:p>
            <a:pPr algn="ct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11" name="Cuadro de texto 10"/>
          <p:cNvSpPr txBox="1"/>
          <p:nvPr/>
        </p:nvSpPr>
        <p:spPr>
          <a:xfrm>
            <a:off x="5024755" y="2535555"/>
            <a:ext cx="516064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Pasa el mouse por encima para más información</a:t>
            </a:r>
            <a:endParaRPr lang="es-CO" altLang="es-ES" sz="1400">
              <a:latin typeface="Open Sans" panose="020B0606030504020204" pitchFamily="34" charset="0"/>
              <a:cs typeface="Open Sans" panose="020B0606030504020204" pitchFamily="34" charset="0"/>
            </a:endParaRPr>
          </a:p>
        </p:txBody>
      </p:sp>
      <p:grpSp>
        <p:nvGrpSpPr>
          <p:cNvPr id="6" name="Grupo 5"/>
          <p:cNvGrpSpPr/>
          <p:nvPr/>
        </p:nvGrpSpPr>
        <p:grpSpPr>
          <a:xfrm>
            <a:off x="6349365" y="3061335"/>
            <a:ext cx="2512060" cy="2526665"/>
            <a:chOff x="9999" y="4821"/>
            <a:chExt cx="3956" cy="3979"/>
          </a:xfrm>
        </p:grpSpPr>
        <p:sp>
          <p:nvSpPr>
            <p:cNvPr id="8" name="Rectángulo redondeado 7"/>
            <p:cNvSpPr/>
            <p:nvPr/>
          </p:nvSpPr>
          <p:spPr>
            <a:xfrm>
              <a:off x="9999" y="4821"/>
              <a:ext cx="3956" cy="3956"/>
            </a:xfrm>
            <a:prstGeom prst="roundRect">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9" name="Cuadro de texto 8"/>
            <p:cNvSpPr txBox="1"/>
            <p:nvPr/>
          </p:nvSpPr>
          <p:spPr>
            <a:xfrm>
              <a:off x="999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3</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12" name="Cuadro de texto 11"/>
            <p:cNvSpPr txBox="1"/>
            <p:nvPr/>
          </p:nvSpPr>
          <p:spPr>
            <a:xfrm>
              <a:off x="10187" y="4876"/>
              <a:ext cx="3625" cy="3924"/>
            </a:xfrm>
            <a:prstGeom prst="rect">
              <a:avLst/>
            </a:prstGeom>
            <a:noFill/>
          </p:spPr>
          <p:txBody>
            <a:bodyPr wrap="square" rtlCol="0">
              <a:spAutoFit/>
            </a:bodyPr>
            <a:p>
              <a:pPr algn="ctr"/>
              <a:r>
                <a:rPr lang="es-ES" altLang="en-US" sz="1300" b="1">
                  <a:latin typeface="Open Sans" panose="020B0606030504020204" pitchFamily="34" charset="0"/>
                  <a:cs typeface="Open Sans" panose="020B0606030504020204" pitchFamily="34" charset="0"/>
                </a:rPr>
                <a:t>Análisis de la información y diseño del plan</a:t>
              </a:r>
              <a:endParaRPr lang="es-CO" altLang="es-ES" sz="1300">
                <a:latin typeface="Open Sans" panose="020B0606030504020204" pitchFamily="34" charset="0"/>
                <a:cs typeface="Open Sans" panose="020B0606030504020204" pitchFamily="34" charset="0"/>
              </a:endParaRPr>
            </a:p>
            <a:p>
              <a:pPr algn="ctr"/>
              <a:r>
                <a:rPr sz="1300">
                  <a:latin typeface="Open Sans" panose="020B0606030504020204" pitchFamily="34" charset="0"/>
                  <a:cs typeface="Open Sans" panose="020B0606030504020204" pitchFamily="34" charset="0"/>
                </a:rPr>
                <a:t>La relevancia en este punto radica en el estudio de la información recolectada, ya que al analizarla se obtiene información precisa del estado actual del plan, para esto se requiere desarrollar las siguientes preguntas:</a:t>
              </a:r>
              <a:endParaRPr sz="1300">
                <a:latin typeface="Open Sans" panose="020B0606030504020204" pitchFamily="34" charset="0"/>
                <a:cs typeface="Open Sans" panose="020B0606030504020204" pitchFamily="34"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6" name="Rectángulo 25"/>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7"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28" name="Rectángulo 27"/>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7" name="Rectángulo redondeado 6"/>
          <p:cNvSpPr/>
          <p:nvPr/>
        </p:nvSpPr>
        <p:spPr>
          <a:xfrm>
            <a:off x="748665" y="2532380"/>
            <a:ext cx="4083685" cy="3098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b="1">
              <a:solidFill>
                <a:schemeClr val="tx1"/>
              </a:solidFill>
              <a:latin typeface="Open Sans" panose="020B0606030504020204" pitchFamily="34" charset="0"/>
              <a:cs typeface="Open Sans" panose="020B0606030504020204" pitchFamily="34" charset="0"/>
              <a:sym typeface="+mn-ea"/>
            </a:endParaRPr>
          </a:p>
          <a:p>
            <a:pPr algn="ctr"/>
            <a:r>
              <a:rPr lang="es-ES" altLang="en-US" sz="1400" b="1">
                <a:solidFill>
                  <a:schemeClr val="tx1"/>
                </a:solidFill>
                <a:latin typeface="Open Sans" panose="020B0606030504020204" pitchFamily="34" charset="0"/>
                <a:cs typeface="Open Sans" panose="020B0606030504020204" pitchFamily="34" charset="0"/>
                <a:sym typeface="+mn-ea"/>
              </a:rPr>
              <a:t>C</a:t>
            </a:r>
            <a:r>
              <a:rPr lang="es-CO" altLang="es-ES" sz="1400" b="1">
                <a:solidFill>
                  <a:schemeClr val="tx1"/>
                </a:solidFill>
                <a:latin typeface="Open Sans" panose="020B0606030504020204" pitchFamily="34" charset="0"/>
                <a:cs typeface="Open Sans" panose="020B0606030504020204" pitchFamily="34" charset="0"/>
                <a:sym typeface="+mn-ea"/>
              </a:rPr>
              <a:t>ó</a:t>
            </a:r>
            <a:r>
              <a:rPr lang="es-ES" altLang="en-US" sz="1400" b="1">
                <a:solidFill>
                  <a:schemeClr val="tx1"/>
                </a:solidFill>
                <a:latin typeface="Open Sans" panose="020B0606030504020204" pitchFamily="34" charset="0"/>
                <a:cs typeface="Open Sans" panose="020B0606030504020204" pitchFamily="34" charset="0"/>
                <a:sym typeface="+mn-ea"/>
              </a:rPr>
              <a:t>mo interpretar y manejar las técnicas</a:t>
            </a:r>
            <a:endParaRPr lang="es-ES" altLang="en-US" sz="1400" b="1">
              <a:solidFill>
                <a:schemeClr val="tx1"/>
              </a:solidFill>
              <a:latin typeface="Open Sans" panose="020B0606030504020204" pitchFamily="34" charset="0"/>
              <a:cs typeface="Open Sans" panose="020B0606030504020204" pitchFamily="34" charset="0"/>
            </a:endParaRPr>
          </a:p>
          <a:p>
            <a:pPr algn="ctr"/>
            <a:endParaRPr lang="es-ES" altLang="en-US" sz="1400" b="1">
              <a:solidFill>
                <a:schemeClr val="tx1"/>
              </a:solidFill>
              <a:latin typeface="Open Sans" panose="020B0606030504020204" pitchFamily="34" charset="0"/>
              <a:cs typeface="Open Sans" panose="020B0606030504020204" pitchFamily="34" charset="0"/>
            </a:endParaRPr>
          </a:p>
        </p:txBody>
      </p:sp>
      <p:grpSp>
        <p:nvGrpSpPr>
          <p:cNvPr id="40" name="Grupo 39"/>
          <p:cNvGrpSpPr/>
          <p:nvPr/>
        </p:nvGrpSpPr>
        <p:grpSpPr>
          <a:xfrm>
            <a:off x="492760" y="3061335"/>
            <a:ext cx="2512060" cy="2512060"/>
            <a:chOff x="776" y="4821"/>
            <a:chExt cx="3956" cy="3956"/>
          </a:xfrm>
        </p:grpSpPr>
        <p:sp>
          <p:nvSpPr>
            <p:cNvPr id="9" name="Rectángulo redondeado 8"/>
            <p:cNvSpPr/>
            <p:nvPr/>
          </p:nvSpPr>
          <p:spPr>
            <a:xfrm>
              <a:off x="776" y="4821"/>
              <a:ext cx="3956" cy="3956"/>
            </a:xfrm>
            <a:prstGeom prst="round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4" name="Cuadro de texto 43"/>
            <p:cNvSpPr txBox="1"/>
            <p:nvPr/>
          </p:nvSpPr>
          <p:spPr>
            <a:xfrm>
              <a:off x="1630" y="6388"/>
              <a:ext cx="2248" cy="822"/>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sym typeface="+mn-ea"/>
                </a:rPr>
                <a:t>Delimitación del plan</a:t>
              </a:r>
              <a:endParaRPr lang="es-CO" altLang="es-ES" sz="1400">
                <a:latin typeface="Open Sans" panose="020B0606030504020204" pitchFamily="34" charset="0"/>
                <a:cs typeface="Open Sans" panose="020B0606030504020204" pitchFamily="34" charset="0"/>
              </a:endParaRPr>
            </a:p>
          </p:txBody>
        </p:sp>
        <p:sp>
          <p:nvSpPr>
            <p:cNvPr id="43" name="Cuadro de texto 42"/>
            <p:cNvSpPr txBox="1"/>
            <p:nvPr/>
          </p:nvSpPr>
          <p:spPr>
            <a:xfrm>
              <a:off x="863"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1</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grpSp>
      <p:grpSp>
        <p:nvGrpSpPr>
          <p:cNvPr id="52" name="Grupo 51"/>
          <p:cNvGrpSpPr/>
          <p:nvPr/>
        </p:nvGrpSpPr>
        <p:grpSpPr>
          <a:xfrm>
            <a:off x="3250565" y="3061335"/>
            <a:ext cx="2869565" cy="2512060"/>
            <a:chOff x="5119" y="4821"/>
            <a:chExt cx="4519" cy="3956"/>
          </a:xfrm>
        </p:grpSpPr>
        <p:sp>
          <p:nvSpPr>
            <p:cNvPr id="53" name="Rectángulo redondeado 52"/>
            <p:cNvSpPr/>
            <p:nvPr/>
          </p:nvSpPr>
          <p:spPr>
            <a:xfrm>
              <a:off x="5119" y="4821"/>
              <a:ext cx="4519" cy="3956"/>
            </a:xfrm>
            <a:prstGeom prst="roundRect">
              <a:avLst/>
            </a:prstGeom>
            <a:solidFill>
              <a:schemeClr val="accent4">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4" name="Cuadro de texto 53"/>
            <p:cNvSpPr txBox="1"/>
            <p:nvPr/>
          </p:nvSpPr>
          <p:spPr>
            <a:xfrm>
              <a:off x="511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2</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55" name="Cuadro de texto 54"/>
            <p:cNvSpPr txBox="1"/>
            <p:nvPr/>
          </p:nvSpPr>
          <p:spPr>
            <a:xfrm>
              <a:off x="5178" y="4894"/>
              <a:ext cx="4374" cy="387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Recolección de la información: </a:t>
              </a:r>
              <a:endParaRPr lang="es-ES" altLang="en-US" sz="1400" b="1">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CO" altLang="es-ES" sz="1400">
                  <a:latin typeface="Open Sans" panose="020B0606030504020204" pitchFamily="34" charset="0"/>
                  <a:cs typeface="Open Sans" panose="020B0606030504020204" pitchFamily="34" charset="0"/>
                  <a:sym typeface="+mn-ea"/>
                </a:rPr>
                <a:t>E</a:t>
              </a:r>
              <a:r>
                <a:rPr lang="es-ES" altLang="en-US" sz="1400">
                  <a:latin typeface="Open Sans" panose="020B0606030504020204" pitchFamily="34" charset="0"/>
                  <a:cs typeface="Open Sans" panose="020B0606030504020204" pitchFamily="34" charset="0"/>
                  <a:sym typeface="+mn-ea"/>
                </a:rPr>
                <a:t>ste consiste en reunir el mayor número de documentación detallada, específica, sustentada y coherente que permitan conocer el proceso como tal </a:t>
              </a:r>
              <a:r>
                <a:rPr lang="es-CO" altLang="es-ES" sz="1400">
                  <a:latin typeface="Open Sans" panose="020B0606030504020204" pitchFamily="34" charset="0"/>
                  <a:cs typeface="Open Sans" panose="020B0606030504020204" pitchFamily="34" charset="0"/>
                  <a:sym typeface="+mn-ea"/>
                </a:rPr>
                <a:t>a través de los siguientes métodos</a:t>
              </a:r>
              <a:r>
                <a:rPr lang="es-ES" altLang="en-US" sz="1400">
                  <a:latin typeface="Open Sans" panose="020B0606030504020204" pitchFamily="34" charset="0"/>
                  <a:cs typeface="Open Sans" panose="020B0606030504020204" pitchFamily="34" charset="0"/>
                  <a:sym typeface="+mn-ea"/>
                </a:rPr>
                <a:t>.</a:t>
              </a:r>
              <a:endParaRPr lang="es-ES" altLang="en-US" sz="1400">
                <a:latin typeface="Open Sans" panose="020B0606030504020204" pitchFamily="34" charset="0"/>
                <a:cs typeface="Open Sans" panose="020B0606030504020204" pitchFamily="34" charset="0"/>
              </a:endParaRPr>
            </a:p>
          </p:txBody>
        </p:sp>
      </p:grpSp>
      <p:grpSp>
        <p:nvGrpSpPr>
          <p:cNvPr id="60" name="Grupo 59"/>
          <p:cNvGrpSpPr/>
          <p:nvPr/>
        </p:nvGrpSpPr>
        <p:grpSpPr>
          <a:xfrm>
            <a:off x="9173845" y="3061335"/>
            <a:ext cx="2512060" cy="2512060"/>
            <a:chOff x="14447" y="4821"/>
            <a:chExt cx="3956" cy="3956"/>
          </a:xfrm>
        </p:grpSpPr>
        <p:sp>
          <p:nvSpPr>
            <p:cNvPr id="61" name="Rectángulo redondeado 60"/>
            <p:cNvSpPr/>
            <p:nvPr/>
          </p:nvSpPr>
          <p:spPr>
            <a:xfrm>
              <a:off x="14447" y="4821"/>
              <a:ext cx="3956" cy="3956"/>
            </a:xfrm>
            <a:prstGeom prst="roundRect">
              <a:avLst/>
            </a:prstGeom>
            <a:solidFill>
              <a:srgbClr val="FFCB3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62" name="Cuadro de texto 61"/>
            <p:cNvSpPr txBox="1"/>
            <p:nvPr/>
          </p:nvSpPr>
          <p:spPr>
            <a:xfrm>
              <a:off x="14447"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4</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63" name="Cuadro de texto 62"/>
            <p:cNvSpPr txBox="1"/>
            <p:nvPr/>
          </p:nvSpPr>
          <p:spPr>
            <a:xfrm>
              <a:off x="14656" y="5064"/>
              <a:ext cx="3466" cy="353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Análisis del procedimiento: </a:t>
              </a:r>
              <a:endParaRPr lang="es-ES" altLang="en-US" sz="1400">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En este momento se comienza con un análisis del plan y se considera una depuración o mejora del mismo. Se puede tecnificar así:</a:t>
              </a:r>
              <a:endParaRPr lang="es-ES" altLang="en-US" sz="1400">
                <a:latin typeface="Open Sans" panose="020B0606030504020204" pitchFamily="34" charset="0"/>
                <a:cs typeface="Open Sans" panose="020B0606030504020204" pitchFamily="34" charset="0"/>
              </a:endParaRPr>
            </a:p>
          </p:txBody>
        </p:sp>
      </p:grpSp>
      <p:sp>
        <p:nvSpPr>
          <p:cNvPr id="12" name="Cuadro de texto 11"/>
          <p:cNvSpPr txBox="1"/>
          <p:nvPr/>
        </p:nvSpPr>
        <p:spPr>
          <a:xfrm>
            <a:off x="5024755" y="2535555"/>
            <a:ext cx="516064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Pasa el mouse por encima para más información</a:t>
            </a:r>
            <a:endParaRPr lang="es-CO" altLang="es-ES" sz="1400">
              <a:latin typeface="Open Sans" panose="020B0606030504020204" pitchFamily="34" charset="0"/>
              <a:cs typeface="Open Sans" panose="020B0606030504020204" pitchFamily="34" charset="0"/>
            </a:endParaRPr>
          </a:p>
        </p:txBody>
      </p:sp>
      <p:pic>
        <p:nvPicPr>
          <p:cNvPr id="4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480341" y="5198954"/>
            <a:ext cx="585665" cy="585665"/>
          </a:xfrm>
          <a:prstGeom prst="rect">
            <a:avLst/>
          </a:prstGeom>
        </p:spPr>
      </p:pic>
      <p:grpSp>
        <p:nvGrpSpPr>
          <p:cNvPr id="6" name="Grupo 5"/>
          <p:cNvGrpSpPr/>
          <p:nvPr/>
        </p:nvGrpSpPr>
        <p:grpSpPr>
          <a:xfrm>
            <a:off x="6349365" y="3061335"/>
            <a:ext cx="2512060" cy="2526665"/>
            <a:chOff x="9999" y="4821"/>
            <a:chExt cx="3956" cy="3979"/>
          </a:xfrm>
        </p:grpSpPr>
        <p:sp>
          <p:nvSpPr>
            <p:cNvPr id="8" name="Rectángulo redondeado 7"/>
            <p:cNvSpPr/>
            <p:nvPr/>
          </p:nvSpPr>
          <p:spPr>
            <a:xfrm>
              <a:off x="9999" y="4821"/>
              <a:ext cx="3956" cy="3956"/>
            </a:xfrm>
            <a:prstGeom prst="roundRect">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0" name="Cuadro de texto 9"/>
            <p:cNvSpPr txBox="1"/>
            <p:nvPr/>
          </p:nvSpPr>
          <p:spPr>
            <a:xfrm>
              <a:off x="999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3</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11" name="Cuadro de texto 10"/>
            <p:cNvSpPr txBox="1"/>
            <p:nvPr/>
          </p:nvSpPr>
          <p:spPr>
            <a:xfrm>
              <a:off x="10187" y="4876"/>
              <a:ext cx="3625" cy="3924"/>
            </a:xfrm>
            <a:prstGeom prst="rect">
              <a:avLst/>
            </a:prstGeom>
            <a:noFill/>
          </p:spPr>
          <p:txBody>
            <a:bodyPr wrap="square" rtlCol="0">
              <a:spAutoFit/>
            </a:bodyPr>
            <a:p>
              <a:pPr algn="ctr"/>
              <a:r>
                <a:rPr lang="es-ES" altLang="en-US" sz="1300" b="1">
                  <a:latin typeface="Open Sans" panose="020B0606030504020204" pitchFamily="34" charset="0"/>
                  <a:cs typeface="Open Sans" panose="020B0606030504020204" pitchFamily="34" charset="0"/>
                </a:rPr>
                <a:t>Análisis de la información y diseño del plan</a:t>
              </a:r>
              <a:endParaRPr lang="es-CO" altLang="es-ES" sz="1300">
                <a:latin typeface="Open Sans" panose="020B0606030504020204" pitchFamily="34" charset="0"/>
                <a:cs typeface="Open Sans" panose="020B0606030504020204" pitchFamily="34" charset="0"/>
              </a:endParaRPr>
            </a:p>
            <a:p>
              <a:pPr algn="ctr"/>
              <a:r>
                <a:rPr sz="1300">
                  <a:latin typeface="Open Sans" panose="020B0606030504020204" pitchFamily="34" charset="0"/>
                  <a:cs typeface="Open Sans" panose="020B0606030504020204" pitchFamily="34" charset="0"/>
                </a:rPr>
                <a:t>La relevancia en este punto radica en el estudio de la información recolectada, ya que al analizarla se obtiene información precisa del estado actual del plan, para esto se requiere desarrollar las siguientes preguntas:</a:t>
              </a:r>
              <a:endParaRPr sz="1300">
                <a:latin typeface="Open Sans" panose="020B0606030504020204" pitchFamily="34" charset="0"/>
                <a:cs typeface="Open Sans" panose="020B0606030504020204" pitchFamily="34" charset="0"/>
              </a:endParaRPr>
            </a:p>
          </p:txBody>
        </p:sp>
      </p:grpSp>
      <p:sp>
        <p:nvSpPr>
          <p:cNvPr id="13" name="Rectángulo 12"/>
          <p:cNvSpPr/>
          <p:nvPr/>
        </p:nvSpPr>
        <p:spPr>
          <a:xfrm>
            <a:off x="655320" y="1125220"/>
            <a:ext cx="8283575" cy="521970"/>
          </a:xfrm>
          <a:prstGeom prst="rect">
            <a:avLst/>
          </a:prstGeom>
        </p:spPr>
        <p:txBody>
          <a:bodyPr wrap="square">
            <a:spAutoFit/>
          </a:bodyPr>
          <a:lstStyle/>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3: </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Interpretación y Manejo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Técnicas </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 Elaboración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Planes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de</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 Secuencia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Pruebas y Ensayos</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Cuadro de texto 13"/>
          <p:cNvSpPr txBox="1"/>
          <p:nvPr/>
        </p:nvSpPr>
        <p:spPr>
          <a:xfrm>
            <a:off x="654050" y="1746885"/>
            <a:ext cx="1106106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plan de secuencia corresponde a un programa detallado, ordenado, estructurado, plasmando en este el modo y los elementos necesarios para llevar a cabo una acción, d</a:t>
            </a:r>
            <a:r>
              <a:rPr lang="es-CO" altLang="es-ES" sz="1400">
                <a:latin typeface="Open Sans" panose="020B0606030504020204" pitchFamily="34" charset="0"/>
                <a:cs typeface="Open Sans" panose="020B0606030504020204" pitchFamily="34" charset="0"/>
              </a:rPr>
              <a:t>á</a:t>
            </a:r>
            <a:r>
              <a:rPr lang="es-ES" altLang="en-US" sz="1400">
                <a:latin typeface="Open Sans" panose="020B0606030504020204" pitchFamily="34" charset="0"/>
                <a:cs typeface="Open Sans" panose="020B0606030504020204" pitchFamily="34" charset="0"/>
              </a:rPr>
              <a:t>ndole trazabilidad a un proceso.</a:t>
            </a:r>
            <a:endParaRPr lang="es-ES" altLang="en-US" sz="1400">
              <a:latin typeface="Open Sans" panose="020B0606030504020204" pitchFamily="34" charset="0"/>
              <a:cs typeface="Open Sans" panose="020B0606030504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6" name="Rectángulo 25"/>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7"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28" name="Rectángulo 27"/>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2" name="Cuadro de texto 1"/>
          <p:cNvSpPr txBox="1"/>
          <p:nvPr/>
        </p:nvSpPr>
        <p:spPr>
          <a:xfrm>
            <a:off x="654050" y="1746885"/>
            <a:ext cx="1106106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plan de secuencia corresponde a un programa detallado, ordenado, estructurado, plasmando en este el modo y los elementos necesarios para llevar a cabo una acción, d</a:t>
            </a:r>
            <a:r>
              <a:rPr lang="es-CO" altLang="es-ES" sz="1400">
                <a:latin typeface="Open Sans" panose="020B0606030504020204" pitchFamily="34" charset="0"/>
                <a:cs typeface="Open Sans" panose="020B0606030504020204" pitchFamily="34" charset="0"/>
              </a:rPr>
              <a:t>á</a:t>
            </a:r>
            <a:r>
              <a:rPr lang="es-ES" altLang="en-US" sz="1400">
                <a:latin typeface="Open Sans" panose="020B0606030504020204" pitchFamily="34" charset="0"/>
                <a:cs typeface="Open Sans" panose="020B0606030504020204" pitchFamily="34" charset="0"/>
              </a:rPr>
              <a:t>ndole trazabilidad a un proceso.</a:t>
            </a:r>
            <a:endParaRPr lang="es-ES" altLang="en-US" sz="1400">
              <a:latin typeface="Open Sans" panose="020B0606030504020204" pitchFamily="34" charset="0"/>
              <a:cs typeface="Open Sans" panose="020B0606030504020204" pitchFamily="34" charset="0"/>
            </a:endParaRPr>
          </a:p>
        </p:txBody>
      </p:sp>
      <p:grpSp>
        <p:nvGrpSpPr>
          <p:cNvPr id="35" name="Grupo 34"/>
          <p:cNvGrpSpPr/>
          <p:nvPr/>
        </p:nvGrpSpPr>
        <p:grpSpPr>
          <a:xfrm>
            <a:off x="3250565" y="3061335"/>
            <a:ext cx="2869565" cy="2512060"/>
            <a:chOff x="5119" y="4821"/>
            <a:chExt cx="4519" cy="3956"/>
          </a:xfrm>
        </p:grpSpPr>
        <p:sp>
          <p:nvSpPr>
            <p:cNvPr id="9" name="Rectángulo redondeado 8"/>
            <p:cNvSpPr/>
            <p:nvPr/>
          </p:nvSpPr>
          <p:spPr>
            <a:xfrm>
              <a:off x="5119" y="4821"/>
              <a:ext cx="4519" cy="3956"/>
            </a:xfrm>
            <a:prstGeom prst="roundRect">
              <a:avLst/>
            </a:prstGeom>
            <a:solidFill>
              <a:srgbClr val="FFE69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3" name="Cuadro de texto 32"/>
            <p:cNvSpPr txBox="1"/>
            <p:nvPr/>
          </p:nvSpPr>
          <p:spPr>
            <a:xfrm>
              <a:off x="5207" y="6273"/>
              <a:ext cx="4342" cy="1501"/>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a. </a:t>
              </a:r>
              <a:r>
                <a:rPr lang="es-CO" altLang="es-ES" sz="1400">
                  <a:latin typeface="Open Sans" panose="020B0606030504020204" pitchFamily="34" charset="0"/>
                  <a:cs typeface="Open Sans" panose="020B0606030504020204" pitchFamily="34" charset="0"/>
                </a:rPr>
                <a:t>Exploración</a:t>
              </a:r>
              <a:r>
                <a:rPr lang="es-ES" altLang="en-US" sz="1400">
                  <a:latin typeface="Open Sans" panose="020B0606030504020204" pitchFamily="34" charset="0"/>
                  <a:cs typeface="Open Sans" panose="020B0606030504020204" pitchFamily="34" charset="0"/>
                </a:rPr>
                <a:t> documental.</a:t>
              </a: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b. Entrevista directa (</a:t>
              </a:r>
              <a:r>
                <a:rPr lang="es-CO" altLang="es-ES" sz="1400">
                  <a:latin typeface="Open Sans" panose="020B0606030504020204" pitchFamily="34" charset="0"/>
                  <a:cs typeface="Open Sans" panose="020B0606030504020204" pitchFamily="34" charset="0"/>
                </a:rPr>
                <a:t>En caso de ser necesaria</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c. </a:t>
              </a:r>
              <a:r>
                <a:rPr lang="es-CO" altLang="es-ES" sz="1400">
                  <a:latin typeface="Open Sans" panose="020B0606030504020204" pitchFamily="34" charset="0"/>
                  <a:cs typeface="Open Sans" panose="020B0606030504020204" pitchFamily="34" charset="0"/>
                </a:rPr>
                <a:t>Análisis en situ</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p:txBody>
        </p:sp>
      </p:grpSp>
      <p:grpSp>
        <p:nvGrpSpPr>
          <p:cNvPr id="40" name="Grupo 39"/>
          <p:cNvGrpSpPr/>
          <p:nvPr/>
        </p:nvGrpSpPr>
        <p:grpSpPr>
          <a:xfrm>
            <a:off x="492760" y="3061335"/>
            <a:ext cx="2512060" cy="2512060"/>
            <a:chOff x="776" y="4821"/>
            <a:chExt cx="3956" cy="3956"/>
          </a:xfrm>
        </p:grpSpPr>
        <p:sp>
          <p:nvSpPr>
            <p:cNvPr id="7" name="Rectángulo redondeado 6"/>
            <p:cNvSpPr/>
            <p:nvPr/>
          </p:nvSpPr>
          <p:spPr>
            <a:xfrm>
              <a:off x="776" y="4821"/>
              <a:ext cx="3956" cy="3956"/>
            </a:xfrm>
            <a:prstGeom prst="round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4" name="Cuadro de texto 43"/>
            <p:cNvSpPr txBox="1"/>
            <p:nvPr/>
          </p:nvSpPr>
          <p:spPr>
            <a:xfrm>
              <a:off x="1697" y="6421"/>
              <a:ext cx="2114" cy="822"/>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Delimitación del plan</a:t>
              </a:r>
              <a:endParaRPr lang="es-CO" altLang="es-ES" sz="1400">
                <a:latin typeface="Open Sans" panose="020B0606030504020204" pitchFamily="34" charset="0"/>
                <a:cs typeface="Open Sans" panose="020B0606030504020204" pitchFamily="34" charset="0"/>
              </a:endParaRPr>
            </a:p>
          </p:txBody>
        </p:sp>
        <p:sp>
          <p:nvSpPr>
            <p:cNvPr id="43" name="Cuadro de texto 42"/>
            <p:cNvSpPr txBox="1"/>
            <p:nvPr/>
          </p:nvSpPr>
          <p:spPr>
            <a:xfrm>
              <a:off x="863"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1</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grpSp>
      <p:grpSp>
        <p:nvGrpSpPr>
          <p:cNvPr id="60" name="Grupo 59"/>
          <p:cNvGrpSpPr/>
          <p:nvPr/>
        </p:nvGrpSpPr>
        <p:grpSpPr>
          <a:xfrm>
            <a:off x="9173845" y="3061335"/>
            <a:ext cx="2512060" cy="2512060"/>
            <a:chOff x="14447" y="4821"/>
            <a:chExt cx="3956" cy="3956"/>
          </a:xfrm>
        </p:grpSpPr>
        <p:sp>
          <p:nvSpPr>
            <p:cNvPr id="61" name="Rectángulo redondeado 60"/>
            <p:cNvSpPr/>
            <p:nvPr/>
          </p:nvSpPr>
          <p:spPr>
            <a:xfrm>
              <a:off x="14447" y="4821"/>
              <a:ext cx="3956" cy="3956"/>
            </a:xfrm>
            <a:prstGeom prst="roundRect">
              <a:avLst/>
            </a:prstGeom>
            <a:solidFill>
              <a:srgbClr val="FFCB3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62" name="Cuadro de texto 61"/>
            <p:cNvSpPr txBox="1"/>
            <p:nvPr/>
          </p:nvSpPr>
          <p:spPr>
            <a:xfrm>
              <a:off x="14447"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4</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63" name="Cuadro de texto 62"/>
            <p:cNvSpPr txBox="1"/>
            <p:nvPr/>
          </p:nvSpPr>
          <p:spPr>
            <a:xfrm>
              <a:off x="14656" y="5064"/>
              <a:ext cx="3466" cy="353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Análisis del procedimiento: </a:t>
              </a:r>
              <a:endParaRPr lang="es-ES" altLang="en-US" sz="1400">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En este momento se comienza con un análisis del plan y se considera una depuración o mejora del mismo. Se puede tecnificar así:</a:t>
              </a:r>
              <a:endParaRPr lang="es-ES" altLang="en-US" sz="1400">
                <a:latin typeface="Open Sans" panose="020B0606030504020204" pitchFamily="34" charset="0"/>
                <a:cs typeface="Open Sans" panose="020B0606030504020204" pitchFamily="34" charset="0"/>
              </a:endParaRPr>
            </a:p>
          </p:txBody>
        </p:sp>
      </p:grpSp>
      <p:sp>
        <p:nvSpPr>
          <p:cNvPr id="12" name="Rectángulo redondeado 11"/>
          <p:cNvSpPr/>
          <p:nvPr/>
        </p:nvSpPr>
        <p:spPr>
          <a:xfrm>
            <a:off x="748665" y="2532380"/>
            <a:ext cx="4083685" cy="3098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b="1">
              <a:solidFill>
                <a:schemeClr val="tx1"/>
              </a:solidFill>
              <a:latin typeface="Open Sans" panose="020B0606030504020204" pitchFamily="34" charset="0"/>
              <a:cs typeface="Open Sans" panose="020B0606030504020204" pitchFamily="34" charset="0"/>
              <a:sym typeface="+mn-ea"/>
            </a:endParaRPr>
          </a:p>
          <a:p>
            <a:pPr algn="ctr"/>
            <a:r>
              <a:rPr lang="es-ES" altLang="en-US" sz="1400" b="1">
                <a:solidFill>
                  <a:schemeClr val="tx1"/>
                </a:solidFill>
                <a:latin typeface="Open Sans" panose="020B0606030504020204" pitchFamily="34" charset="0"/>
                <a:cs typeface="Open Sans" panose="020B0606030504020204" pitchFamily="34" charset="0"/>
                <a:sym typeface="+mn-ea"/>
              </a:rPr>
              <a:t>C</a:t>
            </a:r>
            <a:r>
              <a:rPr lang="es-CO" altLang="es-ES" sz="1400" b="1">
                <a:solidFill>
                  <a:schemeClr val="tx1"/>
                </a:solidFill>
                <a:latin typeface="Open Sans" panose="020B0606030504020204" pitchFamily="34" charset="0"/>
                <a:cs typeface="Open Sans" panose="020B0606030504020204" pitchFamily="34" charset="0"/>
                <a:sym typeface="+mn-ea"/>
              </a:rPr>
              <a:t>ó</a:t>
            </a:r>
            <a:r>
              <a:rPr lang="es-ES" altLang="en-US" sz="1400" b="1">
                <a:solidFill>
                  <a:schemeClr val="tx1"/>
                </a:solidFill>
                <a:latin typeface="Open Sans" panose="020B0606030504020204" pitchFamily="34" charset="0"/>
                <a:cs typeface="Open Sans" panose="020B0606030504020204" pitchFamily="34" charset="0"/>
                <a:sym typeface="+mn-ea"/>
              </a:rPr>
              <a:t>mo interpretar y manejar las técnicas</a:t>
            </a:r>
            <a:endParaRPr lang="es-ES" altLang="en-US" sz="1400" b="1">
              <a:solidFill>
                <a:schemeClr val="tx1"/>
              </a:solidFill>
              <a:latin typeface="Open Sans" panose="020B0606030504020204" pitchFamily="34" charset="0"/>
              <a:cs typeface="Open Sans" panose="020B0606030504020204" pitchFamily="34" charset="0"/>
            </a:endParaRPr>
          </a:p>
          <a:p>
            <a:pPr algn="ct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14" name="Cuadro de texto 13"/>
          <p:cNvSpPr txBox="1"/>
          <p:nvPr/>
        </p:nvSpPr>
        <p:spPr>
          <a:xfrm>
            <a:off x="5024755" y="2535555"/>
            <a:ext cx="5160645" cy="306705"/>
          </a:xfrm>
          <a:prstGeom prst="rect">
            <a:avLst/>
          </a:prstGeom>
          <a:noFill/>
        </p:spPr>
        <p:txBody>
          <a:bodyPr wrap="square" rtlCol="0">
            <a:spAutoFit/>
          </a:bodyPr>
          <a:p>
            <a:r>
              <a:rPr lang="es-CO" altLang="es-ES" sz="1400" b="1">
                <a:latin typeface="Open Sans" panose="020B0606030504020204" pitchFamily="34" charset="0"/>
                <a:cs typeface="Open Sans" panose="020B0606030504020204" pitchFamily="34" charset="0"/>
              </a:rPr>
              <a:t>Pasa el mouse por encima para más información</a:t>
            </a:r>
            <a:endParaRPr lang="es-CO" altLang="es-ES" sz="1400" b="1">
              <a:latin typeface="Open Sans" panose="020B0606030504020204" pitchFamily="34" charset="0"/>
              <a:cs typeface="Open Sans" panose="020B0606030504020204" pitchFamily="34" charset="0"/>
            </a:endParaRPr>
          </a:p>
        </p:txBody>
      </p:sp>
      <p:pic>
        <p:nvPicPr>
          <p:cNvPr id="4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394616" y="5042109"/>
            <a:ext cx="585665" cy="585665"/>
          </a:xfrm>
          <a:prstGeom prst="rect">
            <a:avLst/>
          </a:prstGeom>
        </p:spPr>
      </p:pic>
      <p:grpSp>
        <p:nvGrpSpPr>
          <p:cNvPr id="10" name="Grupo 9"/>
          <p:cNvGrpSpPr/>
          <p:nvPr/>
        </p:nvGrpSpPr>
        <p:grpSpPr>
          <a:xfrm>
            <a:off x="6349365" y="3061335"/>
            <a:ext cx="2512060" cy="2526665"/>
            <a:chOff x="9999" y="4821"/>
            <a:chExt cx="3956" cy="3979"/>
          </a:xfrm>
        </p:grpSpPr>
        <p:sp>
          <p:nvSpPr>
            <p:cNvPr id="11" name="Rectángulo redondeado 10"/>
            <p:cNvSpPr/>
            <p:nvPr/>
          </p:nvSpPr>
          <p:spPr>
            <a:xfrm>
              <a:off x="9999" y="4821"/>
              <a:ext cx="3956" cy="3956"/>
            </a:xfrm>
            <a:prstGeom prst="roundRect">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3" name="Cuadro de texto 12"/>
            <p:cNvSpPr txBox="1"/>
            <p:nvPr/>
          </p:nvSpPr>
          <p:spPr>
            <a:xfrm>
              <a:off x="999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3</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15" name="Cuadro de texto 14"/>
            <p:cNvSpPr txBox="1"/>
            <p:nvPr/>
          </p:nvSpPr>
          <p:spPr>
            <a:xfrm>
              <a:off x="10187" y="4876"/>
              <a:ext cx="3625" cy="3924"/>
            </a:xfrm>
            <a:prstGeom prst="rect">
              <a:avLst/>
            </a:prstGeom>
            <a:noFill/>
          </p:spPr>
          <p:txBody>
            <a:bodyPr wrap="square" rtlCol="0">
              <a:spAutoFit/>
            </a:bodyPr>
            <a:p>
              <a:pPr algn="ctr"/>
              <a:r>
                <a:rPr lang="es-ES" altLang="en-US" sz="1300" b="1">
                  <a:latin typeface="Open Sans" panose="020B0606030504020204" pitchFamily="34" charset="0"/>
                  <a:cs typeface="Open Sans" panose="020B0606030504020204" pitchFamily="34" charset="0"/>
                </a:rPr>
                <a:t>Análisis de la información y diseño del plan</a:t>
              </a:r>
              <a:endParaRPr lang="es-CO" altLang="es-ES" sz="1300">
                <a:latin typeface="Open Sans" panose="020B0606030504020204" pitchFamily="34" charset="0"/>
                <a:cs typeface="Open Sans" panose="020B0606030504020204" pitchFamily="34" charset="0"/>
              </a:endParaRPr>
            </a:p>
            <a:p>
              <a:pPr algn="ctr"/>
              <a:r>
                <a:rPr sz="1300">
                  <a:latin typeface="Open Sans" panose="020B0606030504020204" pitchFamily="34" charset="0"/>
                  <a:cs typeface="Open Sans" panose="020B0606030504020204" pitchFamily="34" charset="0"/>
                </a:rPr>
                <a:t>La relevancia en este punto radica en el estudio de la información recolectada, ya que al analizarla se obtiene información precisa del estado actual del plan, para esto se requiere desarrollar las siguientes preguntas:</a:t>
              </a:r>
              <a:endParaRPr sz="1300">
                <a:latin typeface="Open Sans" panose="020B0606030504020204" pitchFamily="34" charset="0"/>
                <a:cs typeface="Open Sans" panose="020B0606030504020204" pitchFamily="34" charset="0"/>
              </a:endParaRPr>
            </a:p>
          </p:txBody>
        </p:sp>
      </p:grpSp>
      <p:sp>
        <p:nvSpPr>
          <p:cNvPr id="6" name="Rectángulo 5"/>
          <p:cNvSpPr/>
          <p:nvPr/>
        </p:nvSpPr>
        <p:spPr>
          <a:xfrm>
            <a:off x="655320" y="1125220"/>
            <a:ext cx="8283575" cy="521970"/>
          </a:xfrm>
          <a:prstGeom prst="rect">
            <a:avLst/>
          </a:prstGeom>
        </p:spPr>
        <p:txBody>
          <a:bodyPr wrap="square">
            <a:spAutoFit/>
          </a:bodyPr>
          <a:lstStyle/>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3: </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Interpretación y Manejo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Técnicas </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 Elaboración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Planes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de</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 Secuencia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Pruebas y Ensayos</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6" name="Rectángulo 25"/>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7"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28" name="Rectángulo 27"/>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7" name="Rectángulo redondeado 6"/>
          <p:cNvSpPr/>
          <p:nvPr/>
        </p:nvSpPr>
        <p:spPr>
          <a:xfrm>
            <a:off x="748665" y="2532380"/>
            <a:ext cx="4083685" cy="3098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b="1">
              <a:solidFill>
                <a:schemeClr val="tx1"/>
              </a:solidFill>
              <a:latin typeface="Open Sans" panose="020B0606030504020204" pitchFamily="34" charset="0"/>
              <a:cs typeface="Open Sans" panose="020B0606030504020204" pitchFamily="34" charset="0"/>
              <a:sym typeface="+mn-ea"/>
            </a:endParaRPr>
          </a:p>
          <a:p>
            <a:pPr algn="ctr"/>
            <a:r>
              <a:rPr lang="es-ES" altLang="en-US" sz="1400" b="1">
                <a:solidFill>
                  <a:schemeClr val="tx1"/>
                </a:solidFill>
                <a:latin typeface="Open Sans" panose="020B0606030504020204" pitchFamily="34" charset="0"/>
                <a:cs typeface="Open Sans" panose="020B0606030504020204" pitchFamily="34" charset="0"/>
                <a:sym typeface="+mn-ea"/>
              </a:rPr>
              <a:t>C</a:t>
            </a:r>
            <a:r>
              <a:rPr lang="es-CO" altLang="es-ES" sz="1400" b="1">
                <a:solidFill>
                  <a:schemeClr val="tx1"/>
                </a:solidFill>
                <a:latin typeface="Open Sans" panose="020B0606030504020204" pitchFamily="34" charset="0"/>
                <a:cs typeface="Open Sans" panose="020B0606030504020204" pitchFamily="34" charset="0"/>
                <a:sym typeface="+mn-ea"/>
              </a:rPr>
              <a:t>ó</a:t>
            </a:r>
            <a:r>
              <a:rPr lang="es-ES" altLang="en-US" sz="1400" b="1">
                <a:solidFill>
                  <a:schemeClr val="tx1"/>
                </a:solidFill>
                <a:latin typeface="Open Sans" panose="020B0606030504020204" pitchFamily="34" charset="0"/>
                <a:cs typeface="Open Sans" panose="020B0606030504020204" pitchFamily="34" charset="0"/>
                <a:sym typeface="+mn-ea"/>
              </a:rPr>
              <a:t>mo interpretar y manejar las técnicas</a:t>
            </a:r>
            <a:endParaRPr lang="es-ES" altLang="en-US" sz="1400" b="1">
              <a:solidFill>
                <a:schemeClr val="tx1"/>
              </a:solidFill>
              <a:latin typeface="Open Sans" panose="020B0606030504020204" pitchFamily="34" charset="0"/>
              <a:cs typeface="Open Sans" panose="020B0606030504020204" pitchFamily="34" charset="0"/>
            </a:endParaRPr>
          </a:p>
          <a:p>
            <a:pPr algn="ct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12" name="Cuadro de texto 11"/>
          <p:cNvSpPr txBox="1"/>
          <p:nvPr/>
        </p:nvSpPr>
        <p:spPr>
          <a:xfrm>
            <a:off x="5024755" y="2535555"/>
            <a:ext cx="516064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Pasa el mouse por encima para más información</a:t>
            </a:r>
            <a:endParaRPr lang="es-CO" altLang="es-ES" sz="1400">
              <a:latin typeface="Open Sans" panose="020B0606030504020204" pitchFamily="34" charset="0"/>
              <a:cs typeface="Open Sans" panose="020B0606030504020204" pitchFamily="34" charset="0"/>
            </a:endParaRPr>
          </a:p>
        </p:txBody>
      </p:sp>
      <p:grpSp>
        <p:nvGrpSpPr>
          <p:cNvPr id="9" name="Grupo 8"/>
          <p:cNvGrpSpPr/>
          <p:nvPr/>
        </p:nvGrpSpPr>
        <p:grpSpPr>
          <a:xfrm>
            <a:off x="492760" y="3061335"/>
            <a:ext cx="2512060" cy="2512060"/>
            <a:chOff x="776" y="4821"/>
            <a:chExt cx="3956" cy="3956"/>
          </a:xfrm>
        </p:grpSpPr>
        <p:sp>
          <p:nvSpPr>
            <p:cNvPr id="14" name="Rectángulo redondeado 13"/>
            <p:cNvSpPr/>
            <p:nvPr/>
          </p:nvSpPr>
          <p:spPr>
            <a:xfrm>
              <a:off x="776" y="4821"/>
              <a:ext cx="3956" cy="3956"/>
            </a:xfrm>
            <a:prstGeom prst="round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Cuadro de texto 18"/>
            <p:cNvSpPr txBox="1"/>
            <p:nvPr/>
          </p:nvSpPr>
          <p:spPr>
            <a:xfrm>
              <a:off x="1509" y="6388"/>
              <a:ext cx="2490" cy="822"/>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Delimitación del plan</a:t>
              </a:r>
              <a:endParaRPr lang="es-CO" altLang="es-ES" sz="1400">
                <a:latin typeface="Open Sans" panose="020B0606030504020204" pitchFamily="34" charset="0"/>
                <a:cs typeface="Open Sans" panose="020B0606030504020204" pitchFamily="34" charset="0"/>
              </a:endParaRPr>
            </a:p>
          </p:txBody>
        </p:sp>
        <p:sp>
          <p:nvSpPr>
            <p:cNvPr id="29" name="Cuadro de texto 28"/>
            <p:cNvSpPr txBox="1"/>
            <p:nvPr/>
          </p:nvSpPr>
          <p:spPr>
            <a:xfrm>
              <a:off x="863"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1</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grpSp>
      <p:grpSp>
        <p:nvGrpSpPr>
          <p:cNvPr id="52" name="Grupo 51"/>
          <p:cNvGrpSpPr/>
          <p:nvPr/>
        </p:nvGrpSpPr>
        <p:grpSpPr>
          <a:xfrm>
            <a:off x="3250565" y="3061335"/>
            <a:ext cx="2869565" cy="2512060"/>
            <a:chOff x="5119" y="4821"/>
            <a:chExt cx="4519" cy="3956"/>
          </a:xfrm>
        </p:grpSpPr>
        <p:sp>
          <p:nvSpPr>
            <p:cNvPr id="53" name="Rectángulo redondeado 52"/>
            <p:cNvSpPr/>
            <p:nvPr/>
          </p:nvSpPr>
          <p:spPr>
            <a:xfrm>
              <a:off x="5119" y="4821"/>
              <a:ext cx="4519" cy="3956"/>
            </a:xfrm>
            <a:prstGeom prst="roundRect">
              <a:avLst/>
            </a:prstGeom>
            <a:solidFill>
              <a:schemeClr val="accent4">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4" name="Cuadro de texto 53"/>
            <p:cNvSpPr txBox="1"/>
            <p:nvPr/>
          </p:nvSpPr>
          <p:spPr>
            <a:xfrm>
              <a:off x="511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2</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55" name="Cuadro de texto 54"/>
            <p:cNvSpPr txBox="1"/>
            <p:nvPr/>
          </p:nvSpPr>
          <p:spPr>
            <a:xfrm>
              <a:off x="5178" y="4894"/>
              <a:ext cx="4374" cy="387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Recolección de la información: </a:t>
              </a:r>
              <a:endParaRPr lang="es-ES" altLang="en-US" sz="1400" b="1">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ste consiste en reunir el mayor número de documentación detallada, específica, sustentada y coherente que permitan conocer el proceso como tal. Las técnicas que generalmente se utilizan son:</a:t>
              </a:r>
              <a:endParaRPr lang="es-ES" altLang="en-US" sz="1400">
                <a:latin typeface="Open Sans" panose="020B0606030504020204" pitchFamily="34" charset="0"/>
                <a:cs typeface="Open Sans" panose="020B0606030504020204" pitchFamily="34" charset="0"/>
              </a:endParaRPr>
            </a:p>
          </p:txBody>
        </p:sp>
      </p:grpSp>
      <p:grpSp>
        <p:nvGrpSpPr>
          <p:cNvPr id="60" name="Grupo 59"/>
          <p:cNvGrpSpPr/>
          <p:nvPr/>
        </p:nvGrpSpPr>
        <p:grpSpPr>
          <a:xfrm>
            <a:off x="9173845" y="3061335"/>
            <a:ext cx="2512060" cy="2512060"/>
            <a:chOff x="14447" y="4821"/>
            <a:chExt cx="3956" cy="3956"/>
          </a:xfrm>
        </p:grpSpPr>
        <p:sp>
          <p:nvSpPr>
            <p:cNvPr id="61" name="Rectángulo redondeado 60"/>
            <p:cNvSpPr/>
            <p:nvPr/>
          </p:nvSpPr>
          <p:spPr>
            <a:xfrm>
              <a:off x="14447" y="4821"/>
              <a:ext cx="3956" cy="3956"/>
            </a:xfrm>
            <a:prstGeom prst="roundRect">
              <a:avLst/>
            </a:prstGeom>
            <a:solidFill>
              <a:srgbClr val="FFCB3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62" name="Cuadro de texto 61"/>
            <p:cNvSpPr txBox="1"/>
            <p:nvPr/>
          </p:nvSpPr>
          <p:spPr>
            <a:xfrm>
              <a:off x="14447"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4</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63" name="Cuadro de texto 62"/>
            <p:cNvSpPr txBox="1"/>
            <p:nvPr/>
          </p:nvSpPr>
          <p:spPr>
            <a:xfrm>
              <a:off x="14656" y="5064"/>
              <a:ext cx="3466" cy="353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Análisis del procedimiento: </a:t>
              </a:r>
              <a:endParaRPr lang="es-ES" altLang="en-US" sz="1400">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En este momento se comienza con un análisis del plan y se considera una depuración o mejora del mismo. Se puede tecnificar así:</a:t>
              </a:r>
              <a:endParaRPr lang="es-ES" altLang="en-US" sz="1400">
                <a:latin typeface="Open Sans" panose="020B0606030504020204" pitchFamily="34" charset="0"/>
                <a:cs typeface="Open Sans" panose="020B0606030504020204" pitchFamily="34" charset="0"/>
              </a:endParaRPr>
            </a:p>
          </p:txBody>
        </p:sp>
      </p:grpSp>
      <p:grpSp>
        <p:nvGrpSpPr>
          <p:cNvPr id="6" name="Grupo 5"/>
          <p:cNvGrpSpPr/>
          <p:nvPr/>
        </p:nvGrpSpPr>
        <p:grpSpPr>
          <a:xfrm>
            <a:off x="6349365" y="3061335"/>
            <a:ext cx="2512060" cy="2526665"/>
            <a:chOff x="9999" y="4821"/>
            <a:chExt cx="3956" cy="3979"/>
          </a:xfrm>
        </p:grpSpPr>
        <p:sp>
          <p:nvSpPr>
            <p:cNvPr id="8" name="Rectángulo redondeado 7"/>
            <p:cNvSpPr/>
            <p:nvPr/>
          </p:nvSpPr>
          <p:spPr>
            <a:xfrm>
              <a:off x="9999" y="4821"/>
              <a:ext cx="3956" cy="3956"/>
            </a:xfrm>
            <a:prstGeom prst="roundRect">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0" name="Cuadro de texto 9"/>
            <p:cNvSpPr txBox="1"/>
            <p:nvPr/>
          </p:nvSpPr>
          <p:spPr>
            <a:xfrm>
              <a:off x="999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3</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11" name="Cuadro de texto 10"/>
            <p:cNvSpPr txBox="1"/>
            <p:nvPr/>
          </p:nvSpPr>
          <p:spPr>
            <a:xfrm>
              <a:off x="10187" y="4876"/>
              <a:ext cx="3625" cy="3924"/>
            </a:xfrm>
            <a:prstGeom prst="rect">
              <a:avLst/>
            </a:prstGeom>
            <a:noFill/>
          </p:spPr>
          <p:txBody>
            <a:bodyPr wrap="square" rtlCol="0">
              <a:spAutoFit/>
            </a:bodyPr>
            <a:p>
              <a:pPr algn="ctr"/>
              <a:r>
                <a:rPr lang="es-ES" altLang="en-US" sz="1300" b="1">
                  <a:latin typeface="Open Sans" panose="020B0606030504020204" pitchFamily="34" charset="0"/>
                  <a:cs typeface="Open Sans" panose="020B0606030504020204" pitchFamily="34" charset="0"/>
                </a:rPr>
                <a:t>Análisis de la información y diseño del plan</a:t>
              </a:r>
              <a:endParaRPr lang="es-CO" altLang="es-ES" sz="1300">
                <a:latin typeface="Open Sans" panose="020B0606030504020204" pitchFamily="34" charset="0"/>
                <a:cs typeface="Open Sans" panose="020B0606030504020204" pitchFamily="34" charset="0"/>
              </a:endParaRPr>
            </a:p>
            <a:p>
              <a:pPr algn="ctr"/>
              <a:r>
                <a:rPr sz="1300">
                  <a:latin typeface="Open Sans" panose="020B0606030504020204" pitchFamily="34" charset="0"/>
                  <a:cs typeface="Open Sans" panose="020B0606030504020204" pitchFamily="34" charset="0"/>
                </a:rPr>
                <a:t>La relevancia en este punto radica en el estudio de la información recolectada, ya que al analizarla se obtiene información precisa del estado actual del plan, para esto se requiere desarrollar las siguientes preguntas:</a:t>
              </a:r>
              <a:endParaRPr sz="1300">
                <a:latin typeface="Open Sans" panose="020B0606030504020204" pitchFamily="34" charset="0"/>
                <a:cs typeface="Open Sans" panose="020B0606030504020204" pitchFamily="34" charset="0"/>
              </a:endParaRPr>
            </a:p>
          </p:txBody>
        </p:sp>
      </p:grpSp>
      <p:pic>
        <p:nvPicPr>
          <p:cNvPr id="4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276246" y="5042109"/>
            <a:ext cx="585665" cy="585665"/>
          </a:xfrm>
          <a:prstGeom prst="rect">
            <a:avLst/>
          </a:prstGeom>
        </p:spPr>
      </p:pic>
      <p:sp>
        <p:nvSpPr>
          <p:cNvPr id="13" name="Cuadro de texto 12"/>
          <p:cNvSpPr txBox="1"/>
          <p:nvPr/>
        </p:nvSpPr>
        <p:spPr>
          <a:xfrm>
            <a:off x="654050" y="1746885"/>
            <a:ext cx="1106106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plan de secuencia corresponde a un programa detallado, ordenado, estructurado, plasmando en este el modo y los elementos necesarios para llevar a cabo una acción, d</a:t>
            </a:r>
            <a:r>
              <a:rPr lang="es-CO" altLang="es-ES" sz="1400">
                <a:latin typeface="Open Sans" panose="020B0606030504020204" pitchFamily="34" charset="0"/>
                <a:cs typeface="Open Sans" panose="020B0606030504020204" pitchFamily="34" charset="0"/>
              </a:rPr>
              <a:t>á</a:t>
            </a:r>
            <a:r>
              <a:rPr lang="es-ES" altLang="en-US" sz="1400">
                <a:latin typeface="Open Sans" panose="020B0606030504020204" pitchFamily="34" charset="0"/>
                <a:cs typeface="Open Sans" panose="020B0606030504020204" pitchFamily="34" charset="0"/>
              </a:rPr>
              <a:t>ndole trazabilidad a un proceso.</a:t>
            </a:r>
            <a:endParaRPr lang="es-ES" altLang="en-US" sz="1400">
              <a:latin typeface="Open Sans" panose="020B0606030504020204" pitchFamily="34" charset="0"/>
              <a:cs typeface="Open Sans" panose="020B0606030504020204" pitchFamily="34" charset="0"/>
            </a:endParaRPr>
          </a:p>
        </p:txBody>
      </p:sp>
      <p:sp>
        <p:nvSpPr>
          <p:cNvPr id="15" name="Rectángulo 14"/>
          <p:cNvSpPr/>
          <p:nvPr/>
        </p:nvSpPr>
        <p:spPr>
          <a:xfrm>
            <a:off x="655320" y="1125220"/>
            <a:ext cx="8283575" cy="521970"/>
          </a:xfrm>
          <a:prstGeom prst="rect">
            <a:avLst/>
          </a:prstGeom>
        </p:spPr>
        <p:txBody>
          <a:bodyPr wrap="squar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3: </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Interpretación y Manejo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Técnicas </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 Elaboración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Planes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de</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 Secuencia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Pruebas y Ensayos</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6" name="Rectángulo 25"/>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7"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28" name="Rectángulo 27"/>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12" name="Rectángulo redondeado 11"/>
          <p:cNvSpPr/>
          <p:nvPr/>
        </p:nvSpPr>
        <p:spPr>
          <a:xfrm>
            <a:off x="6349365" y="3061335"/>
            <a:ext cx="2512060" cy="2512060"/>
          </a:xfrm>
          <a:prstGeom prst="roundRect">
            <a:avLst/>
          </a:prstGeom>
          <a:solidFill>
            <a:srgbClr val="FFD96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4" name="Cuadro de texto 33"/>
          <p:cNvSpPr txBox="1"/>
          <p:nvPr/>
        </p:nvSpPr>
        <p:spPr>
          <a:xfrm>
            <a:off x="6440805" y="3602355"/>
            <a:ext cx="2329815" cy="138366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a.¿Qué plan se hace?</a:t>
            </a: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b.¿Quién lo hace?</a:t>
            </a: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c.¿Cómo se hace?</a:t>
            </a: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d.¿Cuándo se hace?</a:t>
            </a: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e.¿Dónde se hace?</a:t>
            </a: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f.¿Por qué se hace?</a:t>
            </a:r>
            <a:endParaRPr lang="es-ES" altLang="en-US" sz="1400">
              <a:latin typeface="Open Sans" panose="020B0606030504020204" pitchFamily="34" charset="0"/>
              <a:cs typeface="Open Sans" panose="020B0606030504020204" pitchFamily="34" charset="0"/>
            </a:endParaRPr>
          </a:p>
        </p:txBody>
      </p:sp>
      <p:grpSp>
        <p:nvGrpSpPr>
          <p:cNvPr id="9" name="Grupo 8"/>
          <p:cNvGrpSpPr/>
          <p:nvPr/>
        </p:nvGrpSpPr>
        <p:grpSpPr>
          <a:xfrm>
            <a:off x="492760" y="3061335"/>
            <a:ext cx="2512060" cy="2512060"/>
            <a:chOff x="776" y="4821"/>
            <a:chExt cx="3956" cy="3956"/>
          </a:xfrm>
        </p:grpSpPr>
        <p:sp>
          <p:nvSpPr>
            <p:cNvPr id="14" name="Rectángulo redondeado 13"/>
            <p:cNvSpPr/>
            <p:nvPr/>
          </p:nvSpPr>
          <p:spPr>
            <a:xfrm>
              <a:off x="776" y="4821"/>
              <a:ext cx="3956" cy="3956"/>
            </a:xfrm>
            <a:prstGeom prst="round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Cuadro de texto 18"/>
            <p:cNvSpPr txBox="1"/>
            <p:nvPr/>
          </p:nvSpPr>
          <p:spPr>
            <a:xfrm>
              <a:off x="1543" y="6421"/>
              <a:ext cx="2423" cy="822"/>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Delimitación del plan</a:t>
              </a:r>
              <a:endParaRPr lang="es-CO" altLang="es-ES" sz="1400">
                <a:latin typeface="Open Sans" panose="020B0606030504020204" pitchFamily="34" charset="0"/>
                <a:cs typeface="Open Sans" panose="020B0606030504020204" pitchFamily="34" charset="0"/>
              </a:endParaRPr>
            </a:p>
          </p:txBody>
        </p:sp>
        <p:sp>
          <p:nvSpPr>
            <p:cNvPr id="29" name="Cuadro de texto 28"/>
            <p:cNvSpPr txBox="1"/>
            <p:nvPr/>
          </p:nvSpPr>
          <p:spPr>
            <a:xfrm>
              <a:off x="863"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1</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grpSp>
      <p:grpSp>
        <p:nvGrpSpPr>
          <p:cNvPr id="52" name="Grupo 51"/>
          <p:cNvGrpSpPr/>
          <p:nvPr/>
        </p:nvGrpSpPr>
        <p:grpSpPr>
          <a:xfrm>
            <a:off x="3250565" y="3061335"/>
            <a:ext cx="2869565" cy="2512060"/>
            <a:chOff x="5119" y="4821"/>
            <a:chExt cx="4519" cy="3956"/>
          </a:xfrm>
        </p:grpSpPr>
        <p:sp>
          <p:nvSpPr>
            <p:cNvPr id="53" name="Rectángulo redondeado 52"/>
            <p:cNvSpPr/>
            <p:nvPr/>
          </p:nvSpPr>
          <p:spPr>
            <a:xfrm>
              <a:off x="5119" y="4821"/>
              <a:ext cx="4519" cy="3956"/>
            </a:xfrm>
            <a:prstGeom prst="roundRect">
              <a:avLst/>
            </a:prstGeom>
            <a:solidFill>
              <a:schemeClr val="accent4">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4" name="Cuadro de texto 53"/>
            <p:cNvSpPr txBox="1"/>
            <p:nvPr/>
          </p:nvSpPr>
          <p:spPr>
            <a:xfrm>
              <a:off x="511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2</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55" name="Cuadro de texto 54"/>
            <p:cNvSpPr txBox="1"/>
            <p:nvPr/>
          </p:nvSpPr>
          <p:spPr>
            <a:xfrm>
              <a:off x="5178" y="4894"/>
              <a:ext cx="4374" cy="387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Recolección de la información: </a:t>
              </a:r>
              <a:endParaRPr lang="es-ES" altLang="en-US" sz="1400" b="1">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ste consiste en reunir el mayor número de documentación detallada, específica, sustentada y coherente que permitan conocer el proceso como tal. Las técnicas que generalmente se utilizan son:</a:t>
              </a:r>
              <a:endParaRPr lang="es-ES" altLang="en-US" sz="1400">
                <a:latin typeface="Open Sans" panose="020B0606030504020204" pitchFamily="34" charset="0"/>
                <a:cs typeface="Open Sans" panose="020B0606030504020204" pitchFamily="34" charset="0"/>
              </a:endParaRPr>
            </a:p>
          </p:txBody>
        </p:sp>
      </p:grpSp>
      <p:grpSp>
        <p:nvGrpSpPr>
          <p:cNvPr id="60" name="Grupo 59"/>
          <p:cNvGrpSpPr/>
          <p:nvPr/>
        </p:nvGrpSpPr>
        <p:grpSpPr>
          <a:xfrm>
            <a:off x="9173845" y="3061335"/>
            <a:ext cx="2512060" cy="2512060"/>
            <a:chOff x="14447" y="4821"/>
            <a:chExt cx="3956" cy="3956"/>
          </a:xfrm>
        </p:grpSpPr>
        <p:sp>
          <p:nvSpPr>
            <p:cNvPr id="61" name="Rectángulo redondeado 60"/>
            <p:cNvSpPr/>
            <p:nvPr/>
          </p:nvSpPr>
          <p:spPr>
            <a:xfrm>
              <a:off x="14447" y="4821"/>
              <a:ext cx="3956" cy="3956"/>
            </a:xfrm>
            <a:prstGeom prst="roundRect">
              <a:avLst/>
            </a:prstGeom>
            <a:solidFill>
              <a:srgbClr val="FFCB3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62" name="Cuadro de texto 61"/>
            <p:cNvSpPr txBox="1"/>
            <p:nvPr/>
          </p:nvSpPr>
          <p:spPr>
            <a:xfrm>
              <a:off x="14447"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4</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63" name="Cuadro de texto 62"/>
            <p:cNvSpPr txBox="1"/>
            <p:nvPr/>
          </p:nvSpPr>
          <p:spPr>
            <a:xfrm>
              <a:off x="14656" y="5064"/>
              <a:ext cx="3466" cy="353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Análisis del procedimiento: </a:t>
              </a:r>
              <a:endParaRPr lang="es-ES" altLang="en-US" sz="1400">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En este momento se comienza con un análisis del plan y se considera una depuración o mejora del mismo. Se puede tecnificar así:</a:t>
              </a:r>
              <a:endParaRPr lang="es-ES" altLang="en-US" sz="1400">
                <a:latin typeface="Open Sans" panose="020B0606030504020204" pitchFamily="34" charset="0"/>
                <a:cs typeface="Open Sans" panose="020B0606030504020204" pitchFamily="34" charset="0"/>
              </a:endParaRPr>
            </a:p>
          </p:txBody>
        </p:sp>
      </p:grpSp>
      <p:pic>
        <p:nvPicPr>
          <p:cNvPr id="4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276246" y="5042109"/>
            <a:ext cx="585665" cy="585665"/>
          </a:xfrm>
          <a:prstGeom prst="rect">
            <a:avLst/>
          </a:prstGeom>
        </p:spPr>
      </p:pic>
      <p:sp>
        <p:nvSpPr>
          <p:cNvPr id="21" name="Rectángulo redondeado 20"/>
          <p:cNvSpPr/>
          <p:nvPr/>
        </p:nvSpPr>
        <p:spPr>
          <a:xfrm>
            <a:off x="748665" y="2532380"/>
            <a:ext cx="4083685" cy="3098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b="1">
              <a:solidFill>
                <a:schemeClr val="tx1"/>
              </a:solidFill>
              <a:latin typeface="Open Sans" panose="020B0606030504020204" pitchFamily="34" charset="0"/>
              <a:cs typeface="Open Sans" panose="020B0606030504020204" pitchFamily="34" charset="0"/>
              <a:sym typeface="+mn-ea"/>
            </a:endParaRPr>
          </a:p>
          <a:p>
            <a:pPr algn="ctr"/>
            <a:r>
              <a:rPr lang="es-ES" altLang="en-US" sz="1400" b="1">
                <a:solidFill>
                  <a:schemeClr val="tx1"/>
                </a:solidFill>
                <a:latin typeface="Open Sans" panose="020B0606030504020204" pitchFamily="34" charset="0"/>
                <a:cs typeface="Open Sans" panose="020B0606030504020204" pitchFamily="34" charset="0"/>
                <a:sym typeface="+mn-ea"/>
              </a:rPr>
              <a:t>C</a:t>
            </a:r>
            <a:r>
              <a:rPr lang="es-CO" altLang="es-ES" sz="1400" b="1">
                <a:solidFill>
                  <a:schemeClr val="tx1"/>
                </a:solidFill>
                <a:latin typeface="Open Sans" panose="020B0606030504020204" pitchFamily="34" charset="0"/>
                <a:cs typeface="Open Sans" panose="020B0606030504020204" pitchFamily="34" charset="0"/>
                <a:sym typeface="+mn-ea"/>
              </a:rPr>
              <a:t>ó</a:t>
            </a:r>
            <a:r>
              <a:rPr lang="es-ES" altLang="en-US" sz="1400" b="1">
                <a:solidFill>
                  <a:schemeClr val="tx1"/>
                </a:solidFill>
                <a:latin typeface="Open Sans" panose="020B0606030504020204" pitchFamily="34" charset="0"/>
                <a:cs typeface="Open Sans" panose="020B0606030504020204" pitchFamily="34" charset="0"/>
                <a:sym typeface="+mn-ea"/>
              </a:rPr>
              <a:t>mo interpretar y manejar las técnicas</a:t>
            </a:r>
            <a:endParaRPr lang="es-ES" altLang="en-US" sz="1400" b="1">
              <a:solidFill>
                <a:schemeClr val="tx1"/>
              </a:solidFill>
              <a:latin typeface="Open Sans" panose="020B0606030504020204" pitchFamily="34" charset="0"/>
              <a:cs typeface="Open Sans" panose="020B0606030504020204" pitchFamily="34" charset="0"/>
            </a:endParaRPr>
          </a:p>
          <a:p>
            <a:pPr algn="ct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22" name="Cuadro de texto 21"/>
          <p:cNvSpPr txBox="1"/>
          <p:nvPr/>
        </p:nvSpPr>
        <p:spPr>
          <a:xfrm>
            <a:off x="5024755" y="2535555"/>
            <a:ext cx="516064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Pasa el mouse por encima para más información</a:t>
            </a:r>
            <a:endParaRPr lang="es-CO" altLang="es-ES" sz="1400">
              <a:latin typeface="Open Sans" panose="020B0606030504020204" pitchFamily="34" charset="0"/>
              <a:cs typeface="Open Sans" panose="020B0606030504020204" pitchFamily="34" charset="0"/>
            </a:endParaRPr>
          </a:p>
        </p:txBody>
      </p:sp>
      <p:sp>
        <p:nvSpPr>
          <p:cNvPr id="6" name="Cuadro de texto 5"/>
          <p:cNvSpPr txBox="1"/>
          <p:nvPr/>
        </p:nvSpPr>
        <p:spPr>
          <a:xfrm>
            <a:off x="654050" y="1746885"/>
            <a:ext cx="1106106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plan de secuencia corresponde a un programa detallado, ordenado, estructurado, plasmando en este el modo y los elementos necesarios para llevar a cabo una acción, d</a:t>
            </a:r>
            <a:r>
              <a:rPr lang="es-CO" altLang="es-ES" sz="1400">
                <a:latin typeface="Open Sans" panose="020B0606030504020204" pitchFamily="34" charset="0"/>
                <a:cs typeface="Open Sans" panose="020B0606030504020204" pitchFamily="34" charset="0"/>
              </a:rPr>
              <a:t>á</a:t>
            </a:r>
            <a:r>
              <a:rPr lang="es-ES" altLang="en-US" sz="1400">
                <a:latin typeface="Open Sans" panose="020B0606030504020204" pitchFamily="34" charset="0"/>
                <a:cs typeface="Open Sans" panose="020B0606030504020204" pitchFamily="34" charset="0"/>
              </a:rPr>
              <a:t>ndole trazabilidad a un proceso.</a:t>
            </a:r>
            <a:endParaRPr lang="es-ES" altLang="en-US" sz="1400">
              <a:latin typeface="Open Sans" panose="020B0606030504020204" pitchFamily="34" charset="0"/>
              <a:cs typeface="Open Sans" panose="020B0606030504020204" pitchFamily="34" charset="0"/>
            </a:endParaRPr>
          </a:p>
        </p:txBody>
      </p:sp>
      <p:sp>
        <p:nvSpPr>
          <p:cNvPr id="7" name="Rectángulo 6"/>
          <p:cNvSpPr/>
          <p:nvPr/>
        </p:nvSpPr>
        <p:spPr>
          <a:xfrm>
            <a:off x="655320" y="1125220"/>
            <a:ext cx="8283575" cy="521970"/>
          </a:xfrm>
          <a:prstGeom prst="rect">
            <a:avLst/>
          </a:prstGeom>
        </p:spPr>
        <p:txBody>
          <a:bodyPr wrap="square">
            <a:spAutoFit/>
          </a:bodyPr>
          <a:lstStyle/>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3: </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Interpretación y Manejo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Técnicas </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 Elaboración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Planes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de</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 Secuencia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Pruebas y Ensayos</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6" name="Rectángulo 25"/>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7"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28" name="Rectángulo 27"/>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grpSp>
        <p:nvGrpSpPr>
          <p:cNvPr id="32" name="Grupo 31"/>
          <p:cNvGrpSpPr/>
          <p:nvPr/>
        </p:nvGrpSpPr>
        <p:grpSpPr>
          <a:xfrm>
            <a:off x="3250565" y="3061335"/>
            <a:ext cx="2869565" cy="2512060"/>
            <a:chOff x="5119" y="4821"/>
            <a:chExt cx="4519" cy="3956"/>
          </a:xfrm>
        </p:grpSpPr>
        <p:sp>
          <p:nvSpPr>
            <p:cNvPr id="33" name="Rectángulo redondeado 32"/>
            <p:cNvSpPr/>
            <p:nvPr/>
          </p:nvSpPr>
          <p:spPr>
            <a:xfrm>
              <a:off x="5119" y="4821"/>
              <a:ext cx="4519" cy="3956"/>
            </a:xfrm>
            <a:prstGeom prst="roundRect">
              <a:avLst/>
            </a:prstGeom>
            <a:solidFill>
              <a:schemeClr val="accent4">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4" name="Cuadro de texto 33"/>
            <p:cNvSpPr txBox="1"/>
            <p:nvPr/>
          </p:nvSpPr>
          <p:spPr>
            <a:xfrm>
              <a:off x="511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2</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35" name="Cuadro de texto 34"/>
            <p:cNvSpPr txBox="1"/>
            <p:nvPr/>
          </p:nvSpPr>
          <p:spPr>
            <a:xfrm>
              <a:off x="5178" y="4894"/>
              <a:ext cx="4374" cy="387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Recolección de la información: </a:t>
              </a:r>
              <a:endParaRPr lang="es-ES" altLang="en-US" sz="1400" b="1">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ste consiste en reunir el mayor número de documentación detallada, específica, sustentada y coherente que permitan conocer el proceso como tal. Las técnicas que generalmente se utilizan son:</a:t>
              </a:r>
              <a:endParaRPr lang="es-ES" altLang="en-US" sz="1400">
                <a:latin typeface="Open Sans" panose="020B0606030504020204" pitchFamily="34" charset="0"/>
                <a:cs typeface="Open Sans" panose="020B0606030504020204" pitchFamily="34" charset="0"/>
              </a:endParaRPr>
            </a:p>
          </p:txBody>
        </p:sp>
      </p:grpSp>
      <p:grpSp>
        <p:nvGrpSpPr>
          <p:cNvPr id="43" name="Grupo 42"/>
          <p:cNvGrpSpPr/>
          <p:nvPr/>
        </p:nvGrpSpPr>
        <p:grpSpPr>
          <a:xfrm>
            <a:off x="9173845" y="3061335"/>
            <a:ext cx="2512060" cy="2512060"/>
            <a:chOff x="14447" y="4821"/>
            <a:chExt cx="3956" cy="3956"/>
          </a:xfrm>
        </p:grpSpPr>
        <p:sp>
          <p:nvSpPr>
            <p:cNvPr id="44" name="Rectángulo redondeado 43"/>
            <p:cNvSpPr/>
            <p:nvPr/>
          </p:nvSpPr>
          <p:spPr>
            <a:xfrm>
              <a:off x="14447" y="4821"/>
              <a:ext cx="3956" cy="3956"/>
            </a:xfrm>
            <a:prstGeom prst="roundRect">
              <a:avLst/>
            </a:prstGeom>
            <a:solidFill>
              <a:srgbClr val="FFCB3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6" name="Cuadro de texto 45"/>
            <p:cNvSpPr txBox="1"/>
            <p:nvPr/>
          </p:nvSpPr>
          <p:spPr>
            <a:xfrm>
              <a:off x="14447"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4</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47" name="Cuadro de texto 46"/>
            <p:cNvSpPr txBox="1"/>
            <p:nvPr/>
          </p:nvSpPr>
          <p:spPr>
            <a:xfrm>
              <a:off x="14656" y="5064"/>
              <a:ext cx="3466" cy="353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Análisis del procedimiento: </a:t>
              </a:r>
              <a:endParaRPr lang="es-ES" altLang="en-US" sz="1400">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ES" altLang="en-US" sz="1400">
                  <a:latin typeface="Open Sans" panose="020B0606030504020204" pitchFamily="34" charset="0"/>
                  <a:cs typeface="Open Sans" panose="020B0606030504020204" pitchFamily="34" charset="0"/>
                </a:rPr>
                <a:t>En este momento se comienza con un análisis del plan y se considera una depuración o mejora del mismo. Se puede tecnificar así:</a:t>
              </a:r>
              <a:endParaRPr lang="es-ES" altLang="en-US" sz="1400">
                <a:latin typeface="Open Sans" panose="020B0606030504020204" pitchFamily="34" charset="0"/>
                <a:cs typeface="Open Sans" panose="020B0606030504020204" pitchFamily="34" charset="0"/>
              </a:endParaRPr>
            </a:p>
          </p:txBody>
        </p:sp>
      </p:grpSp>
      <p:pic>
        <p:nvPicPr>
          <p:cNvPr id="48"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100726" y="5199589"/>
            <a:ext cx="585665" cy="585665"/>
          </a:xfrm>
          <a:prstGeom prst="rect">
            <a:avLst/>
          </a:prstGeom>
        </p:spPr>
      </p:pic>
      <p:sp>
        <p:nvSpPr>
          <p:cNvPr id="49" name="Rectángulo redondeado 48"/>
          <p:cNvSpPr/>
          <p:nvPr/>
        </p:nvSpPr>
        <p:spPr>
          <a:xfrm>
            <a:off x="748665" y="2532380"/>
            <a:ext cx="4083685" cy="3098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b="1">
              <a:solidFill>
                <a:schemeClr val="tx1"/>
              </a:solidFill>
              <a:latin typeface="Open Sans" panose="020B0606030504020204" pitchFamily="34" charset="0"/>
              <a:cs typeface="Open Sans" panose="020B0606030504020204" pitchFamily="34" charset="0"/>
              <a:sym typeface="+mn-ea"/>
            </a:endParaRPr>
          </a:p>
          <a:p>
            <a:pPr algn="ctr"/>
            <a:r>
              <a:rPr lang="es-ES" altLang="en-US" sz="1400" b="1">
                <a:solidFill>
                  <a:schemeClr val="tx1"/>
                </a:solidFill>
                <a:latin typeface="Open Sans" panose="020B0606030504020204" pitchFamily="34" charset="0"/>
                <a:cs typeface="Open Sans" panose="020B0606030504020204" pitchFamily="34" charset="0"/>
                <a:sym typeface="+mn-ea"/>
              </a:rPr>
              <a:t>C</a:t>
            </a:r>
            <a:r>
              <a:rPr lang="es-CO" altLang="es-ES" sz="1400" b="1">
                <a:solidFill>
                  <a:schemeClr val="tx1"/>
                </a:solidFill>
                <a:latin typeface="Open Sans" panose="020B0606030504020204" pitchFamily="34" charset="0"/>
                <a:cs typeface="Open Sans" panose="020B0606030504020204" pitchFamily="34" charset="0"/>
                <a:sym typeface="+mn-ea"/>
              </a:rPr>
              <a:t>ó</a:t>
            </a:r>
            <a:r>
              <a:rPr lang="es-ES" altLang="en-US" sz="1400" b="1">
                <a:solidFill>
                  <a:schemeClr val="tx1"/>
                </a:solidFill>
                <a:latin typeface="Open Sans" panose="020B0606030504020204" pitchFamily="34" charset="0"/>
                <a:cs typeface="Open Sans" panose="020B0606030504020204" pitchFamily="34" charset="0"/>
                <a:sym typeface="+mn-ea"/>
              </a:rPr>
              <a:t>mo interpretar y manejar las técnicas</a:t>
            </a:r>
            <a:endParaRPr lang="es-ES" altLang="en-US" sz="1400" b="1">
              <a:solidFill>
                <a:schemeClr val="tx1"/>
              </a:solidFill>
              <a:latin typeface="Open Sans" panose="020B0606030504020204" pitchFamily="34" charset="0"/>
              <a:cs typeface="Open Sans" panose="020B0606030504020204" pitchFamily="34" charset="0"/>
            </a:endParaRPr>
          </a:p>
          <a:p>
            <a:pPr algn="ct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50" name="Cuadro de texto 49"/>
          <p:cNvSpPr txBox="1"/>
          <p:nvPr/>
        </p:nvSpPr>
        <p:spPr>
          <a:xfrm>
            <a:off x="5024755" y="2535555"/>
            <a:ext cx="516064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Pasa el mouse por encima para más información</a:t>
            </a:r>
            <a:endParaRPr lang="es-CO" altLang="es-ES" sz="1400">
              <a:latin typeface="Open Sans" panose="020B0606030504020204" pitchFamily="34" charset="0"/>
              <a:cs typeface="Open Sans" panose="020B0606030504020204" pitchFamily="34" charset="0"/>
            </a:endParaRPr>
          </a:p>
        </p:txBody>
      </p:sp>
      <p:grpSp>
        <p:nvGrpSpPr>
          <p:cNvPr id="56" name="Grupo 55"/>
          <p:cNvGrpSpPr/>
          <p:nvPr/>
        </p:nvGrpSpPr>
        <p:grpSpPr>
          <a:xfrm>
            <a:off x="6349365" y="3061335"/>
            <a:ext cx="2512060" cy="2526665"/>
            <a:chOff x="9999" y="4821"/>
            <a:chExt cx="3956" cy="3979"/>
          </a:xfrm>
        </p:grpSpPr>
        <p:sp>
          <p:nvSpPr>
            <p:cNvPr id="57" name="Rectángulo redondeado 56"/>
            <p:cNvSpPr/>
            <p:nvPr/>
          </p:nvSpPr>
          <p:spPr>
            <a:xfrm>
              <a:off x="9999" y="4821"/>
              <a:ext cx="3956" cy="3956"/>
            </a:xfrm>
            <a:prstGeom prst="roundRect">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58" name="Cuadro de texto 57"/>
            <p:cNvSpPr txBox="1"/>
            <p:nvPr/>
          </p:nvSpPr>
          <p:spPr>
            <a:xfrm>
              <a:off x="999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3</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59" name="Cuadro de texto 58"/>
            <p:cNvSpPr txBox="1"/>
            <p:nvPr/>
          </p:nvSpPr>
          <p:spPr>
            <a:xfrm>
              <a:off x="10187" y="4876"/>
              <a:ext cx="3625" cy="3924"/>
            </a:xfrm>
            <a:prstGeom prst="rect">
              <a:avLst/>
            </a:prstGeom>
            <a:noFill/>
          </p:spPr>
          <p:txBody>
            <a:bodyPr wrap="square" rtlCol="0">
              <a:spAutoFit/>
            </a:bodyPr>
            <a:p>
              <a:pPr algn="ctr"/>
              <a:r>
                <a:rPr lang="es-ES" altLang="en-US" sz="1300" b="1">
                  <a:latin typeface="Open Sans" panose="020B0606030504020204" pitchFamily="34" charset="0"/>
                  <a:cs typeface="Open Sans" panose="020B0606030504020204" pitchFamily="34" charset="0"/>
                </a:rPr>
                <a:t>Análisis de la información y diseño del plan</a:t>
              </a:r>
              <a:endParaRPr lang="es-CO" altLang="es-ES" sz="1300">
                <a:latin typeface="Open Sans" panose="020B0606030504020204" pitchFamily="34" charset="0"/>
                <a:cs typeface="Open Sans" panose="020B0606030504020204" pitchFamily="34" charset="0"/>
              </a:endParaRPr>
            </a:p>
            <a:p>
              <a:pPr algn="ctr"/>
              <a:r>
                <a:rPr sz="1300">
                  <a:latin typeface="Open Sans" panose="020B0606030504020204" pitchFamily="34" charset="0"/>
                  <a:cs typeface="Open Sans" panose="020B0606030504020204" pitchFamily="34" charset="0"/>
                </a:rPr>
                <a:t>La relevancia en este punto radica en el estudio de la información recolectada, ya que al analizarla se obtiene información precisa del estado actual del plan, para esto se requiere desarrollar las siguientes preguntas:</a:t>
              </a:r>
              <a:endParaRPr sz="1300">
                <a:latin typeface="Open Sans" panose="020B0606030504020204" pitchFamily="34" charset="0"/>
                <a:cs typeface="Open Sans" panose="020B0606030504020204" pitchFamily="34" charset="0"/>
              </a:endParaRPr>
            </a:p>
          </p:txBody>
        </p:sp>
      </p:grpSp>
      <p:grpSp>
        <p:nvGrpSpPr>
          <p:cNvPr id="9" name="Grupo 8"/>
          <p:cNvGrpSpPr/>
          <p:nvPr/>
        </p:nvGrpSpPr>
        <p:grpSpPr>
          <a:xfrm>
            <a:off x="492760" y="3061335"/>
            <a:ext cx="2512060" cy="2512060"/>
            <a:chOff x="776" y="4821"/>
            <a:chExt cx="3956" cy="3956"/>
          </a:xfrm>
        </p:grpSpPr>
        <p:sp>
          <p:nvSpPr>
            <p:cNvPr id="14" name="Rectángulo redondeado 13"/>
            <p:cNvSpPr/>
            <p:nvPr/>
          </p:nvSpPr>
          <p:spPr>
            <a:xfrm>
              <a:off x="776" y="4821"/>
              <a:ext cx="3956" cy="3956"/>
            </a:xfrm>
            <a:prstGeom prst="round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Cuadro de texto 18"/>
            <p:cNvSpPr txBox="1"/>
            <p:nvPr/>
          </p:nvSpPr>
          <p:spPr>
            <a:xfrm>
              <a:off x="1543" y="6421"/>
              <a:ext cx="2423" cy="822"/>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Delimitación del plan</a:t>
              </a:r>
              <a:endParaRPr lang="es-CO" altLang="es-ES" sz="1400">
                <a:latin typeface="Open Sans" panose="020B0606030504020204" pitchFamily="34" charset="0"/>
                <a:cs typeface="Open Sans" panose="020B0606030504020204" pitchFamily="34" charset="0"/>
              </a:endParaRPr>
            </a:p>
          </p:txBody>
        </p:sp>
        <p:sp>
          <p:nvSpPr>
            <p:cNvPr id="29" name="Cuadro de texto 28"/>
            <p:cNvSpPr txBox="1"/>
            <p:nvPr/>
          </p:nvSpPr>
          <p:spPr>
            <a:xfrm>
              <a:off x="863"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1</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grpSp>
      <p:sp>
        <p:nvSpPr>
          <p:cNvPr id="6" name="Cuadro de texto 5"/>
          <p:cNvSpPr txBox="1"/>
          <p:nvPr/>
        </p:nvSpPr>
        <p:spPr>
          <a:xfrm>
            <a:off x="654050" y="1746885"/>
            <a:ext cx="1106106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plan de secuencia corresponde a un programa detallado, ordenado, estructurado, plasmando en este el modo y los elementos necesarios para llevar a cabo una acción, d</a:t>
            </a:r>
            <a:r>
              <a:rPr lang="es-CO" altLang="es-ES" sz="1400">
                <a:latin typeface="Open Sans" panose="020B0606030504020204" pitchFamily="34" charset="0"/>
                <a:cs typeface="Open Sans" panose="020B0606030504020204" pitchFamily="34" charset="0"/>
              </a:rPr>
              <a:t>á</a:t>
            </a:r>
            <a:r>
              <a:rPr lang="es-ES" altLang="en-US" sz="1400">
                <a:latin typeface="Open Sans" panose="020B0606030504020204" pitchFamily="34" charset="0"/>
                <a:cs typeface="Open Sans" panose="020B0606030504020204" pitchFamily="34" charset="0"/>
              </a:rPr>
              <a:t>ndole trazabilidad a un proceso.</a:t>
            </a:r>
            <a:endParaRPr lang="es-ES" altLang="en-US" sz="1400">
              <a:latin typeface="Open Sans" panose="020B0606030504020204" pitchFamily="34" charset="0"/>
              <a:cs typeface="Open Sans" panose="020B0606030504020204" pitchFamily="34" charset="0"/>
            </a:endParaRPr>
          </a:p>
        </p:txBody>
      </p:sp>
      <p:sp>
        <p:nvSpPr>
          <p:cNvPr id="7" name="Rectángulo 6"/>
          <p:cNvSpPr/>
          <p:nvPr/>
        </p:nvSpPr>
        <p:spPr>
          <a:xfrm>
            <a:off x="655320" y="1125220"/>
            <a:ext cx="8283575" cy="521970"/>
          </a:xfrm>
          <a:prstGeom prst="rect">
            <a:avLst/>
          </a:prstGeom>
        </p:spPr>
        <p:txBody>
          <a:bodyPr wrap="square">
            <a:spAutoFit/>
          </a:bodyPr>
          <a:lstStyle/>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3: </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Interpretación y Manejo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Técnicas </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 Elaboración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Planes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de</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 Secuencia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Pruebas y Ensayos</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redondeado 22"/>
          <p:cNvSpPr/>
          <p:nvPr/>
        </p:nvSpPr>
        <p:spPr>
          <a:xfrm>
            <a:off x="2604135" y="248221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Rectángulo redondeado 5"/>
          <p:cNvSpPr/>
          <p:nvPr/>
        </p:nvSpPr>
        <p:spPr>
          <a:xfrm>
            <a:off x="683895" y="1334135"/>
            <a:ext cx="5060315" cy="434975"/>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600" b="1">
                <a:latin typeface="Open Sans" panose="020B0606030504020204" pitchFamily="34" charset="0"/>
                <a:cs typeface="Open Sans" panose="020B0606030504020204" pitchFamily="34" charset="0"/>
              </a:rPr>
              <a:t>Montaje y Ensamble de circuitos electrónicos</a:t>
            </a:r>
            <a:endParaRPr lang="es-ES" altLang="en-US" sz="1600" b="1">
              <a:latin typeface="Open Sans" panose="020B0606030504020204" pitchFamily="34" charset="0"/>
              <a:cs typeface="Open Sans" panose="020B0606030504020204" pitchFamily="34" charset="0"/>
            </a:endParaRPr>
          </a:p>
        </p:txBody>
      </p:sp>
      <p:pic>
        <p:nvPicPr>
          <p:cNvPr id="12"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192051" y="2478614"/>
            <a:ext cx="585665" cy="585665"/>
          </a:xfrm>
          <a:prstGeom prst="rect">
            <a:avLst/>
          </a:prstGeom>
        </p:spPr>
      </p:pic>
      <p:sp>
        <p:nvSpPr>
          <p:cNvPr id="15" name="Cuadro de texto 14"/>
          <p:cNvSpPr txBox="1"/>
          <p:nvPr/>
        </p:nvSpPr>
        <p:spPr>
          <a:xfrm>
            <a:off x="612775" y="1876425"/>
            <a:ext cx="1131506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Esta unidad está divida en tres actividades de aprendizaje, las cuales deberás explorar y desarrollar conforme avance el contenido</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pic>
        <p:nvPicPr>
          <p:cNvPr id="19" name="Imagen 18" descr="icono-cerebro-linea"/>
          <p:cNvPicPr>
            <a:picLocks noChangeAspect="1"/>
          </p:cNvPicPr>
          <p:nvPr/>
        </p:nvPicPr>
        <p:blipFill>
          <a:blip r:embed="rId3"/>
          <a:stretch>
            <a:fillRect/>
          </a:stretch>
        </p:blipFill>
        <p:spPr>
          <a:xfrm>
            <a:off x="2651760" y="2329180"/>
            <a:ext cx="685800" cy="685800"/>
          </a:xfrm>
          <a:prstGeom prst="rect">
            <a:avLst/>
          </a:prstGeom>
        </p:spPr>
      </p:pic>
      <p:pic>
        <p:nvPicPr>
          <p:cNvPr id="20" name="Imagen 19" descr="icono-tijera-linea"/>
          <p:cNvPicPr>
            <a:picLocks noChangeAspect="1"/>
          </p:cNvPicPr>
          <p:nvPr/>
        </p:nvPicPr>
        <p:blipFill>
          <a:blip r:embed="rId4"/>
          <a:stretch>
            <a:fillRect/>
          </a:stretch>
        </p:blipFill>
        <p:spPr>
          <a:xfrm>
            <a:off x="6191250" y="2329180"/>
            <a:ext cx="685800" cy="685800"/>
          </a:xfrm>
          <a:prstGeom prst="rect">
            <a:avLst/>
          </a:prstGeom>
        </p:spPr>
      </p:pic>
      <p:sp>
        <p:nvSpPr>
          <p:cNvPr id="21" name="Cuadro de texto 20"/>
          <p:cNvSpPr txBox="1"/>
          <p:nvPr/>
        </p:nvSpPr>
        <p:spPr>
          <a:xfrm>
            <a:off x="3337560" y="2478405"/>
            <a:ext cx="2124075" cy="368300"/>
          </a:xfrm>
          <a:prstGeom prst="rect">
            <a:avLst/>
          </a:prstGeom>
          <a:noFill/>
        </p:spPr>
        <p:txBody>
          <a:bodyPr wrap="square" rtlCol="0">
            <a:spAutoFit/>
          </a:bodyPr>
          <a:p>
            <a:r>
              <a:rPr lang="es-ES" altLang="en-US"/>
              <a:t>Lo que aprenderás</a:t>
            </a:r>
            <a:endParaRPr lang="es-ES" altLang="en-US"/>
          </a:p>
        </p:txBody>
      </p:sp>
      <p:sp>
        <p:nvSpPr>
          <p:cNvPr id="22" name="Cuadro de texto 21"/>
          <p:cNvSpPr txBox="1"/>
          <p:nvPr/>
        </p:nvSpPr>
        <p:spPr>
          <a:xfrm>
            <a:off x="6829425" y="2482215"/>
            <a:ext cx="2447925" cy="368300"/>
          </a:xfrm>
          <a:prstGeom prst="rect">
            <a:avLst/>
          </a:prstGeom>
          <a:noFill/>
        </p:spPr>
        <p:txBody>
          <a:bodyPr wrap="square" rtlCol="0">
            <a:spAutoFit/>
          </a:bodyPr>
          <a:p>
            <a:r>
              <a:rPr lang="es-ES" altLang="en-US"/>
              <a:t>Lo que vas a necesitar</a:t>
            </a:r>
            <a:endParaRPr lang="es-ES" altLang="en-US"/>
          </a:p>
        </p:txBody>
      </p:sp>
      <p:sp>
        <p:nvSpPr>
          <p:cNvPr id="24" name="Rectángulo redondeado 23"/>
          <p:cNvSpPr/>
          <p:nvPr/>
        </p:nvSpPr>
        <p:spPr>
          <a:xfrm>
            <a:off x="6255385" y="248348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5" name="Cuadro de texto 24"/>
          <p:cNvSpPr txBox="1"/>
          <p:nvPr/>
        </p:nvSpPr>
        <p:spPr>
          <a:xfrm>
            <a:off x="2604770" y="3262630"/>
            <a:ext cx="6672580" cy="1814830"/>
          </a:xfrm>
          <a:prstGeom prst="rect">
            <a:avLst/>
          </a:prstGeom>
          <a:noFill/>
        </p:spPr>
        <p:txBody>
          <a:bodyPr wrap="square" rtlCol="0">
            <a:spAutoFit/>
          </a:bodyPr>
          <a:p>
            <a:pPr marL="285750" indent="-285750">
              <a:buFont typeface="Wingdings" panose="05000000000000000000" charset="0"/>
              <a:buChar char="ü"/>
            </a:pPr>
            <a:r>
              <a:rPr lang="es-ES" altLang="en-US" sz="1400">
                <a:latin typeface="Open Sans" panose="020B0606030504020204" pitchFamily="34" charset="0"/>
                <a:cs typeface="Open Sans" panose="020B0606030504020204" pitchFamily="34" charset="0"/>
              </a:rPr>
              <a:t>Identificar magnitudes en instrumentos de medición de acuerdo a los parámetros a medir en el circuito eléctrico.</a:t>
            </a:r>
            <a:endParaRPr lang="es-ES" altLang="en-US"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endParaRPr lang="es-ES" altLang="en-US"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s-ES" altLang="en-US" sz="1400">
                <a:latin typeface="Open Sans" panose="020B0606030504020204" pitchFamily="34" charset="0"/>
                <a:cs typeface="Open Sans" panose="020B0606030504020204" pitchFamily="34" charset="0"/>
              </a:rPr>
              <a:t>Verificar la configuración y conexión del sistema a través de la documentación técnica, manuales de procedimiento, manuales de fabricación y los planos de conexión</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a:p>
            <a:pPr indent="0">
              <a:buFont typeface="Wingdings" panose="05000000000000000000" charset="0"/>
              <a:buNone/>
            </a:pPr>
            <a:endParaRPr lang="es-ES" altLang="en-US"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s-ES" altLang="en-US" sz="1400">
                <a:latin typeface="Open Sans" panose="020B0606030504020204" pitchFamily="34" charset="0"/>
                <a:cs typeface="Open Sans" panose="020B0606030504020204" pitchFamily="34" charset="0"/>
              </a:rPr>
              <a:t>Realizar diseño de una instalación eléctrica.</a:t>
            </a:r>
            <a:endParaRPr lang="es-ES" altLang="en-US" sz="1400">
              <a:latin typeface="Open Sans" panose="020B0606030504020204" pitchFamily="34" charset="0"/>
              <a:cs typeface="Open Sans" panose="020B0606030504020204" pitchFamily="34" charset="0"/>
            </a:endParaRPr>
          </a:p>
        </p:txBody>
      </p:sp>
      <p:sp>
        <p:nvSpPr>
          <p:cNvPr id="4" name="Rectángulo 3"/>
          <p:cNvSpPr/>
          <p:nvPr/>
        </p:nvSpPr>
        <p:spPr>
          <a:xfrm>
            <a:off x="12310745" y="13335"/>
            <a:ext cx="1703070" cy="6829425"/>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200">
                <a:solidFill>
                  <a:schemeClr val="tx1"/>
                </a:solidFill>
              </a:rPr>
              <a:t>La apariencia de los taps en programación queda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https://codepen.io/rafaelavlucas/pen/MLKGba</a:t>
            </a:r>
            <a:endParaRPr lang="es-CO" altLang="es-ES" sz="1200">
              <a:solidFill>
                <a:schemeClr val="tx1"/>
              </a:solidFill>
            </a:endParaRPr>
          </a:p>
        </p:txBody>
      </p:sp>
      <p:sp>
        <p:nvSpPr>
          <p:cNvPr id="7" name="Rectángulo 6"/>
          <p:cNvSpPr/>
          <p:nvPr/>
        </p:nvSpPr>
        <p:spPr>
          <a:xfrm>
            <a:off x="285115" y="6107430"/>
            <a:ext cx="2355215" cy="67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6" name="Rectángulo 25"/>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7"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28" name="Rectángulo 27"/>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14" name="Rectángulo redondeado 13"/>
          <p:cNvSpPr/>
          <p:nvPr/>
        </p:nvSpPr>
        <p:spPr>
          <a:xfrm>
            <a:off x="9173845" y="3061335"/>
            <a:ext cx="2512060" cy="2512060"/>
          </a:xfrm>
          <a:prstGeom prst="roundRect">
            <a:avLst/>
          </a:prstGeom>
          <a:solidFill>
            <a:srgbClr val="FFCB3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6" name="Cuadro de texto 35"/>
          <p:cNvSpPr txBox="1"/>
          <p:nvPr/>
        </p:nvSpPr>
        <p:spPr>
          <a:xfrm>
            <a:off x="9326245" y="3109595"/>
            <a:ext cx="2359660" cy="2461260"/>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a.</a:t>
            </a:r>
            <a:r>
              <a:rPr lang="es-ES" altLang="en-US" sz="1400">
                <a:latin typeface="Open Sans" panose="020B0606030504020204" pitchFamily="34" charset="0"/>
                <a:cs typeface="Open Sans" panose="020B0606030504020204" pitchFamily="34" charset="0"/>
              </a:rPr>
              <a:t> </a:t>
            </a:r>
            <a:r>
              <a:rPr lang="es-CO" altLang="es-ES" sz="1400">
                <a:latin typeface="Open Sans" panose="020B0606030504020204" pitchFamily="34" charset="0"/>
                <a:cs typeface="Open Sans" panose="020B0606030504020204" pitchFamily="34" charset="0"/>
              </a:rPr>
              <a:t>Descartar lo innecesario.</a:t>
            </a:r>
            <a:endParaRPr lang="es-ES" altLang="en-US" sz="1400">
              <a:latin typeface="Open Sans" panose="020B0606030504020204" pitchFamily="34" charset="0"/>
              <a:cs typeface="Open Sans" panose="020B0606030504020204" pitchFamily="34" charset="0"/>
            </a:endParaRPr>
          </a:p>
          <a:p>
            <a:r>
              <a:rPr lang="es-ES" altLang="en-US" sz="1400" b="1">
                <a:latin typeface="Open Sans" panose="020B0606030504020204" pitchFamily="34" charset="0"/>
                <a:cs typeface="Open Sans" panose="020B0606030504020204" pitchFamily="34" charset="0"/>
              </a:rPr>
              <a:t>b.</a:t>
            </a:r>
            <a:r>
              <a:rPr lang="es-ES" altLang="en-US" sz="1400">
                <a:latin typeface="Open Sans" panose="020B0606030504020204" pitchFamily="34" charset="0"/>
                <a:cs typeface="Open Sans" panose="020B0606030504020204" pitchFamily="34" charset="0"/>
              </a:rPr>
              <a:t>Combinar procedimientos.</a:t>
            </a:r>
            <a:endParaRPr lang="es-ES" altLang="en-US" sz="1400">
              <a:latin typeface="Open Sans" panose="020B0606030504020204" pitchFamily="34" charset="0"/>
              <a:cs typeface="Open Sans" panose="020B0606030504020204" pitchFamily="34" charset="0"/>
            </a:endParaRPr>
          </a:p>
          <a:p>
            <a:r>
              <a:rPr lang="es-ES" altLang="en-US" sz="1400" b="1">
                <a:latin typeface="Open Sans" panose="020B0606030504020204" pitchFamily="34" charset="0"/>
                <a:cs typeface="Open Sans" panose="020B0606030504020204" pitchFamily="34" charset="0"/>
              </a:rPr>
              <a:t>c.</a:t>
            </a:r>
            <a:r>
              <a:rPr lang="es-ES" altLang="en-US" sz="1400">
                <a:latin typeface="Open Sans" panose="020B0606030504020204" pitchFamily="34" charset="0"/>
                <a:cs typeface="Open Sans" panose="020B0606030504020204" pitchFamily="34" charset="0"/>
              </a:rPr>
              <a:t>Cambiar algún tipo de orden, actividad o diseño.</a:t>
            </a:r>
            <a:endParaRPr lang="es-ES" altLang="en-US" sz="1400">
              <a:latin typeface="Open Sans" panose="020B0606030504020204" pitchFamily="34" charset="0"/>
              <a:cs typeface="Open Sans" panose="020B0606030504020204" pitchFamily="34" charset="0"/>
            </a:endParaRPr>
          </a:p>
          <a:p>
            <a:r>
              <a:rPr lang="es-ES" altLang="en-US" sz="1400" b="1">
                <a:latin typeface="Open Sans" panose="020B0606030504020204" pitchFamily="34" charset="0"/>
                <a:cs typeface="Open Sans" panose="020B0606030504020204" pitchFamily="34" charset="0"/>
              </a:rPr>
              <a:t>d.</a:t>
            </a:r>
            <a:r>
              <a:rPr lang="es-ES" altLang="en-US" sz="1400">
                <a:latin typeface="Open Sans" panose="020B0606030504020204" pitchFamily="34" charset="0"/>
                <a:cs typeface="Open Sans" panose="020B0606030504020204" pitchFamily="34" charset="0"/>
              </a:rPr>
              <a:t>Mejorar.</a:t>
            </a:r>
            <a:endParaRPr lang="es-ES" altLang="en-US" sz="1400">
              <a:latin typeface="Open Sans" panose="020B0606030504020204" pitchFamily="34" charset="0"/>
              <a:cs typeface="Open Sans" panose="020B0606030504020204" pitchFamily="34" charset="0"/>
            </a:endParaRPr>
          </a:p>
          <a:p>
            <a:r>
              <a:rPr lang="es-ES" altLang="en-US" sz="1400" b="1">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Mantener el plan que dio como resultado del análisis de la información recaudada.</a:t>
            </a:r>
            <a:endParaRPr lang="es-ES" altLang="en-US" sz="1400">
              <a:latin typeface="Open Sans" panose="020B0606030504020204" pitchFamily="34" charset="0"/>
              <a:cs typeface="Open Sans" panose="020B0606030504020204" pitchFamily="34" charset="0"/>
            </a:endParaRPr>
          </a:p>
        </p:txBody>
      </p:sp>
      <p:pic>
        <p:nvPicPr>
          <p:cNvPr id="4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100726" y="5179269"/>
            <a:ext cx="585665" cy="585665"/>
          </a:xfrm>
          <a:prstGeom prst="rect">
            <a:avLst/>
          </a:prstGeom>
        </p:spPr>
      </p:pic>
      <p:grpSp>
        <p:nvGrpSpPr>
          <p:cNvPr id="16" name="Grupo 15"/>
          <p:cNvGrpSpPr/>
          <p:nvPr/>
        </p:nvGrpSpPr>
        <p:grpSpPr>
          <a:xfrm>
            <a:off x="3250565" y="3061335"/>
            <a:ext cx="2869565" cy="2512060"/>
            <a:chOff x="5119" y="4821"/>
            <a:chExt cx="4519" cy="3956"/>
          </a:xfrm>
        </p:grpSpPr>
        <p:sp>
          <p:nvSpPr>
            <p:cNvPr id="17" name="Rectángulo redondeado 16"/>
            <p:cNvSpPr/>
            <p:nvPr/>
          </p:nvSpPr>
          <p:spPr>
            <a:xfrm>
              <a:off x="5119" y="4821"/>
              <a:ext cx="4519" cy="3956"/>
            </a:xfrm>
            <a:prstGeom prst="roundRect">
              <a:avLst/>
            </a:prstGeom>
            <a:solidFill>
              <a:schemeClr val="accent4">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8" name="Cuadro de texto 17"/>
            <p:cNvSpPr txBox="1"/>
            <p:nvPr/>
          </p:nvSpPr>
          <p:spPr>
            <a:xfrm>
              <a:off x="511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2</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20" name="Cuadro de texto 19"/>
            <p:cNvSpPr txBox="1"/>
            <p:nvPr/>
          </p:nvSpPr>
          <p:spPr>
            <a:xfrm>
              <a:off x="5178" y="4894"/>
              <a:ext cx="4374" cy="387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Recolección de la información: </a:t>
              </a:r>
              <a:endParaRPr lang="es-ES" altLang="en-US" sz="1400" b="1">
                <a:latin typeface="Open Sans" panose="020B0606030504020204" pitchFamily="34" charset="0"/>
                <a:cs typeface="Open Sans" panose="020B0606030504020204" pitchFamily="34" charset="0"/>
              </a:endParaRPr>
            </a:p>
            <a:p>
              <a:pPr algn="ctr"/>
              <a:endParaRPr lang="es-ES" altLang="en-US" sz="1400">
                <a:latin typeface="Open Sans" panose="020B0606030504020204" pitchFamily="34" charset="0"/>
                <a:cs typeface="Open Sans" panose="020B0606030504020204" pitchFamily="34" charset="0"/>
              </a:endParaRPr>
            </a:p>
            <a:p>
              <a:pPr algn="ctr"/>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ste consiste en reunir el mayor número de documentación detallada, específica, sustentada y coherente que permitan conocer el proceso como tal. Las técnicas que generalmente se utilizan son:</a:t>
              </a:r>
              <a:endParaRPr lang="es-ES" altLang="en-US" sz="1400">
                <a:latin typeface="Open Sans" panose="020B0606030504020204" pitchFamily="34" charset="0"/>
                <a:cs typeface="Open Sans" panose="020B0606030504020204" pitchFamily="34" charset="0"/>
              </a:endParaRPr>
            </a:p>
          </p:txBody>
        </p:sp>
      </p:grpSp>
      <p:grpSp>
        <p:nvGrpSpPr>
          <p:cNvPr id="21" name="Grupo 20"/>
          <p:cNvGrpSpPr/>
          <p:nvPr/>
        </p:nvGrpSpPr>
        <p:grpSpPr>
          <a:xfrm>
            <a:off x="6349365" y="3061335"/>
            <a:ext cx="2512060" cy="2512060"/>
            <a:chOff x="9999" y="4821"/>
            <a:chExt cx="3956" cy="3956"/>
          </a:xfrm>
        </p:grpSpPr>
        <p:sp>
          <p:nvSpPr>
            <p:cNvPr id="38" name="Rectángulo redondeado 37"/>
            <p:cNvSpPr/>
            <p:nvPr/>
          </p:nvSpPr>
          <p:spPr>
            <a:xfrm>
              <a:off x="9999" y="4821"/>
              <a:ext cx="3956" cy="3956"/>
            </a:xfrm>
            <a:prstGeom prst="roundRect">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9" name="Cuadro de texto 38"/>
            <p:cNvSpPr txBox="1"/>
            <p:nvPr/>
          </p:nvSpPr>
          <p:spPr>
            <a:xfrm>
              <a:off x="9999"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3</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sp>
          <p:nvSpPr>
            <p:cNvPr id="40" name="Cuadro de texto 39"/>
            <p:cNvSpPr txBox="1"/>
            <p:nvPr/>
          </p:nvSpPr>
          <p:spPr>
            <a:xfrm>
              <a:off x="10187" y="4876"/>
              <a:ext cx="3625" cy="3876"/>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Análisis de la información y diseño del plan: </a:t>
              </a:r>
              <a:endParaRPr lang="es-ES" altLang="en-US" sz="1400">
                <a:latin typeface="Open Sans" panose="020B0606030504020204" pitchFamily="34" charset="0"/>
                <a:cs typeface="Open Sans" panose="020B0606030504020204" pitchFamily="34" charset="0"/>
              </a:endParaRPr>
            </a:p>
            <a:p>
              <a:pPr algn="ctr"/>
              <a:endParaRPr lang="es-CO" altLang="es-ES" sz="1400">
                <a:latin typeface="Open Sans" panose="020B0606030504020204" pitchFamily="34" charset="0"/>
                <a:cs typeface="Open Sans" panose="020B0606030504020204" pitchFamily="34" charset="0"/>
              </a:endParaRPr>
            </a:p>
            <a:p>
              <a:pPr algn="ctr"/>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ste punto es de suma importancia ya que a través de este se obtiene la realidad operativa actual del plan. Para desarrollar el análisis es conveniente responder:</a:t>
              </a:r>
              <a:endParaRPr lang="es-ES" altLang="en-US" sz="1400">
                <a:latin typeface="Open Sans" panose="020B0606030504020204" pitchFamily="34" charset="0"/>
                <a:cs typeface="Open Sans" panose="020B0606030504020204" pitchFamily="34" charset="0"/>
              </a:endParaRPr>
            </a:p>
          </p:txBody>
        </p:sp>
      </p:grpSp>
      <p:sp>
        <p:nvSpPr>
          <p:cNvPr id="22" name="Rectángulo redondeado 21"/>
          <p:cNvSpPr/>
          <p:nvPr/>
        </p:nvSpPr>
        <p:spPr>
          <a:xfrm>
            <a:off x="748665" y="2532380"/>
            <a:ext cx="4083685" cy="3098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b="1">
              <a:solidFill>
                <a:schemeClr val="tx1"/>
              </a:solidFill>
              <a:latin typeface="Open Sans" panose="020B0606030504020204" pitchFamily="34" charset="0"/>
              <a:cs typeface="Open Sans" panose="020B0606030504020204" pitchFamily="34" charset="0"/>
              <a:sym typeface="+mn-ea"/>
            </a:endParaRPr>
          </a:p>
          <a:p>
            <a:pPr algn="ctr"/>
            <a:r>
              <a:rPr lang="es-ES" altLang="en-US" sz="1400" b="1">
                <a:solidFill>
                  <a:schemeClr val="tx1"/>
                </a:solidFill>
                <a:latin typeface="Open Sans" panose="020B0606030504020204" pitchFamily="34" charset="0"/>
                <a:cs typeface="Open Sans" panose="020B0606030504020204" pitchFamily="34" charset="0"/>
                <a:sym typeface="+mn-ea"/>
              </a:rPr>
              <a:t>C</a:t>
            </a:r>
            <a:r>
              <a:rPr lang="es-CO" altLang="es-ES" sz="1400" b="1">
                <a:solidFill>
                  <a:schemeClr val="tx1"/>
                </a:solidFill>
                <a:latin typeface="Open Sans" panose="020B0606030504020204" pitchFamily="34" charset="0"/>
                <a:cs typeface="Open Sans" panose="020B0606030504020204" pitchFamily="34" charset="0"/>
                <a:sym typeface="+mn-ea"/>
              </a:rPr>
              <a:t>ó</a:t>
            </a:r>
            <a:r>
              <a:rPr lang="es-ES" altLang="en-US" sz="1400" b="1">
                <a:solidFill>
                  <a:schemeClr val="tx1"/>
                </a:solidFill>
                <a:latin typeface="Open Sans" panose="020B0606030504020204" pitchFamily="34" charset="0"/>
                <a:cs typeface="Open Sans" panose="020B0606030504020204" pitchFamily="34" charset="0"/>
                <a:sym typeface="+mn-ea"/>
              </a:rPr>
              <a:t>mo interpretar y manejar las técnicas</a:t>
            </a:r>
            <a:endParaRPr lang="es-ES" altLang="en-US" sz="1400" b="1">
              <a:solidFill>
                <a:schemeClr val="tx1"/>
              </a:solidFill>
              <a:latin typeface="Open Sans" panose="020B0606030504020204" pitchFamily="34" charset="0"/>
              <a:cs typeface="Open Sans" panose="020B0606030504020204" pitchFamily="34" charset="0"/>
            </a:endParaRPr>
          </a:p>
          <a:p>
            <a:pPr algn="ct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5024755" y="2535555"/>
            <a:ext cx="516064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Pasa el mouse por encima para más información</a:t>
            </a:r>
            <a:endParaRPr lang="es-CO" altLang="es-ES" sz="1400">
              <a:latin typeface="Open Sans" panose="020B0606030504020204" pitchFamily="34" charset="0"/>
              <a:cs typeface="Open Sans" panose="020B0606030504020204" pitchFamily="34" charset="0"/>
            </a:endParaRPr>
          </a:p>
        </p:txBody>
      </p:sp>
      <p:grpSp>
        <p:nvGrpSpPr>
          <p:cNvPr id="9" name="Grupo 8"/>
          <p:cNvGrpSpPr/>
          <p:nvPr/>
        </p:nvGrpSpPr>
        <p:grpSpPr>
          <a:xfrm>
            <a:off x="492760" y="3061335"/>
            <a:ext cx="2512060" cy="2512060"/>
            <a:chOff x="776" y="4821"/>
            <a:chExt cx="3956" cy="3956"/>
          </a:xfrm>
        </p:grpSpPr>
        <p:sp>
          <p:nvSpPr>
            <p:cNvPr id="6" name="Rectángulo redondeado 5"/>
            <p:cNvSpPr/>
            <p:nvPr/>
          </p:nvSpPr>
          <p:spPr>
            <a:xfrm>
              <a:off x="776" y="4821"/>
              <a:ext cx="3956" cy="3956"/>
            </a:xfrm>
            <a:prstGeom prst="round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Cuadro de texto 18"/>
            <p:cNvSpPr txBox="1"/>
            <p:nvPr/>
          </p:nvSpPr>
          <p:spPr>
            <a:xfrm>
              <a:off x="1543" y="6421"/>
              <a:ext cx="2423" cy="822"/>
            </a:xfrm>
            <a:prstGeom prst="rect">
              <a:avLst/>
            </a:prstGeom>
            <a:noFill/>
          </p:spPr>
          <p:txBody>
            <a:bodyPr wrap="square" rtlCol="0">
              <a:spAutoFit/>
            </a:bodyPr>
            <a:p>
              <a:pPr algn="ctr"/>
              <a:r>
                <a:rPr lang="es-ES" altLang="en-US" sz="1400" b="1">
                  <a:latin typeface="Open Sans" panose="020B0606030504020204" pitchFamily="34" charset="0"/>
                  <a:cs typeface="Open Sans" panose="020B0606030504020204" pitchFamily="34" charset="0"/>
                </a:rPr>
                <a:t>Delimitación del plan</a:t>
              </a:r>
              <a:endParaRPr lang="es-CO" altLang="es-ES" sz="1400">
                <a:latin typeface="Open Sans" panose="020B0606030504020204" pitchFamily="34" charset="0"/>
                <a:cs typeface="Open Sans" panose="020B0606030504020204" pitchFamily="34" charset="0"/>
              </a:endParaRPr>
            </a:p>
          </p:txBody>
        </p:sp>
        <p:sp>
          <p:nvSpPr>
            <p:cNvPr id="29" name="Cuadro de texto 28"/>
            <p:cNvSpPr txBox="1"/>
            <p:nvPr/>
          </p:nvSpPr>
          <p:spPr>
            <a:xfrm>
              <a:off x="863" y="4821"/>
              <a:ext cx="1239" cy="1452"/>
            </a:xfrm>
            <a:prstGeom prst="rect">
              <a:avLst/>
            </a:prstGeom>
            <a:noFill/>
          </p:spPr>
          <p:txBody>
            <a:bodyPr wrap="square" rtlCol="0">
              <a:spAutoFit/>
            </a:bodyPr>
            <a:p>
              <a:r>
                <a:rPr lang="es-CO" altLang="es-ES" sz="5400" b="1">
                  <a:solidFill>
                    <a:srgbClr val="2C538E">
                      <a:alpha val="50000"/>
                    </a:srgbClr>
                  </a:solidFill>
                  <a:latin typeface="Open Sans" panose="020B0606030504020204" pitchFamily="34" charset="0"/>
                  <a:cs typeface="Open Sans" panose="020B0606030504020204" pitchFamily="34" charset="0"/>
                </a:rPr>
                <a:t>1</a:t>
              </a:r>
              <a:endParaRPr lang="es-CO" altLang="es-ES" sz="5400" b="1">
                <a:solidFill>
                  <a:srgbClr val="2C538E">
                    <a:alpha val="50000"/>
                  </a:srgbClr>
                </a:solidFill>
                <a:latin typeface="Open Sans" panose="020B0606030504020204" pitchFamily="34" charset="0"/>
                <a:cs typeface="Open Sans" panose="020B0606030504020204" pitchFamily="34" charset="0"/>
              </a:endParaRPr>
            </a:p>
          </p:txBody>
        </p:sp>
      </p:grpSp>
      <p:sp>
        <p:nvSpPr>
          <p:cNvPr id="7" name="Cuadro de texto 6"/>
          <p:cNvSpPr txBox="1"/>
          <p:nvPr/>
        </p:nvSpPr>
        <p:spPr>
          <a:xfrm>
            <a:off x="654050" y="1746885"/>
            <a:ext cx="1106106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Un plan de secuencia corresponde a un programa detallado, ordenado, estructurado, plasmando en este el modo y los elementos necesarios para llevar a cabo una acción, d</a:t>
            </a:r>
            <a:r>
              <a:rPr lang="es-CO" altLang="es-ES" sz="1400">
                <a:latin typeface="Open Sans" panose="020B0606030504020204" pitchFamily="34" charset="0"/>
                <a:cs typeface="Open Sans" panose="020B0606030504020204" pitchFamily="34" charset="0"/>
              </a:rPr>
              <a:t>á</a:t>
            </a:r>
            <a:r>
              <a:rPr lang="es-ES" altLang="en-US" sz="1400">
                <a:latin typeface="Open Sans" panose="020B0606030504020204" pitchFamily="34" charset="0"/>
                <a:cs typeface="Open Sans" panose="020B0606030504020204" pitchFamily="34" charset="0"/>
              </a:rPr>
              <a:t>ndole trazabilidad a un proceso.</a:t>
            </a:r>
            <a:endParaRPr lang="es-ES" altLang="en-US" sz="1400">
              <a:latin typeface="Open Sans" panose="020B0606030504020204" pitchFamily="34" charset="0"/>
              <a:cs typeface="Open Sans" panose="020B0606030504020204" pitchFamily="34" charset="0"/>
            </a:endParaRPr>
          </a:p>
        </p:txBody>
      </p:sp>
      <p:sp>
        <p:nvSpPr>
          <p:cNvPr id="8" name="Rectángulo 7"/>
          <p:cNvSpPr/>
          <p:nvPr/>
        </p:nvSpPr>
        <p:spPr>
          <a:xfrm>
            <a:off x="655320" y="1125220"/>
            <a:ext cx="8283575" cy="521970"/>
          </a:xfrm>
          <a:prstGeom prst="rect">
            <a:avLst/>
          </a:prstGeom>
        </p:spPr>
        <p:txBody>
          <a:bodyPr wrap="square">
            <a:spAutoFit/>
          </a:bodyPr>
          <a:lstStyle/>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3: </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Interpretación y Manejo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a:t>
            </a:r>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Técnicas </a:t>
            </a:r>
            <a:endParaRPr 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 Elaboración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 Planes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de</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 Secuencia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ara </a:t>
            </a:r>
            <a:r>
              <a:rPr lang="es-CO" alt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a:t>
            </a:r>
            <a:r>
              <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as Pruebas y Ensayos</a:t>
            </a:r>
            <a:endParaRPr lang="es-ES"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Rectángulo: esquinas redondeadas 1"/>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sp>
        <p:nvSpPr>
          <p:cNvPr id="14" name="Rectángulo redondeado 9"/>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pitchFamily="34" charset="0"/>
              </a:rPr>
              <a:t>Escribe en el recuadro, falso o verdadero, según consideres es la respuesta correcta:</a:t>
            </a:r>
            <a:endParaRPr lang="es-ES" sz="1400" dirty="0">
              <a:solidFill>
                <a:schemeClr val="tx1"/>
              </a:solidFill>
              <a:latin typeface="Open Sans" panose="020B0606030504020204" pitchFamily="34" charset="0"/>
            </a:endParaRPr>
          </a:p>
        </p:txBody>
      </p:sp>
      <p:sp>
        <p:nvSpPr>
          <p:cNvPr id="16" name="Rectángulo 15"/>
          <p:cNvSpPr/>
          <p:nvPr/>
        </p:nvSpPr>
        <p:spPr>
          <a:xfrm>
            <a:off x="526638" y="1512872"/>
            <a:ext cx="2592889"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FALSO/VERDADERO</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esquinas redondeadas 17"/>
          <p:cNvSpPr/>
          <p:nvPr/>
        </p:nvSpPr>
        <p:spPr>
          <a:xfrm>
            <a:off x="1782197" y="2724697"/>
            <a:ext cx="2833213"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Open Sans" panose="020B0606030504020204"/>
            </a:endParaRPr>
          </a:p>
          <a:p>
            <a:pPr algn="ctr"/>
            <a:r>
              <a:rPr lang="es-ES" sz="1400" dirty="0">
                <a:solidFill>
                  <a:schemeClr val="bg1"/>
                </a:solidFill>
                <a:latin typeface="Open Sans" panose="020B0606030504020204"/>
              </a:rPr>
              <a:t>La exploración documental, entrevista directa y análisis en situ son métodos de recolección de la información.</a:t>
            </a:r>
            <a:endParaRPr lang="es-ES" sz="1400" dirty="0">
              <a:solidFill>
                <a:schemeClr val="bg1"/>
              </a:solidFill>
              <a:latin typeface="Open Sans" panose="020B0606030504020204"/>
            </a:endParaRPr>
          </a:p>
        </p:txBody>
      </p:sp>
      <p:sp>
        <p:nvSpPr>
          <p:cNvPr id="3" name="Rectángulo: esquinas redondeadas 2"/>
          <p:cNvSpPr/>
          <p:nvPr/>
        </p:nvSpPr>
        <p:spPr>
          <a:xfrm>
            <a:off x="2127443" y="5204222"/>
            <a:ext cx="2247643"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VERDADERO</a:t>
            </a:r>
            <a:endParaRPr lang="es-CO" b="1" dirty="0">
              <a:solidFill>
                <a:schemeClr val="tx1"/>
              </a:solidFill>
            </a:endParaRPr>
          </a:p>
        </p:txBody>
      </p:sp>
      <p:sp>
        <p:nvSpPr>
          <p:cNvPr id="4" name="CuadroTexto 3"/>
          <p:cNvSpPr txBox="1"/>
          <p:nvPr/>
        </p:nvSpPr>
        <p:spPr>
          <a:xfrm>
            <a:off x="2487295" y="4823460"/>
            <a:ext cx="168846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17" name="Rectángulo: esquinas redondeadas 16"/>
          <p:cNvSpPr/>
          <p:nvPr/>
        </p:nvSpPr>
        <p:spPr>
          <a:xfrm>
            <a:off x="4667250" y="2741285"/>
            <a:ext cx="2833214"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Open Sans" panose="020B0606030504020204"/>
            </a:endParaRPr>
          </a:p>
          <a:p>
            <a:pPr algn="ctr"/>
            <a:r>
              <a:rPr lang="es-ES" sz="1400" dirty="0">
                <a:solidFill>
                  <a:schemeClr val="bg1"/>
                </a:solidFill>
                <a:latin typeface="Open Sans" panose="020B0606030504020204"/>
              </a:rPr>
              <a:t>Qué, quién, cómo, cuándo, dónde, por qué se hace, son las preguntas para el diseño del plan.</a:t>
            </a:r>
            <a:endParaRPr lang="es-ES" sz="1400" dirty="0">
              <a:solidFill>
                <a:schemeClr val="bg1"/>
              </a:solidFill>
              <a:latin typeface="Open Sans" panose="020B0606030504020204"/>
            </a:endParaRPr>
          </a:p>
        </p:txBody>
      </p:sp>
      <p:sp>
        <p:nvSpPr>
          <p:cNvPr id="19" name="Rectángulo: esquinas redondeadas 18"/>
          <p:cNvSpPr/>
          <p:nvPr/>
        </p:nvSpPr>
        <p:spPr>
          <a:xfrm>
            <a:off x="4898195" y="5232240"/>
            <a:ext cx="2434590"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VERDADERO</a:t>
            </a:r>
            <a:endParaRPr lang="es-CO" b="1" dirty="0">
              <a:solidFill>
                <a:schemeClr val="tx1"/>
              </a:solidFill>
            </a:endParaRPr>
          </a:p>
        </p:txBody>
      </p:sp>
      <p:sp>
        <p:nvSpPr>
          <p:cNvPr id="21" name="CuadroTexto 20"/>
          <p:cNvSpPr txBox="1"/>
          <p:nvPr/>
        </p:nvSpPr>
        <p:spPr>
          <a:xfrm>
            <a:off x="5372735" y="4839970"/>
            <a:ext cx="191706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15" name="Rectángulo: esquinas redondeadas 14"/>
          <p:cNvSpPr/>
          <p:nvPr/>
        </p:nvSpPr>
        <p:spPr>
          <a:xfrm>
            <a:off x="7582744" y="2741285"/>
            <a:ext cx="2833214" cy="3229316"/>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Open Sans" panose="020B0606030504020204"/>
            </a:endParaRPr>
          </a:p>
          <a:p>
            <a:pPr algn="ctr"/>
            <a:r>
              <a:rPr lang="es-ES" sz="1400" dirty="0">
                <a:solidFill>
                  <a:schemeClr val="bg1"/>
                </a:solidFill>
                <a:latin typeface="Open Sans" panose="020B0606030504020204"/>
              </a:rPr>
              <a:t>Para delimitar el plan se debe pregunta cuál es y donde comienza y termina.</a:t>
            </a:r>
            <a:endParaRPr lang="es-ES" sz="1400" dirty="0">
              <a:solidFill>
                <a:schemeClr val="bg1"/>
              </a:solidFill>
              <a:latin typeface="Open Sans" panose="020B0606030504020204"/>
            </a:endParaRPr>
          </a:p>
        </p:txBody>
      </p:sp>
      <p:sp>
        <p:nvSpPr>
          <p:cNvPr id="20" name="Rectángulo: esquinas redondeadas 19"/>
          <p:cNvSpPr/>
          <p:nvPr/>
        </p:nvSpPr>
        <p:spPr>
          <a:xfrm>
            <a:off x="7813689" y="5232240"/>
            <a:ext cx="2434590"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VERDADERO</a:t>
            </a:r>
            <a:endParaRPr lang="es-CO" b="1" dirty="0">
              <a:solidFill>
                <a:schemeClr val="tx1"/>
              </a:solidFill>
            </a:endParaRPr>
          </a:p>
        </p:txBody>
      </p:sp>
      <p:sp>
        <p:nvSpPr>
          <p:cNvPr id="22" name="CuadroTexto 21"/>
          <p:cNvSpPr txBox="1"/>
          <p:nvPr/>
        </p:nvSpPr>
        <p:spPr>
          <a:xfrm>
            <a:off x="8288020" y="4839970"/>
            <a:ext cx="1688465" cy="368300"/>
          </a:xfrm>
          <a:prstGeom prst="rect">
            <a:avLst/>
          </a:prstGeom>
          <a:noFill/>
        </p:spPr>
        <p:txBody>
          <a:bodyPr wrap="square" rtlCol="0">
            <a:spAutoFit/>
          </a:bodyPr>
          <a:lstStyle/>
          <a:p>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pic>
        <p:nvPicPr>
          <p:cNvPr id="23" name="Imagen 22" descr="Imagen que contiene señal&#10;&#10;Descripción generada automáticament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621747" y="1070012"/>
            <a:ext cx="5608320" cy="337185"/>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4: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Cargas Eléctricas Resistivas Cuadro De Cargas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623060"/>
            <a:ext cx="1124966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El cuadro de cargas brinda al lector del plano eléctrico, una perspectiva clara, amplia y rápida del circuito de la instalación eléctrica de cualquier estructura física a construir, de igual forma permite conocer a través de este la carga con la cual fue construida el espacio, sean tomas especiales, generales, luminarias y la cantidad conformada en cada circuito, de allí radica la importancia de su elaboración. </a:t>
            </a:r>
            <a:endParaRPr lang="es-ES" altLang="en-US" sz="1400">
              <a:latin typeface="Open Sans" panose="020B0606030504020204" pitchFamily="34" charset="0"/>
              <a:cs typeface="Open Sans" panose="020B0606030504020204" pitchFamily="34" charset="0"/>
            </a:endParaRPr>
          </a:p>
        </p:txBody>
      </p:sp>
      <p:pic>
        <p:nvPicPr>
          <p:cNvPr id="2" name="Imagen 1" descr="electricidad"/>
          <p:cNvPicPr>
            <a:picLocks noChangeAspect="1"/>
          </p:cNvPicPr>
          <p:nvPr/>
        </p:nvPicPr>
        <p:blipFill>
          <a:blip r:embed="rId2"/>
          <a:stretch>
            <a:fillRect/>
          </a:stretch>
        </p:blipFill>
        <p:spPr>
          <a:xfrm>
            <a:off x="1810385" y="3097530"/>
            <a:ext cx="8571230" cy="3218815"/>
          </a:xfrm>
          <a:prstGeom prst="rect">
            <a:avLst/>
          </a:prstGeom>
        </p:spPr>
      </p:pic>
      <p:pic>
        <p:nvPicPr>
          <p:cNvPr id="6" name="Imagen 5" descr="modales_cargas_electricas"/>
          <p:cNvPicPr>
            <a:picLocks noChangeAspect="1"/>
          </p:cNvPicPr>
          <p:nvPr/>
        </p:nvPicPr>
        <p:blipFill>
          <a:blip r:embed="rId3"/>
          <a:stretch>
            <a:fillRect/>
          </a:stretch>
        </p:blipFill>
        <p:spPr>
          <a:xfrm>
            <a:off x="1810385" y="2413000"/>
            <a:ext cx="473075" cy="1649095"/>
          </a:xfrm>
          <a:prstGeom prst="rect">
            <a:avLst/>
          </a:prstGeom>
        </p:spPr>
      </p:pic>
      <p:pic>
        <p:nvPicPr>
          <p:cNvPr id="7" name="Imagen 6" descr="modales_cargas_electricas"/>
          <p:cNvPicPr>
            <a:picLocks noChangeAspect="1"/>
          </p:cNvPicPr>
          <p:nvPr/>
        </p:nvPicPr>
        <p:blipFill>
          <a:blip r:embed="rId3"/>
          <a:stretch>
            <a:fillRect/>
          </a:stretch>
        </p:blipFill>
        <p:spPr>
          <a:xfrm>
            <a:off x="6565900" y="3213735"/>
            <a:ext cx="473075" cy="1649095"/>
          </a:xfrm>
          <a:prstGeom prst="rect">
            <a:avLst/>
          </a:prstGeom>
        </p:spPr>
      </p:pic>
      <p:sp>
        <p:nvSpPr>
          <p:cNvPr id="10" name="Rectángulo redondeado 9"/>
          <p:cNvSpPr/>
          <p:nvPr/>
        </p:nvSpPr>
        <p:spPr>
          <a:xfrm>
            <a:off x="2283460" y="2501900"/>
            <a:ext cx="2492375" cy="382270"/>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t>Carga eléctrica resistiva</a:t>
            </a:r>
            <a:endParaRPr lang="es-ES" altLang="en-US" b="1"/>
          </a:p>
        </p:txBody>
      </p:sp>
      <p:sp>
        <p:nvSpPr>
          <p:cNvPr id="11" name="Rectángulo redondeado 10"/>
          <p:cNvSpPr/>
          <p:nvPr/>
        </p:nvSpPr>
        <p:spPr>
          <a:xfrm>
            <a:off x="4073525" y="3237865"/>
            <a:ext cx="2492375" cy="382270"/>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t>Cuadro de cargas</a:t>
            </a:r>
            <a:endParaRPr lang="es-ES" altLang="en-US" b="1"/>
          </a:p>
        </p:txBody>
      </p:sp>
      <p:pic>
        <p:nvPicPr>
          <p:cNvPr id="12" name="Imagen 11" descr="plus-info"/>
          <p:cNvPicPr>
            <a:picLocks noChangeAspect="1"/>
          </p:cNvPicPr>
          <p:nvPr/>
        </p:nvPicPr>
        <p:blipFill>
          <a:blip r:embed="rId4"/>
          <a:stretch>
            <a:fillRect/>
          </a:stretch>
        </p:blipFill>
        <p:spPr>
          <a:xfrm>
            <a:off x="1858010" y="2482215"/>
            <a:ext cx="374015" cy="374015"/>
          </a:xfrm>
          <a:prstGeom prst="rect">
            <a:avLst/>
          </a:prstGeom>
        </p:spPr>
      </p:pic>
      <p:pic>
        <p:nvPicPr>
          <p:cNvPr id="13" name="Imagen 12" descr="plus-info"/>
          <p:cNvPicPr>
            <a:picLocks noChangeAspect="1"/>
          </p:cNvPicPr>
          <p:nvPr/>
        </p:nvPicPr>
        <p:blipFill>
          <a:blip r:embed="rId4"/>
          <a:stretch>
            <a:fillRect/>
          </a:stretch>
        </p:blipFill>
        <p:spPr>
          <a:xfrm>
            <a:off x="6626225" y="3295015"/>
            <a:ext cx="374015" cy="374015"/>
          </a:xfrm>
          <a:prstGeom prst="rect">
            <a:avLst/>
          </a:prstGeom>
        </p:spPr>
      </p:pic>
      <p:pic>
        <p:nvPicPr>
          <p:cNvPr id="41"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858301" y="2482424"/>
            <a:ext cx="585665" cy="5856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lineatitulos"/>
          <p:cNvPicPr>
            <a:picLocks noChangeAspect="1"/>
          </p:cNvPicPr>
          <p:nvPr/>
        </p:nvPicPr>
        <p:blipFill>
          <a:blip r:embed="rId1"/>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621747" y="1070012"/>
            <a:ext cx="5285740" cy="337185"/>
          </a:xfrm>
          <a:prstGeom prst="rect">
            <a:avLst/>
          </a:prstGeom>
        </p:spPr>
        <p:txBody>
          <a:bodyPr wrap="none">
            <a:spAutoFit/>
          </a:bodyPr>
          <a:p>
            <a:pPr algn="l"/>
            <a:r>
              <a:rPr lang="es-CO" altLang="es-ES" sz="1600" dirty="0">
                <a:latin typeface="Open Sans" panose="020B0606030504020204" pitchFamily="34" charset="0"/>
                <a:ea typeface="Open Sans" panose="020B0606030504020204" pitchFamily="34" charset="0"/>
                <a:cs typeface="Open Sans" panose="020B0606030504020204" pitchFamily="34" charset="0"/>
              </a:rPr>
              <a:t>Tema 4: </a:t>
            </a:r>
            <a:r>
              <a:rPr sz="1600" dirty="0">
                <a:latin typeface="Open Sans" panose="020B0606030504020204" pitchFamily="34" charset="0"/>
                <a:ea typeface="Open Sans" panose="020B0606030504020204" pitchFamily="34" charset="0"/>
                <a:cs typeface="Open Sans" panose="020B0606030504020204" pitchFamily="34" charset="0"/>
              </a:rPr>
              <a:t>Cargas Eléctricas Resistivas Cuadro De Cargas</a:t>
            </a:r>
            <a:endParaRPr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623060"/>
            <a:ext cx="1124966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El cuadro de cargas brinda al lector del plano eléctrico, una perspectiva clara, amplia y rápida del circuito de la instalación eléctrica de cualquier estructura física a construir, de igual forma permite conocer a través de este la carga con la cual fue construida el espacio, sean tomas especiales, generales, luminarias y la cantidad conformada en cada circuito, de allí radica la importancia de su elaboración. </a:t>
            </a:r>
            <a:endParaRPr lang="es-ES" altLang="en-US" sz="1400">
              <a:latin typeface="Open Sans" panose="020B0606030504020204" pitchFamily="34" charset="0"/>
              <a:cs typeface="Open Sans" panose="020B0606030504020204" pitchFamily="34" charset="0"/>
            </a:endParaRPr>
          </a:p>
        </p:txBody>
      </p:sp>
      <p:pic>
        <p:nvPicPr>
          <p:cNvPr id="2" name="Imagen 1" descr="electricidad"/>
          <p:cNvPicPr>
            <a:picLocks noChangeAspect="1"/>
          </p:cNvPicPr>
          <p:nvPr/>
        </p:nvPicPr>
        <p:blipFill>
          <a:blip r:embed="rId3"/>
          <a:stretch>
            <a:fillRect/>
          </a:stretch>
        </p:blipFill>
        <p:spPr>
          <a:xfrm>
            <a:off x="1810385" y="3097530"/>
            <a:ext cx="8571230" cy="3218815"/>
          </a:xfrm>
          <a:prstGeom prst="rect">
            <a:avLst/>
          </a:prstGeom>
        </p:spPr>
      </p:pic>
      <p:pic>
        <p:nvPicPr>
          <p:cNvPr id="6" name="Imagen 5" descr="modales_cargas_electricas"/>
          <p:cNvPicPr>
            <a:picLocks noChangeAspect="1"/>
          </p:cNvPicPr>
          <p:nvPr/>
        </p:nvPicPr>
        <p:blipFill>
          <a:blip r:embed="rId4"/>
          <a:stretch>
            <a:fillRect/>
          </a:stretch>
        </p:blipFill>
        <p:spPr>
          <a:xfrm>
            <a:off x="1810385" y="2413000"/>
            <a:ext cx="473075" cy="1649095"/>
          </a:xfrm>
          <a:prstGeom prst="rect">
            <a:avLst/>
          </a:prstGeom>
        </p:spPr>
      </p:pic>
      <p:pic>
        <p:nvPicPr>
          <p:cNvPr id="7" name="Imagen 6" descr="modales_cargas_electricas"/>
          <p:cNvPicPr>
            <a:picLocks noChangeAspect="1"/>
          </p:cNvPicPr>
          <p:nvPr/>
        </p:nvPicPr>
        <p:blipFill>
          <a:blip r:embed="rId4"/>
          <a:stretch>
            <a:fillRect/>
          </a:stretch>
        </p:blipFill>
        <p:spPr>
          <a:xfrm>
            <a:off x="6565900" y="3213735"/>
            <a:ext cx="473075" cy="1649095"/>
          </a:xfrm>
          <a:prstGeom prst="rect">
            <a:avLst/>
          </a:prstGeom>
        </p:spPr>
      </p:pic>
      <p:sp>
        <p:nvSpPr>
          <p:cNvPr id="10" name="Rectángulo redondeado 9"/>
          <p:cNvSpPr/>
          <p:nvPr/>
        </p:nvSpPr>
        <p:spPr>
          <a:xfrm>
            <a:off x="2283460" y="2501900"/>
            <a:ext cx="2492375" cy="382270"/>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t>Carga eléctrica resistiva</a:t>
            </a:r>
            <a:endParaRPr lang="es-ES" altLang="en-US" b="1"/>
          </a:p>
        </p:txBody>
      </p:sp>
      <p:sp>
        <p:nvSpPr>
          <p:cNvPr id="11" name="Rectángulo redondeado 10"/>
          <p:cNvSpPr/>
          <p:nvPr/>
        </p:nvSpPr>
        <p:spPr>
          <a:xfrm>
            <a:off x="4073525" y="3237865"/>
            <a:ext cx="2492375" cy="382270"/>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t>Cuadro de cargas</a:t>
            </a:r>
            <a:endParaRPr lang="es-ES" altLang="en-US" b="1"/>
          </a:p>
        </p:txBody>
      </p:sp>
      <p:pic>
        <p:nvPicPr>
          <p:cNvPr id="12" name="Imagen 11" descr="plus-info"/>
          <p:cNvPicPr>
            <a:picLocks noChangeAspect="1"/>
          </p:cNvPicPr>
          <p:nvPr/>
        </p:nvPicPr>
        <p:blipFill>
          <a:blip r:embed="rId5"/>
          <a:stretch>
            <a:fillRect/>
          </a:stretch>
        </p:blipFill>
        <p:spPr>
          <a:xfrm>
            <a:off x="1858010" y="2482215"/>
            <a:ext cx="374015" cy="374015"/>
          </a:xfrm>
          <a:prstGeom prst="rect">
            <a:avLst/>
          </a:prstGeom>
        </p:spPr>
      </p:pic>
      <p:pic>
        <p:nvPicPr>
          <p:cNvPr id="13" name="Imagen 12" descr="plus-info"/>
          <p:cNvPicPr>
            <a:picLocks noChangeAspect="1"/>
          </p:cNvPicPr>
          <p:nvPr/>
        </p:nvPicPr>
        <p:blipFill>
          <a:blip r:embed="rId5"/>
          <a:stretch>
            <a:fillRect/>
          </a:stretch>
        </p:blipFill>
        <p:spPr>
          <a:xfrm>
            <a:off x="6626225" y="3295015"/>
            <a:ext cx="374015" cy="374015"/>
          </a:xfrm>
          <a:prstGeom prst="rect">
            <a:avLst/>
          </a:prstGeom>
        </p:spPr>
      </p:pic>
      <p:pic>
        <p:nvPicPr>
          <p:cNvPr id="41"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858301" y="2482424"/>
            <a:ext cx="585665" cy="585665"/>
          </a:xfrm>
          <a:prstGeom prst="rect">
            <a:avLst/>
          </a:prstGeom>
        </p:spPr>
      </p:pic>
      <p:sp>
        <p:nvSpPr>
          <p:cNvPr id="18" name="Rectángulo 17"/>
          <p:cNvSpPr/>
          <p:nvPr/>
        </p:nvSpPr>
        <p:spPr>
          <a:xfrm>
            <a:off x="-5080" y="-5715"/>
            <a:ext cx="12202795" cy="6870065"/>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17" name="Grupo 16"/>
          <p:cNvGrpSpPr/>
          <p:nvPr/>
        </p:nvGrpSpPr>
        <p:grpSpPr>
          <a:xfrm>
            <a:off x="2578100" y="2085340"/>
            <a:ext cx="6508750" cy="3731260"/>
            <a:chOff x="3596" y="3283"/>
            <a:chExt cx="10250" cy="5876"/>
          </a:xfrm>
        </p:grpSpPr>
        <p:grpSp>
          <p:nvGrpSpPr>
            <p:cNvPr id="9" name="Grupo 8"/>
            <p:cNvGrpSpPr/>
            <p:nvPr/>
          </p:nvGrpSpPr>
          <p:grpSpPr>
            <a:xfrm>
              <a:off x="3596" y="3283"/>
              <a:ext cx="10251" cy="5876"/>
              <a:chOff x="4563" y="3283"/>
              <a:chExt cx="9284" cy="5876"/>
            </a:xfrm>
          </p:grpSpPr>
          <p:sp>
            <p:nvSpPr>
              <p:cNvPr id="5" name="Rectángulo redondeado 4"/>
              <p:cNvSpPr/>
              <p:nvPr/>
            </p:nvSpPr>
            <p:spPr>
              <a:xfrm>
                <a:off x="4563" y="3283"/>
                <a:ext cx="9284" cy="5876"/>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Symbol" panose="05010000000000000000" charset="0"/>
                  <a:cs typeface="OpenSymbol" panose="05010000000000000000" charset="0"/>
                </a:endParaRPr>
              </a:p>
            </p:txBody>
          </p:sp>
          <p:sp>
            <p:nvSpPr>
              <p:cNvPr id="8" name="Óvalo 7"/>
              <p:cNvSpPr/>
              <p:nvPr/>
            </p:nvSpPr>
            <p:spPr>
              <a:xfrm>
                <a:off x="12920" y="3541"/>
                <a:ext cx="368" cy="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pic>
          <p:nvPicPr>
            <p:cNvPr id="15" name="Imagen 14" descr="horno-hogar"/>
            <p:cNvPicPr>
              <a:picLocks noChangeAspect="1"/>
            </p:cNvPicPr>
            <p:nvPr/>
          </p:nvPicPr>
          <p:blipFill>
            <a:blip r:embed="rId8"/>
            <a:stretch>
              <a:fillRect/>
            </a:stretch>
          </p:blipFill>
          <p:spPr>
            <a:xfrm>
              <a:off x="9179" y="5195"/>
              <a:ext cx="4050" cy="2328"/>
            </a:xfrm>
            <a:prstGeom prst="rect">
              <a:avLst/>
            </a:prstGeom>
          </p:spPr>
        </p:pic>
        <p:sp>
          <p:nvSpPr>
            <p:cNvPr id="16" name="Cuadro de texto 15"/>
            <p:cNvSpPr txBox="1"/>
            <p:nvPr/>
          </p:nvSpPr>
          <p:spPr>
            <a:xfrm>
              <a:off x="4031" y="4113"/>
              <a:ext cx="4756" cy="4215"/>
            </a:xfrm>
            <a:prstGeom prst="rect">
              <a:avLst/>
            </a:prstGeom>
            <a:noFill/>
          </p:spPr>
          <p:txBody>
            <a:bodyPr wrap="square" rtlCol="0">
              <a:spAutoFit/>
            </a:bodyPr>
            <a:p>
              <a:pPr algn="ctr"/>
              <a:r>
                <a:rPr lang="es-ES" altLang="en-US" sz="1400" b="1">
                  <a:solidFill>
                    <a:srgbClr val="2C538E"/>
                  </a:solidFill>
                  <a:latin typeface="Open Sans" panose="020B0606030504020204" pitchFamily="34" charset="0"/>
                  <a:cs typeface="Open Sans" panose="020B0606030504020204" pitchFamily="34" charset="0"/>
                  <a:sym typeface="+mn-ea"/>
                </a:rPr>
                <a:t>Carga </a:t>
              </a:r>
              <a:r>
                <a:rPr lang="es-CO" altLang="es-ES" sz="1400" b="1">
                  <a:solidFill>
                    <a:srgbClr val="2C538E"/>
                  </a:solidFill>
                  <a:latin typeface="Open Sans" panose="020B0606030504020204" pitchFamily="34" charset="0"/>
                  <a:cs typeface="Open Sans" panose="020B0606030504020204" pitchFamily="34" charset="0"/>
                  <a:sym typeface="+mn-ea"/>
                </a:rPr>
                <a:t>E</a:t>
              </a:r>
              <a:r>
                <a:rPr lang="es-ES" altLang="en-US" sz="1400" b="1">
                  <a:solidFill>
                    <a:srgbClr val="2C538E"/>
                  </a:solidFill>
                  <a:latin typeface="Open Sans" panose="020B0606030504020204" pitchFamily="34" charset="0"/>
                  <a:cs typeface="Open Sans" panose="020B0606030504020204" pitchFamily="34" charset="0"/>
                  <a:sym typeface="+mn-ea"/>
                </a:rPr>
                <a:t>léctrica </a:t>
              </a:r>
              <a:r>
                <a:rPr lang="es-CO" altLang="es-ES" sz="1400" b="1">
                  <a:solidFill>
                    <a:srgbClr val="2C538E"/>
                  </a:solidFill>
                  <a:latin typeface="Open Sans" panose="020B0606030504020204" pitchFamily="34" charset="0"/>
                  <a:cs typeface="Open Sans" panose="020B0606030504020204" pitchFamily="34" charset="0"/>
                  <a:sym typeface="+mn-ea"/>
                </a:rPr>
                <a:t>R</a:t>
              </a:r>
              <a:r>
                <a:rPr lang="es-ES" altLang="en-US" sz="1400" b="1">
                  <a:solidFill>
                    <a:srgbClr val="2C538E"/>
                  </a:solidFill>
                  <a:latin typeface="Open Sans" panose="020B0606030504020204" pitchFamily="34" charset="0"/>
                  <a:cs typeface="Open Sans" panose="020B0606030504020204" pitchFamily="34" charset="0"/>
                  <a:sym typeface="+mn-ea"/>
                </a:rPr>
                <a:t>esistiva</a:t>
              </a:r>
              <a:endParaRPr lang="es-ES" altLang="en-US" sz="1400" b="1">
                <a:solidFill>
                  <a:srgbClr val="2C538E"/>
                </a:solidFill>
                <a:latin typeface="Open Sans" panose="020B0606030504020204" pitchFamily="34" charset="0"/>
                <a:cs typeface="Open Sans" panose="020B0606030504020204" pitchFamily="34" charset="0"/>
              </a:endParaRPr>
            </a:p>
            <a:p>
              <a:pPr algn="l"/>
              <a:endParaRPr lang="es-ES" altLang="en-US" sz="1400">
                <a:solidFill>
                  <a:schemeClr val="tx1"/>
                </a:solidFill>
                <a:latin typeface="Open Sans" panose="020B0606030504020204" pitchFamily="34" charset="0"/>
                <a:cs typeface="Open Sans" panose="020B0606030504020204" pitchFamily="34" charset="0"/>
              </a:endParaRPr>
            </a:p>
            <a:p>
              <a:pPr algn="l"/>
              <a:r>
                <a:rPr lang="es-ES" altLang="en-US" sz="1400">
                  <a:latin typeface="Open Sans" panose="020B0606030504020204" pitchFamily="34" charset="0"/>
                  <a:cs typeface="Open Sans" panose="020B0606030504020204" pitchFamily="34" charset="0"/>
                  <a:sym typeface="+mn-ea"/>
                </a:rPr>
                <a:t>Son aquellas en las que el consumo se produce sobre una resistencia sin que la corriente quede desfasada respecto de la tensión al paso de la resistencia, las cargas resistivas en un hogar pueden ser por ejemplo un termoeléctrico, un horno eléctrico convencional, una bombilla de tungsteno (la clásica), una estufa.</a:t>
              </a:r>
              <a:endParaRPr lang="es-ES" altLang="en-US" sz="1400">
                <a:latin typeface="Open Sans" panose="020B0606030504020204" pitchFamily="34" charset="0"/>
                <a:cs typeface="Open Sans" panose="020B0606030504020204" pitchFamily="34" charset="0"/>
                <a:sym typeface="+mn-ea"/>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2" name="Cuadro de texto 31"/>
          <p:cNvSpPr txBox="1"/>
          <p:nvPr/>
        </p:nvSpPr>
        <p:spPr>
          <a:xfrm>
            <a:off x="621665" y="1623060"/>
            <a:ext cx="1124966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El cuadro de cargas brinda al lector del plano eléctrico, una perspectiva clara, amplia y rápida del circuito de la instalación eléctrica de cualquier estructura física a construir, de igual forma permite conocer a través de este la carga con la cual fue construida el espacio, sean tomas especiales, generales, luminarias y la cantidad conformada en cada circuito, de allí radica la importancia de su elaboración. </a:t>
            </a:r>
            <a:endParaRPr lang="es-ES" altLang="en-US" sz="1400">
              <a:latin typeface="Open Sans" panose="020B0606030504020204" pitchFamily="34" charset="0"/>
              <a:cs typeface="Open Sans" panose="020B0606030504020204" pitchFamily="34" charset="0"/>
            </a:endParaRPr>
          </a:p>
        </p:txBody>
      </p:sp>
      <p:pic>
        <p:nvPicPr>
          <p:cNvPr id="2" name="Imagen 1" descr="electricidad"/>
          <p:cNvPicPr>
            <a:picLocks noChangeAspect="1"/>
          </p:cNvPicPr>
          <p:nvPr/>
        </p:nvPicPr>
        <p:blipFill>
          <a:blip r:embed="rId2"/>
          <a:stretch>
            <a:fillRect/>
          </a:stretch>
        </p:blipFill>
        <p:spPr>
          <a:xfrm>
            <a:off x="1810385" y="3097530"/>
            <a:ext cx="8571230" cy="3218815"/>
          </a:xfrm>
          <a:prstGeom prst="rect">
            <a:avLst/>
          </a:prstGeom>
        </p:spPr>
      </p:pic>
      <p:pic>
        <p:nvPicPr>
          <p:cNvPr id="6" name="Imagen 5" descr="modales_cargas_electricas"/>
          <p:cNvPicPr>
            <a:picLocks noChangeAspect="1"/>
          </p:cNvPicPr>
          <p:nvPr/>
        </p:nvPicPr>
        <p:blipFill>
          <a:blip r:embed="rId3"/>
          <a:stretch>
            <a:fillRect/>
          </a:stretch>
        </p:blipFill>
        <p:spPr>
          <a:xfrm>
            <a:off x="1810385" y="2413000"/>
            <a:ext cx="473075" cy="1649095"/>
          </a:xfrm>
          <a:prstGeom prst="rect">
            <a:avLst/>
          </a:prstGeom>
        </p:spPr>
      </p:pic>
      <p:pic>
        <p:nvPicPr>
          <p:cNvPr id="7" name="Imagen 6" descr="modales_cargas_electricas"/>
          <p:cNvPicPr>
            <a:picLocks noChangeAspect="1"/>
          </p:cNvPicPr>
          <p:nvPr/>
        </p:nvPicPr>
        <p:blipFill>
          <a:blip r:embed="rId3"/>
          <a:stretch>
            <a:fillRect/>
          </a:stretch>
        </p:blipFill>
        <p:spPr>
          <a:xfrm>
            <a:off x="6565900" y="3213735"/>
            <a:ext cx="473075" cy="1649095"/>
          </a:xfrm>
          <a:prstGeom prst="rect">
            <a:avLst/>
          </a:prstGeom>
        </p:spPr>
      </p:pic>
      <p:sp>
        <p:nvSpPr>
          <p:cNvPr id="10" name="Rectángulo redondeado 9"/>
          <p:cNvSpPr/>
          <p:nvPr/>
        </p:nvSpPr>
        <p:spPr>
          <a:xfrm>
            <a:off x="2283460" y="2501900"/>
            <a:ext cx="2492375" cy="382270"/>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t>Carga eléctrica resistiva</a:t>
            </a:r>
            <a:endParaRPr lang="es-ES" altLang="en-US" b="1"/>
          </a:p>
        </p:txBody>
      </p:sp>
      <p:sp>
        <p:nvSpPr>
          <p:cNvPr id="11" name="Rectángulo redondeado 10"/>
          <p:cNvSpPr/>
          <p:nvPr/>
        </p:nvSpPr>
        <p:spPr>
          <a:xfrm>
            <a:off x="4073525" y="3237865"/>
            <a:ext cx="2492375" cy="382270"/>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t>Cuadro de cargas</a:t>
            </a:r>
            <a:endParaRPr lang="es-ES" altLang="en-US" b="1"/>
          </a:p>
        </p:txBody>
      </p:sp>
      <p:pic>
        <p:nvPicPr>
          <p:cNvPr id="12" name="Imagen 11" descr="plus-info"/>
          <p:cNvPicPr>
            <a:picLocks noChangeAspect="1"/>
          </p:cNvPicPr>
          <p:nvPr/>
        </p:nvPicPr>
        <p:blipFill>
          <a:blip r:embed="rId4"/>
          <a:stretch>
            <a:fillRect/>
          </a:stretch>
        </p:blipFill>
        <p:spPr>
          <a:xfrm>
            <a:off x="1858010" y="2482215"/>
            <a:ext cx="374015" cy="374015"/>
          </a:xfrm>
          <a:prstGeom prst="rect">
            <a:avLst/>
          </a:prstGeom>
        </p:spPr>
      </p:pic>
      <p:pic>
        <p:nvPicPr>
          <p:cNvPr id="13" name="Imagen 12" descr="plus-info"/>
          <p:cNvPicPr>
            <a:picLocks noChangeAspect="1"/>
          </p:cNvPicPr>
          <p:nvPr/>
        </p:nvPicPr>
        <p:blipFill>
          <a:blip r:embed="rId4"/>
          <a:stretch>
            <a:fillRect/>
          </a:stretch>
        </p:blipFill>
        <p:spPr>
          <a:xfrm>
            <a:off x="6626225" y="3295015"/>
            <a:ext cx="374015" cy="374015"/>
          </a:xfrm>
          <a:prstGeom prst="rect">
            <a:avLst/>
          </a:prstGeom>
        </p:spPr>
      </p:pic>
      <p:pic>
        <p:nvPicPr>
          <p:cNvPr id="41"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566191" y="3295224"/>
            <a:ext cx="585665" cy="585665"/>
          </a:xfrm>
          <a:prstGeom prst="rect">
            <a:avLst/>
          </a:prstGeom>
        </p:spPr>
      </p:pic>
      <p:sp>
        <p:nvSpPr>
          <p:cNvPr id="5" name="Rectángulo 4"/>
          <p:cNvSpPr/>
          <p:nvPr/>
        </p:nvSpPr>
        <p:spPr>
          <a:xfrm>
            <a:off x="621747" y="1070012"/>
            <a:ext cx="5608320" cy="337185"/>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4: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Cargas Eléctricas Resistivas Cuadro De Cargas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621747" y="1070012"/>
            <a:ext cx="5608320" cy="337185"/>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4: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Cargas Eléctricas Resistivas Cuadro De Cargas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623060"/>
            <a:ext cx="11249660"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El cuadro de cargas brinda al lector del plano eléctrico, una perspectiva clara, amplia y rápida del circuito de la instalación eléctrica de cualquier estructura física a construir, de igual forma permite conocer a través de este la carga con la cual fue construida el espacio, sean tomas especiales, generales, luminarias y la cantidad conformada en cada circuito, de allí radica la importancia de su elaboración. </a:t>
            </a:r>
            <a:endParaRPr lang="es-ES" altLang="en-US" sz="1400">
              <a:latin typeface="Open Sans" panose="020B0606030504020204" pitchFamily="34" charset="0"/>
              <a:cs typeface="Open Sans" panose="020B0606030504020204" pitchFamily="34" charset="0"/>
            </a:endParaRPr>
          </a:p>
        </p:txBody>
      </p:sp>
      <p:pic>
        <p:nvPicPr>
          <p:cNvPr id="2" name="Imagen 1" descr="electricidad"/>
          <p:cNvPicPr>
            <a:picLocks noChangeAspect="1"/>
          </p:cNvPicPr>
          <p:nvPr/>
        </p:nvPicPr>
        <p:blipFill>
          <a:blip r:embed="rId2"/>
          <a:stretch>
            <a:fillRect/>
          </a:stretch>
        </p:blipFill>
        <p:spPr>
          <a:xfrm>
            <a:off x="1810385" y="3097530"/>
            <a:ext cx="8571230" cy="3218815"/>
          </a:xfrm>
          <a:prstGeom prst="rect">
            <a:avLst/>
          </a:prstGeom>
        </p:spPr>
      </p:pic>
      <p:pic>
        <p:nvPicPr>
          <p:cNvPr id="6" name="Imagen 5" descr="modales_cargas_electricas"/>
          <p:cNvPicPr>
            <a:picLocks noChangeAspect="1"/>
          </p:cNvPicPr>
          <p:nvPr/>
        </p:nvPicPr>
        <p:blipFill>
          <a:blip r:embed="rId3"/>
          <a:stretch>
            <a:fillRect/>
          </a:stretch>
        </p:blipFill>
        <p:spPr>
          <a:xfrm>
            <a:off x="1810385" y="2413000"/>
            <a:ext cx="473075" cy="1649095"/>
          </a:xfrm>
          <a:prstGeom prst="rect">
            <a:avLst/>
          </a:prstGeom>
        </p:spPr>
      </p:pic>
      <p:pic>
        <p:nvPicPr>
          <p:cNvPr id="7" name="Imagen 6" descr="modales_cargas_electricas"/>
          <p:cNvPicPr>
            <a:picLocks noChangeAspect="1"/>
          </p:cNvPicPr>
          <p:nvPr/>
        </p:nvPicPr>
        <p:blipFill>
          <a:blip r:embed="rId3"/>
          <a:stretch>
            <a:fillRect/>
          </a:stretch>
        </p:blipFill>
        <p:spPr>
          <a:xfrm>
            <a:off x="6565900" y="3213735"/>
            <a:ext cx="473075" cy="1649095"/>
          </a:xfrm>
          <a:prstGeom prst="rect">
            <a:avLst/>
          </a:prstGeom>
        </p:spPr>
      </p:pic>
      <p:sp>
        <p:nvSpPr>
          <p:cNvPr id="10" name="Rectángulo redondeado 9"/>
          <p:cNvSpPr/>
          <p:nvPr/>
        </p:nvSpPr>
        <p:spPr>
          <a:xfrm>
            <a:off x="2283460" y="2501900"/>
            <a:ext cx="2492375" cy="382270"/>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t>Carga eléctrica resistiva</a:t>
            </a:r>
            <a:endParaRPr lang="es-ES" altLang="en-US" b="1"/>
          </a:p>
        </p:txBody>
      </p:sp>
      <p:sp>
        <p:nvSpPr>
          <p:cNvPr id="11" name="Rectángulo redondeado 10"/>
          <p:cNvSpPr/>
          <p:nvPr/>
        </p:nvSpPr>
        <p:spPr>
          <a:xfrm>
            <a:off x="4073525" y="3237865"/>
            <a:ext cx="2492375" cy="382270"/>
          </a:xfrm>
          <a:prstGeom prst="roundRect">
            <a:avLst/>
          </a:prstGeom>
          <a:solidFill>
            <a:srgbClr val="74A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b="1"/>
              <a:t>Cuadro de cargas</a:t>
            </a:r>
            <a:endParaRPr lang="es-ES" altLang="en-US" b="1"/>
          </a:p>
        </p:txBody>
      </p:sp>
      <p:pic>
        <p:nvPicPr>
          <p:cNvPr id="12" name="Imagen 11" descr="plus-info"/>
          <p:cNvPicPr>
            <a:picLocks noChangeAspect="1"/>
          </p:cNvPicPr>
          <p:nvPr/>
        </p:nvPicPr>
        <p:blipFill>
          <a:blip r:embed="rId4"/>
          <a:stretch>
            <a:fillRect/>
          </a:stretch>
        </p:blipFill>
        <p:spPr>
          <a:xfrm>
            <a:off x="1858010" y="2482215"/>
            <a:ext cx="374015" cy="374015"/>
          </a:xfrm>
          <a:prstGeom prst="rect">
            <a:avLst/>
          </a:prstGeom>
        </p:spPr>
      </p:pic>
      <p:pic>
        <p:nvPicPr>
          <p:cNvPr id="13" name="Imagen 12" descr="plus-info"/>
          <p:cNvPicPr>
            <a:picLocks noChangeAspect="1"/>
          </p:cNvPicPr>
          <p:nvPr/>
        </p:nvPicPr>
        <p:blipFill>
          <a:blip r:embed="rId4"/>
          <a:stretch>
            <a:fillRect/>
          </a:stretch>
        </p:blipFill>
        <p:spPr>
          <a:xfrm>
            <a:off x="6626225" y="3295015"/>
            <a:ext cx="374015" cy="374015"/>
          </a:xfrm>
          <a:prstGeom prst="rect">
            <a:avLst/>
          </a:prstGeom>
        </p:spPr>
      </p:pic>
      <p:pic>
        <p:nvPicPr>
          <p:cNvPr id="41"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858301" y="2482424"/>
            <a:ext cx="585665" cy="585665"/>
          </a:xfrm>
          <a:prstGeom prst="rect">
            <a:avLst/>
          </a:prstGeom>
        </p:spPr>
      </p:pic>
      <p:sp>
        <p:nvSpPr>
          <p:cNvPr id="18" name="Rectángulo 17"/>
          <p:cNvSpPr/>
          <p:nvPr/>
        </p:nvSpPr>
        <p:spPr>
          <a:xfrm>
            <a:off x="-5080" y="-10795"/>
            <a:ext cx="12202795" cy="687451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17" name="Grupo 16"/>
          <p:cNvGrpSpPr/>
          <p:nvPr/>
        </p:nvGrpSpPr>
        <p:grpSpPr>
          <a:xfrm>
            <a:off x="1007745" y="1548765"/>
            <a:ext cx="10176510" cy="4530090"/>
            <a:chOff x="3596" y="3283"/>
            <a:chExt cx="10251" cy="5876"/>
          </a:xfrm>
        </p:grpSpPr>
        <p:grpSp>
          <p:nvGrpSpPr>
            <p:cNvPr id="9" name="Grupo 8"/>
            <p:cNvGrpSpPr/>
            <p:nvPr/>
          </p:nvGrpSpPr>
          <p:grpSpPr>
            <a:xfrm>
              <a:off x="3596" y="3283"/>
              <a:ext cx="10251" cy="5876"/>
              <a:chOff x="4563" y="3283"/>
              <a:chExt cx="9284" cy="5876"/>
            </a:xfrm>
          </p:grpSpPr>
          <p:sp>
            <p:nvSpPr>
              <p:cNvPr id="5" name="Rectángulo redondeado 4"/>
              <p:cNvSpPr/>
              <p:nvPr/>
            </p:nvSpPr>
            <p:spPr>
              <a:xfrm>
                <a:off x="4563" y="3283"/>
                <a:ext cx="9284" cy="5876"/>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Symbol" panose="05010000000000000000" charset="0"/>
                  <a:cs typeface="OpenSymbol" panose="05010000000000000000" charset="0"/>
                </a:endParaRPr>
              </a:p>
            </p:txBody>
          </p:sp>
          <p:sp>
            <p:nvSpPr>
              <p:cNvPr id="8" name="Óvalo 7"/>
              <p:cNvSpPr/>
              <p:nvPr/>
            </p:nvSpPr>
            <p:spPr>
              <a:xfrm>
                <a:off x="13035" y="3541"/>
                <a:ext cx="253" cy="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16" name="Cuadro de texto 15"/>
            <p:cNvSpPr txBox="1"/>
            <p:nvPr/>
          </p:nvSpPr>
          <p:spPr>
            <a:xfrm>
              <a:off x="4024" y="4253"/>
              <a:ext cx="4951" cy="3751"/>
            </a:xfrm>
            <a:prstGeom prst="rect">
              <a:avLst/>
            </a:prstGeom>
            <a:noFill/>
          </p:spPr>
          <p:txBody>
            <a:bodyPr wrap="square" rtlCol="0">
              <a:spAutoFit/>
            </a:bodyPr>
            <a:p>
              <a:pPr algn="ctr"/>
              <a:r>
                <a:rPr lang="es-ES" altLang="en-US" sz="1400" b="1">
                  <a:solidFill>
                    <a:srgbClr val="2C538E"/>
                  </a:solidFill>
                  <a:latin typeface="Open Sans" panose="020B0606030504020204" pitchFamily="34" charset="0"/>
                  <a:cs typeface="Open Sans" panose="020B0606030504020204" pitchFamily="34" charset="0"/>
                  <a:sym typeface="+mn-ea"/>
                </a:rPr>
                <a:t>Cuadro de cargas</a:t>
              </a:r>
              <a:endParaRPr lang="es-ES" altLang="en-US" sz="1400" b="1">
                <a:solidFill>
                  <a:srgbClr val="2C538E"/>
                </a:solidFill>
                <a:latin typeface="Open Sans" panose="020B0606030504020204" pitchFamily="34" charset="0"/>
                <a:cs typeface="Open Sans" panose="020B0606030504020204" pitchFamily="34" charset="0"/>
                <a:sym typeface="+mn-ea"/>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l"/>
              <a:r>
                <a:rPr lang="es-ES" altLang="en-US" sz="1400">
                  <a:latin typeface="Open Sans" panose="020B0606030504020204" pitchFamily="34" charset="0"/>
                  <a:cs typeface="Open Sans" panose="020B0606030504020204" pitchFamily="34" charset="0"/>
                  <a:sym typeface="+mn-ea"/>
                </a:rPr>
                <a:t>Como se explicó anteriormente</a:t>
              </a:r>
              <a:r>
                <a:rPr lang="es-CO" altLang="es-ES" sz="1400">
                  <a:latin typeface="Open Sans" panose="020B0606030504020204" pitchFamily="34" charset="0"/>
                  <a:cs typeface="Open Sans" panose="020B0606030504020204" pitchFamily="34" charset="0"/>
                  <a:sym typeface="+mn-ea"/>
                </a:rPr>
                <a:t>,</a:t>
              </a:r>
              <a:r>
                <a:rPr lang="es-ES" altLang="en-US" sz="1400">
                  <a:latin typeface="Open Sans" panose="020B0606030504020204" pitchFamily="34" charset="0"/>
                  <a:cs typeface="Open Sans" panose="020B0606030504020204" pitchFamily="34" charset="0"/>
                  <a:sym typeface="+mn-ea"/>
                </a:rPr>
                <a:t> en una instalación eléctrica es indispensable la elaboración del cuadro de cargas</a:t>
              </a:r>
              <a:r>
                <a:rPr lang="es-CO" altLang="es-ES" sz="1400">
                  <a:latin typeface="Open Sans" panose="020B0606030504020204" pitchFamily="34" charset="0"/>
                  <a:cs typeface="Open Sans" panose="020B0606030504020204" pitchFamily="34" charset="0"/>
                  <a:sym typeface="+mn-ea"/>
                </a:rPr>
                <a:t>,</a:t>
              </a:r>
              <a:r>
                <a:rPr lang="es-ES" altLang="en-US" sz="1400">
                  <a:latin typeface="Open Sans" panose="020B0606030504020204" pitchFamily="34" charset="0"/>
                  <a:cs typeface="Open Sans" panose="020B0606030504020204" pitchFamily="34" charset="0"/>
                  <a:sym typeface="+mn-ea"/>
                </a:rPr>
                <a:t> ya que a través de este se conoce la distribución de cargas del sistema eléctrico que constituyen la construcción y así poder balancear los circuitos de alimentación</a:t>
              </a:r>
              <a:r>
                <a:rPr lang="es-CO" altLang="es-ES" sz="1400">
                  <a:latin typeface="Open Sans" panose="020B0606030504020204" pitchFamily="34" charset="0"/>
                  <a:cs typeface="Open Sans" panose="020B0606030504020204" pitchFamily="34" charset="0"/>
                  <a:sym typeface="+mn-ea"/>
                </a:rPr>
                <a:t>. </a:t>
              </a:r>
              <a:endParaRPr lang="es-CO" altLang="es-ES" sz="1400">
                <a:latin typeface="Open Sans" panose="020B0606030504020204" pitchFamily="34" charset="0"/>
                <a:cs typeface="Open Sans" panose="020B0606030504020204" pitchFamily="34" charset="0"/>
                <a:sym typeface="+mn-ea"/>
              </a:endParaRPr>
            </a:p>
            <a:p>
              <a:pPr algn="l"/>
              <a:endParaRPr lang="es-CO" altLang="es-ES" sz="1400">
                <a:latin typeface="Open Sans" panose="020B0606030504020204" pitchFamily="34" charset="0"/>
                <a:cs typeface="Open Sans" panose="020B0606030504020204" pitchFamily="34" charset="0"/>
                <a:sym typeface="+mn-ea"/>
              </a:endParaRPr>
            </a:p>
            <a:p>
              <a:pPr algn="l"/>
              <a:r>
                <a:rPr lang="es-CO" altLang="es-ES" sz="1400">
                  <a:latin typeface="Open Sans" panose="020B0606030504020204" pitchFamily="34" charset="0"/>
                  <a:cs typeface="Open Sans" panose="020B0606030504020204" pitchFamily="34" charset="0"/>
                  <a:sym typeface="+mn-ea"/>
                </a:rPr>
                <a:t>En un sistema eléctrico donde se estén utilizando dos o más fases de alimentación al circuito, las cargas eléctricas entre estas deben de permitirse un desbalance menor o igual a un 5%. </a:t>
              </a:r>
              <a:endParaRPr lang="es-CO" altLang="es-ES" sz="1400">
                <a:latin typeface="Open Sans" panose="020B0606030504020204" pitchFamily="34" charset="0"/>
                <a:cs typeface="Open Sans" panose="020B0606030504020204" pitchFamily="34" charset="0"/>
                <a:sym typeface="+mn-ea"/>
              </a:endParaRPr>
            </a:p>
          </p:txBody>
        </p:sp>
      </p:grpSp>
      <p:pic>
        <p:nvPicPr>
          <p:cNvPr id="15" name="Imagen 14" descr="iconos_electricidad"/>
          <p:cNvPicPr>
            <a:picLocks noChangeAspect="1"/>
          </p:cNvPicPr>
          <p:nvPr/>
        </p:nvPicPr>
        <p:blipFill>
          <a:blip r:embed="rId7"/>
          <a:stretch>
            <a:fillRect/>
          </a:stretch>
        </p:blipFill>
        <p:spPr>
          <a:xfrm>
            <a:off x="6626225" y="2164715"/>
            <a:ext cx="3755390" cy="331724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643337" y="1037627"/>
            <a:ext cx="5608320" cy="337185"/>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4: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Cargas Eléctricas Resistivas Cuadro De Cargas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Cuadro de texto 4"/>
          <p:cNvSpPr txBox="1"/>
          <p:nvPr/>
        </p:nvSpPr>
        <p:spPr>
          <a:xfrm>
            <a:off x="711835" y="1508125"/>
            <a:ext cx="45599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siguiente tabla ejemplifica las cargas y circuitos que componen un cuadro de cargas:</a:t>
            </a:r>
            <a:endParaRPr lang="es-ES" altLang="en-US" sz="1400">
              <a:latin typeface="Open Sans" panose="020B0606030504020204" pitchFamily="34" charset="0"/>
              <a:cs typeface="Open Sans" panose="020B0606030504020204" pitchFamily="34" charset="0"/>
            </a:endParaRPr>
          </a:p>
        </p:txBody>
      </p:sp>
      <p:pic>
        <p:nvPicPr>
          <p:cNvPr id="8" name="Imagen 7" descr="tabla cargas y circuitos"/>
          <p:cNvPicPr>
            <a:picLocks noChangeAspect="1"/>
          </p:cNvPicPr>
          <p:nvPr/>
        </p:nvPicPr>
        <p:blipFill>
          <a:blip r:embed="rId2"/>
          <a:srcRect l="3281" t="2219" r="1102" b="2219"/>
          <a:stretch>
            <a:fillRect/>
          </a:stretch>
        </p:blipFill>
        <p:spPr>
          <a:xfrm>
            <a:off x="781050" y="2152015"/>
            <a:ext cx="4421505" cy="3921125"/>
          </a:xfrm>
          <a:prstGeom prst="rect">
            <a:avLst/>
          </a:prstGeom>
        </p:spPr>
      </p:pic>
      <p:sp>
        <p:nvSpPr>
          <p:cNvPr id="9" name="Cuadro de texto 8"/>
          <p:cNvSpPr txBox="1"/>
          <p:nvPr/>
        </p:nvSpPr>
        <p:spPr>
          <a:xfrm>
            <a:off x="5525770" y="1603375"/>
            <a:ext cx="62757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Tomando como ejemplo el cuadro de cargas y sabiendo que se tiene a disposición dos fases, se procede a encontrar la acomodación del circuito así:</a:t>
            </a:r>
            <a:endParaRPr lang="es-ES" altLang="en-US" sz="1400">
              <a:latin typeface="Open Sans" panose="020B0606030504020204" pitchFamily="34" charset="0"/>
              <a:cs typeface="Open Sans" panose="020B0606030504020204" pitchFamily="34" charset="0"/>
            </a:endParaRPr>
          </a:p>
        </p:txBody>
      </p:sp>
      <p:grpSp>
        <p:nvGrpSpPr>
          <p:cNvPr id="17" name="Grupo 16"/>
          <p:cNvGrpSpPr/>
          <p:nvPr/>
        </p:nvGrpSpPr>
        <p:grpSpPr>
          <a:xfrm>
            <a:off x="5587365" y="2478405"/>
            <a:ext cx="2914015" cy="516255"/>
            <a:chOff x="8901" y="3903"/>
            <a:chExt cx="4589" cy="813"/>
          </a:xfrm>
        </p:grpSpPr>
        <p:sp>
          <p:nvSpPr>
            <p:cNvPr id="18" name="Rectángulo redondeado 17"/>
            <p:cNvSpPr/>
            <p:nvPr/>
          </p:nvSpPr>
          <p:spPr>
            <a:xfrm>
              <a:off x="9208" y="3976"/>
              <a:ext cx="3879"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5" name="Imagen 14" descr="pencil"/>
            <p:cNvPicPr>
              <a:picLocks noChangeAspect="1"/>
            </p:cNvPicPr>
            <p:nvPr/>
          </p:nvPicPr>
          <p:blipFill>
            <a:blip r:embed="rId3"/>
            <a:stretch>
              <a:fillRect/>
            </a:stretch>
          </p:blipFill>
          <p:spPr>
            <a:xfrm flipH="1">
              <a:off x="8901" y="3903"/>
              <a:ext cx="674" cy="674"/>
            </a:xfrm>
            <a:prstGeom prst="rect">
              <a:avLst/>
            </a:prstGeom>
          </p:spPr>
        </p:pic>
        <p:sp>
          <p:nvSpPr>
            <p:cNvPr id="16" name="Cuadro de texto 15"/>
            <p:cNvSpPr txBox="1"/>
            <p:nvPr/>
          </p:nvSpPr>
          <p:spPr>
            <a:xfrm>
              <a:off x="9050" y="4027"/>
              <a:ext cx="4440" cy="628"/>
            </a:xfrm>
            <a:prstGeom prst="rect">
              <a:avLst/>
            </a:prstGeom>
            <a:noFill/>
          </p:spPr>
          <p:txBody>
            <a:bodyPr wrap="square" rtlCol="0">
              <a:spAutoFit/>
            </a:bodyPr>
            <a:p>
              <a:pPr algn="ctr"/>
              <a:r>
                <a:rPr lang="es-ES" altLang="en-US" sz="2000" b="1">
                  <a:solidFill>
                    <a:schemeClr val="tx1"/>
                  </a:solidFill>
                  <a:latin typeface="Open Sans" panose="020B0606030504020204" pitchFamily="34" charset="0"/>
                  <a:cs typeface="Open Sans" panose="020B0606030504020204" pitchFamily="34" charset="0"/>
                </a:rPr>
                <a:t>C1 + C3 = 4430 W</a:t>
              </a:r>
              <a:endParaRPr lang="es-ES" altLang="en-US" sz="2000" b="1">
                <a:solidFill>
                  <a:schemeClr val="tx1"/>
                </a:solidFill>
                <a:latin typeface="Open Sans" panose="020B0606030504020204" pitchFamily="34" charset="0"/>
                <a:cs typeface="Open Sans" panose="020B0606030504020204" pitchFamily="34" charset="0"/>
              </a:endParaRPr>
            </a:p>
          </p:txBody>
        </p:sp>
      </p:grpSp>
      <p:grpSp>
        <p:nvGrpSpPr>
          <p:cNvPr id="20" name="Grupo 19"/>
          <p:cNvGrpSpPr/>
          <p:nvPr/>
        </p:nvGrpSpPr>
        <p:grpSpPr>
          <a:xfrm>
            <a:off x="8461375" y="2475230"/>
            <a:ext cx="3032997" cy="516255"/>
            <a:chOff x="8901" y="3903"/>
            <a:chExt cx="4420" cy="813"/>
          </a:xfrm>
        </p:grpSpPr>
        <p:sp>
          <p:nvSpPr>
            <p:cNvPr id="21" name="Rectángulo redondeado 20"/>
            <p:cNvSpPr/>
            <p:nvPr/>
          </p:nvSpPr>
          <p:spPr>
            <a:xfrm>
              <a:off x="9208" y="3976"/>
              <a:ext cx="4113"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2" name="Imagen 21" descr="pencil"/>
            <p:cNvPicPr>
              <a:picLocks noChangeAspect="1"/>
            </p:cNvPicPr>
            <p:nvPr/>
          </p:nvPicPr>
          <p:blipFill>
            <a:blip r:embed="rId3"/>
            <a:stretch>
              <a:fillRect/>
            </a:stretch>
          </p:blipFill>
          <p:spPr>
            <a:xfrm flipH="1">
              <a:off x="8901" y="3903"/>
              <a:ext cx="674" cy="674"/>
            </a:xfrm>
            <a:prstGeom prst="rect">
              <a:avLst/>
            </a:prstGeom>
          </p:spPr>
        </p:pic>
        <p:sp>
          <p:nvSpPr>
            <p:cNvPr id="23" name="Cuadro de texto 22"/>
            <p:cNvSpPr txBox="1"/>
            <p:nvPr/>
          </p:nvSpPr>
          <p:spPr>
            <a:xfrm>
              <a:off x="9495" y="4037"/>
              <a:ext cx="3740" cy="628"/>
            </a:xfrm>
            <a:prstGeom prst="rect">
              <a:avLst/>
            </a:prstGeom>
            <a:noFill/>
          </p:spPr>
          <p:txBody>
            <a:bodyPr wrap="square" rtlCol="0">
              <a:spAutoFit/>
            </a:bodyPr>
            <a:p>
              <a:pPr algn="ctr"/>
              <a:r>
                <a:rPr lang="es-ES" altLang="en-US" sz="2000" b="1">
                  <a:solidFill>
                    <a:schemeClr val="tx1"/>
                  </a:solidFill>
                  <a:latin typeface="Open Sans" panose="020B0606030504020204" pitchFamily="34" charset="0"/>
                  <a:cs typeface="Open Sans" panose="020B0606030504020204" pitchFamily="34" charset="0"/>
                </a:rPr>
                <a:t>C2+C4+C5 = 4253 W</a:t>
              </a:r>
              <a:endParaRPr lang="es-ES" altLang="en-US" sz="2000" b="1">
                <a:solidFill>
                  <a:schemeClr val="tx1"/>
                </a:solidFill>
                <a:latin typeface="Open Sans" panose="020B0606030504020204" pitchFamily="34" charset="0"/>
                <a:cs typeface="Open Sans" panose="020B0606030504020204" pitchFamily="34" charset="0"/>
              </a:endParaRPr>
            </a:p>
          </p:txBody>
        </p:sp>
      </p:grpSp>
      <p:sp>
        <p:nvSpPr>
          <p:cNvPr id="24" name="Cuadro de texto 23"/>
          <p:cNvSpPr txBox="1"/>
          <p:nvPr/>
        </p:nvSpPr>
        <p:spPr>
          <a:xfrm>
            <a:off x="5660390" y="3277235"/>
            <a:ext cx="600646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Ahora se verifica que no haya un desbalance superior al 5% así:</a:t>
            </a:r>
            <a:endParaRPr lang="es-ES" altLang="en-US" sz="1400">
              <a:latin typeface="Open Sans" panose="020B0606030504020204" pitchFamily="34" charset="0"/>
              <a:cs typeface="Open Sans" panose="020B0606030504020204" pitchFamily="34" charset="0"/>
            </a:endParaRPr>
          </a:p>
        </p:txBody>
      </p:sp>
      <p:grpSp>
        <p:nvGrpSpPr>
          <p:cNvPr id="37" name="Grupo 36"/>
          <p:cNvGrpSpPr/>
          <p:nvPr/>
        </p:nvGrpSpPr>
        <p:grpSpPr>
          <a:xfrm>
            <a:off x="6751320" y="3787140"/>
            <a:ext cx="3329940" cy="828040"/>
            <a:chOff x="8846" y="5884"/>
            <a:chExt cx="5244" cy="1304"/>
          </a:xfrm>
        </p:grpSpPr>
        <p:pic>
          <p:nvPicPr>
            <p:cNvPr id="26" name="Imagen 25" descr="verificacion-desbalance"/>
            <p:cNvPicPr>
              <a:picLocks noChangeAspect="1"/>
            </p:cNvPicPr>
            <p:nvPr/>
          </p:nvPicPr>
          <p:blipFill>
            <a:blip r:embed="rId4"/>
            <a:stretch>
              <a:fillRect/>
            </a:stretch>
          </p:blipFill>
          <p:spPr>
            <a:xfrm>
              <a:off x="9452" y="5918"/>
              <a:ext cx="4499" cy="1185"/>
            </a:xfrm>
            <a:prstGeom prst="rect">
              <a:avLst/>
            </a:prstGeom>
          </p:spPr>
        </p:pic>
        <p:sp>
          <p:nvSpPr>
            <p:cNvPr id="27" name="Rectángulo redondeado 26"/>
            <p:cNvSpPr/>
            <p:nvPr/>
          </p:nvSpPr>
          <p:spPr>
            <a:xfrm>
              <a:off x="9226" y="5884"/>
              <a:ext cx="4864" cy="1304"/>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8" name="Imagen 27" descr="pencil"/>
            <p:cNvPicPr>
              <a:picLocks noChangeAspect="1"/>
            </p:cNvPicPr>
            <p:nvPr/>
          </p:nvPicPr>
          <p:blipFill>
            <a:blip r:embed="rId3"/>
            <a:stretch>
              <a:fillRect/>
            </a:stretch>
          </p:blipFill>
          <p:spPr>
            <a:xfrm flipH="1">
              <a:off x="8846" y="6123"/>
              <a:ext cx="674" cy="674"/>
            </a:xfrm>
            <a:prstGeom prst="rect">
              <a:avLst/>
            </a:prstGeom>
          </p:spPr>
        </p:pic>
      </p:grpSp>
      <p:grpSp>
        <p:nvGrpSpPr>
          <p:cNvPr id="38" name="Grupo 37"/>
          <p:cNvGrpSpPr/>
          <p:nvPr/>
        </p:nvGrpSpPr>
        <p:grpSpPr>
          <a:xfrm>
            <a:off x="6272848" y="4851400"/>
            <a:ext cx="4287520" cy="541655"/>
            <a:chOff x="9983" y="7569"/>
            <a:chExt cx="6752" cy="853"/>
          </a:xfrm>
        </p:grpSpPr>
        <p:sp>
          <p:nvSpPr>
            <p:cNvPr id="33" name="Rectángulo redondeado 32"/>
            <p:cNvSpPr/>
            <p:nvPr/>
          </p:nvSpPr>
          <p:spPr>
            <a:xfrm>
              <a:off x="10100" y="7569"/>
              <a:ext cx="6635" cy="853"/>
            </a:xfrm>
            <a:prstGeom prst="roundRect">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s-ES" altLang="en-US" sz="2000" b="1">
                  <a:solidFill>
                    <a:schemeClr val="tx1"/>
                  </a:solidFill>
                  <a:latin typeface="Open Sans" panose="020B0606030504020204" pitchFamily="34" charset="0"/>
                  <a:cs typeface="Open Sans" panose="020B0606030504020204" pitchFamily="34" charset="0"/>
                </a:rPr>
                <a:t>(4430-4253) *100/4430=3,99%</a:t>
              </a:r>
              <a:endParaRPr lang="es-ES" altLang="en-US" sz="2000" b="1">
                <a:solidFill>
                  <a:schemeClr val="tx1"/>
                </a:solidFill>
                <a:latin typeface="Open Sans" panose="020B0606030504020204" pitchFamily="34" charset="0"/>
                <a:cs typeface="Open Sans" panose="020B0606030504020204" pitchFamily="34" charset="0"/>
              </a:endParaRPr>
            </a:p>
          </p:txBody>
        </p:sp>
        <p:pic>
          <p:nvPicPr>
            <p:cNvPr id="34" name="Imagen 33" descr="pencil"/>
            <p:cNvPicPr>
              <a:picLocks noChangeAspect="1"/>
            </p:cNvPicPr>
            <p:nvPr/>
          </p:nvPicPr>
          <p:blipFill>
            <a:blip r:embed="rId3"/>
            <a:stretch>
              <a:fillRect/>
            </a:stretch>
          </p:blipFill>
          <p:spPr>
            <a:xfrm flipH="1">
              <a:off x="9983" y="7637"/>
              <a:ext cx="674" cy="674"/>
            </a:xfrm>
            <a:prstGeom prst="rect">
              <a:avLst/>
            </a:prstGeom>
          </p:spPr>
        </p:pic>
      </p:grpSp>
      <p:sp>
        <p:nvSpPr>
          <p:cNvPr id="39" name="Cuadro de texto 38"/>
          <p:cNvSpPr txBox="1"/>
          <p:nvPr/>
        </p:nvSpPr>
        <p:spPr>
          <a:xfrm>
            <a:off x="5681980" y="5628640"/>
            <a:ext cx="616331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los resultados obtenidos, las fases quedan conformadas por los circuitos de esta manera:</a:t>
            </a:r>
            <a:endParaRPr lang="es-ES" altLang="en-US" sz="1400">
              <a:latin typeface="Open Sans" panose="020B0606030504020204" pitchFamily="34" charset="0"/>
              <a:cs typeface="Open Sans" panose="020B0606030504020204" pitchFamily="34" charset="0"/>
            </a:endParaRPr>
          </a:p>
        </p:txBody>
      </p:sp>
      <p:grpSp>
        <p:nvGrpSpPr>
          <p:cNvPr id="40" name="Grupo 39"/>
          <p:cNvGrpSpPr/>
          <p:nvPr/>
        </p:nvGrpSpPr>
        <p:grpSpPr>
          <a:xfrm>
            <a:off x="8573770" y="5923915"/>
            <a:ext cx="1310640" cy="333375"/>
            <a:chOff x="15325" y="8862"/>
            <a:chExt cx="3059" cy="905"/>
          </a:xfrm>
        </p:grpSpPr>
        <p:pic>
          <p:nvPicPr>
            <p:cNvPr id="42" name="Imagen 41" descr="Forma&#10;&#10;Descripción generada automáticament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325" y="8972"/>
              <a:ext cx="2001" cy="686"/>
            </a:xfrm>
            <a:prstGeom prst="rect">
              <a:avLst/>
            </a:prstGeom>
          </p:spPr>
          <p:txBody>
            <a:bodyPr wrap="square">
              <a:spAutoFit/>
            </a:bodyPr>
            <a:p>
              <a:pPr algn="ctr">
                <a:lnSpc>
                  <a:spcPct val="150000"/>
                </a:lnSpc>
                <a:spcAft>
                  <a:spcPts val="800"/>
                </a:spcAft>
              </a:pPr>
              <a:r>
                <a:rPr lang="es-CO" altLang="es-VE" sz="700" b="1" dirty="0">
                  <a:latin typeface="Open Sans" panose="020B0606030504020204" pitchFamily="34" charset="0"/>
                  <a:ea typeface="Open Sans" panose="020B0606030504020204" pitchFamily="34" charset="0"/>
                  <a:cs typeface="Open Sans" panose="020B0606030504020204" pitchFamily="34" charset="0"/>
                </a:rPr>
                <a:t>RESULTADO</a:t>
              </a:r>
              <a:endParaRPr lang="es-CO" alt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44"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128416" y="5924124"/>
            <a:ext cx="585665" cy="58566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1"/>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643337" y="1037627"/>
            <a:ext cx="5608320" cy="337185"/>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4: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Cargas Eléctricas Resistivas Cuadro De Cargas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Cuadro de texto 4"/>
          <p:cNvSpPr txBox="1"/>
          <p:nvPr/>
        </p:nvSpPr>
        <p:spPr>
          <a:xfrm>
            <a:off x="711835" y="1508125"/>
            <a:ext cx="455993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siguiente tabla ejemplifica las cargas y circuitos que componen un cuadro de cargas:</a:t>
            </a:r>
            <a:endParaRPr lang="es-ES" altLang="en-US" sz="1400">
              <a:latin typeface="Open Sans" panose="020B0606030504020204" pitchFamily="34" charset="0"/>
              <a:cs typeface="Open Sans" panose="020B0606030504020204" pitchFamily="34" charset="0"/>
            </a:endParaRPr>
          </a:p>
        </p:txBody>
      </p:sp>
      <p:pic>
        <p:nvPicPr>
          <p:cNvPr id="8" name="Imagen 7" descr="tabla cargas y circuitos"/>
          <p:cNvPicPr>
            <a:picLocks noChangeAspect="1"/>
          </p:cNvPicPr>
          <p:nvPr/>
        </p:nvPicPr>
        <p:blipFill>
          <a:blip r:embed="rId2"/>
          <a:srcRect l="3281" t="2219" r="1102" b="2219"/>
          <a:stretch>
            <a:fillRect/>
          </a:stretch>
        </p:blipFill>
        <p:spPr>
          <a:xfrm>
            <a:off x="781050" y="2152015"/>
            <a:ext cx="4421505" cy="3921125"/>
          </a:xfrm>
          <a:prstGeom prst="rect">
            <a:avLst/>
          </a:prstGeom>
        </p:spPr>
      </p:pic>
      <p:sp>
        <p:nvSpPr>
          <p:cNvPr id="9" name="Cuadro de texto 8"/>
          <p:cNvSpPr txBox="1"/>
          <p:nvPr/>
        </p:nvSpPr>
        <p:spPr>
          <a:xfrm>
            <a:off x="5525770" y="1603375"/>
            <a:ext cx="627570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Tomando como ejemplo el cuadro de cargas y sabiendo que se tiene a disposición dos fases, se procede a encontrar la acomodación del circuito así:</a:t>
            </a:r>
            <a:endParaRPr lang="es-ES" altLang="en-US" sz="1400">
              <a:latin typeface="Open Sans" panose="020B0606030504020204" pitchFamily="34" charset="0"/>
              <a:cs typeface="Open Sans" panose="020B0606030504020204" pitchFamily="34" charset="0"/>
            </a:endParaRPr>
          </a:p>
        </p:txBody>
      </p:sp>
      <p:grpSp>
        <p:nvGrpSpPr>
          <p:cNvPr id="17" name="Grupo 16"/>
          <p:cNvGrpSpPr/>
          <p:nvPr/>
        </p:nvGrpSpPr>
        <p:grpSpPr>
          <a:xfrm>
            <a:off x="5587365" y="2478405"/>
            <a:ext cx="2914015" cy="516255"/>
            <a:chOff x="8901" y="3903"/>
            <a:chExt cx="4589" cy="813"/>
          </a:xfrm>
        </p:grpSpPr>
        <p:sp>
          <p:nvSpPr>
            <p:cNvPr id="18" name="Rectángulo redondeado 17"/>
            <p:cNvSpPr/>
            <p:nvPr/>
          </p:nvSpPr>
          <p:spPr>
            <a:xfrm>
              <a:off x="9208" y="3976"/>
              <a:ext cx="3879"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5" name="Imagen 14" descr="pencil"/>
            <p:cNvPicPr>
              <a:picLocks noChangeAspect="1"/>
            </p:cNvPicPr>
            <p:nvPr/>
          </p:nvPicPr>
          <p:blipFill>
            <a:blip r:embed="rId3"/>
            <a:stretch>
              <a:fillRect/>
            </a:stretch>
          </p:blipFill>
          <p:spPr>
            <a:xfrm flipH="1">
              <a:off x="8901" y="3903"/>
              <a:ext cx="674" cy="674"/>
            </a:xfrm>
            <a:prstGeom prst="rect">
              <a:avLst/>
            </a:prstGeom>
          </p:spPr>
        </p:pic>
        <p:sp>
          <p:nvSpPr>
            <p:cNvPr id="16" name="Cuadro de texto 15"/>
            <p:cNvSpPr txBox="1"/>
            <p:nvPr/>
          </p:nvSpPr>
          <p:spPr>
            <a:xfrm>
              <a:off x="9050" y="4027"/>
              <a:ext cx="4440" cy="628"/>
            </a:xfrm>
            <a:prstGeom prst="rect">
              <a:avLst/>
            </a:prstGeom>
            <a:noFill/>
          </p:spPr>
          <p:txBody>
            <a:bodyPr wrap="square" rtlCol="0">
              <a:spAutoFit/>
            </a:bodyPr>
            <a:p>
              <a:pPr algn="ctr"/>
              <a:r>
                <a:rPr lang="es-ES" altLang="en-US" sz="2000" b="1">
                  <a:solidFill>
                    <a:schemeClr val="tx1"/>
                  </a:solidFill>
                  <a:latin typeface="Open Sans" panose="020B0606030504020204" pitchFamily="34" charset="0"/>
                  <a:cs typeface="Open Sans" panose="020B0606030504020204" pitchFamily="34" charset="0"/>
                </a:rPr>
                <a:t>C1 + C3 = 4430 W</a:t>
              </a:r>
              <a:endParaRPr lang="es-ES" altLang="en-US" sz="2000" b="1">
                <a:solidFill>
                  <a:schemeClr val="tx1"/>
                </a:solidFill>
                <a:latin typeface="Open Sans" panose="020B0606030504020204" pitchFamily="34" charset="0"/>
                <a:cs typeface="Open Sans" panose="020B0606030504020204" pitchFamily="34" charset="0"/>
              </a:endParaRPr>
            </a:p>
          </p:txBody>
        </p:sp>
      </p:grpSp>
      <p:grpSp>
        <p:nvGrpSpPr>
          <p:cNvPr id="20" name="Grupo 19"/>
          <p:cNvGrpSpPr/>
          <p:nvPr/>
        </p:nvGrpSpPr>
        <p:grpSpPr>
          <a:xfrm>
            <a:off x="8461375" y="2475230"/>
            <a:ext cx="3032997" cy="516255"/>
            <a:chOff x="8901" y="3903"/>
            <a:chExt cx="4420" cy="813"/>
          </a:xfrm>
        </p:grpSpPr>
        <p:sp>
          <p:nvSpPr>
            <p:cNvPr id="21" name="Rectángulo redondeado 20"/>
            <p:cNvSpPr/>
            <p:nvPr/>
          </p:nvSpPr>
          <p:spPr>
            <a:xfrm>
              <a:off x="9208" y="3976"/>
              <a:ext cx="4113"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2" name="Imagen 21" descr="pencil"/>
            <p:cNvPicPr>
              <a:picLocks noChangeAspect="1"/>
            </p:cNvPicPr>
            <p:nvPr/>
          </p:nvPicPr>
          <p:blipFill>
            <a:blip r:embed="rId3"/>
            <a:stretch>
              <a:fillRect/>
            </a:stretch>
          </p:blipFill>
          <p:spPr>
            <a:xfrm flipH="1">
              <a:off x="8901" y="3903"/>
              <a:ext cx="674" cy="674"/>
            </a:xfrm>
            <a:prstGeom prst="rect">
              <a:avLst/>
            </a:prstGeom>
          </p:spPr>
        </p:pic>
        <p:sp>
          <p:nvSpPr>
            <p:cNvPr id="23" name="Cuadro de texto 22"/>
            <p:cNvSpPr txBox="1"/>
            <p:nvPr/>
          </p:nvSpPr>
          <p:spPr>
            <a:xfrm>
              <a:off x="9495" y="4037"/>
              <a:ext cx="3740" cy="628"/>
            </a:xfrm>
            <a:prstGeom prst="rect">
              <a:avLst/>
            </a:prstGeom>
            <a:noFill/>
          </p:spPr>
          <p:txBody>
            <a:bodyPr wrap="square" rtlCol="0">
              <a:spAutoFit/>
            </a:bodyPr>
            <a:p>
              <a:pPr algn="ctr"/>
              <a:r>
                <a:rPr lang="es-ES" altLang="en-US" sz="2000" b="1">
                  <a:solidFill>
                    <a:schemeClr val="tx1"/>
                  </a:solidFill>
                  <a:latin typeface="Open Sans" panose="020B0606030504020204" pitchFamily="34" charset="0"/>
                  <a:cs typeface="Open Sans" panose="020B0606030504020204" pitchFamily="34" charset="0"/>
                </a:rPr>
                <a:t>C2+C4+C5 = 4253 W</a:t>
              </a:r>
              <a:endParaRPr lang="es-ES" altLang="en-US" sz="2000" b="1">
                <a:solidFill>
                  <a:schemeClr val="tx1"/>
                </a:solidFill>
                <a:latin typeface="Open Sans" panose="020B0606030504020204" pitchFamily="34" charset="0"/>
                <a:cs typeface="Open Sans" panose="020B0606030504020204" pitchFamily="34" charset="0"/>
              </a:endParaRPr>
            </a:p>
          </p:txBody>
        </p:sp>
      </p:grpSp>
      <p:sp>
        <p:nvSpPr>
          <p:cNvPr id="24" name="Cuadro de texto 23"/>
          <p:cNvSpPr txBox="1"/>
          <p:nvPr/>
        </p:nvSpPr>
        <p:spPr>
          <a:xfrm>
            <a:off x="5660390" y="3277235"/>
            <a:ext cx="600646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Ahora se verifica que no haya un desbalance superior al 5% así:</a:t>
            </a:r>
            <a:endParaRPr lang="es-ES" altLang="en-US" sz="1400">
              <a:latin typeface="Open Sans" panose="020B0606030504020204" pitchFamily="34" charset="0"/>
              <a:cs typeface="Open Sans" panose="020B0606030504020204" pitchFamily="34" charset="0"/>
            </a:endParaRPr>
          </a:p>
        </p:txBody>
      </p:sp>
      <p:grpSp>
        <p:nvGrpSpPr>
          <p:cNvPr id="37" name="Grupo 36"/>
          <p:cNvGrpSpPr/>
          <p:nvPr/>
        </p:nvGrpSpPr>
        <p:grpSpPr>
          <a:xfrm>
            <a:off x="6751320" y="3787140"/>
            <a:ext cx="3329940" cy="828040"/>
            <a:chOff x="8846" y="5884"/>
            <a:chExt cx="5244" cy="1304"/>
          </a:xfrm>
        </p:grpSpPr>
        <p:pic>
          <p:nvPicPr>
            <p:cNvPr id="26" name="Imagen 25" descr="verificacion-desbalance"/>
            <p:cNvPicPr>
              <a:picLocks noChangeAspect="1"/>
            </p:cNvPicPr>
            <p:nvPr/>
          </p:nvPicPr>
          <p:blipFill>
            <a:blip r:embed="rId4"/>
            <a:stretch>
              <a:fillRect/>
            </a:stretch>
          </p:blipFill>
          <p:spPr>
            <a:xfrm>
              <a:off x="9452" y="5918"/>
              <a:ext cx="4499" cy="1185"/>
            </a:xfrm>
            <a:prstGeom prst="rect">
              <a:avLst/>
            </a:prstGeom>
          </p:spPr>
        </p:pic>
        <p:sp>
          <p:nvSpPr>
            <p:cNvPr id="27" name="Rectángulo redondeado 26"/>
            <p:cNvSpPr/>
            <p:nvPr/>
          </p:nvSpPr>
          <p:spPr>
            <a:xfrm>
              <a:off x="9226" y="5884"/>
              <a:ext cx="4864" cy="1304"/>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8" name="Imagen 27" descr="pencil"/>
            <p:cNvPicPr>
              <a:picLocks noChangeAspect="1"/>
            </p:cNvPicPr>
            <p:nvPr/>
          </p:nvPicPr>
          <p:blipFill>
            <a:blip r:embed="rId3"/>
            <a:stretch>
              <a:fillRect/>
            </a:stretch>
          </p:blipFill>
          <p:spPr>
            <a:xfrm flipH="1">
              <a:off x="8846" y="6123"/>
              <a:ext cx="674" cy="674"/>
            </a:xfrm>
            <a:prstGeom prst="rect">
              <a:avLst/>
            </a:prstGeom>
          </p:spPr>
        </p:pic>
      </p:grpSp>
      <p:grpSp>
        <p:nvGrpSpPr>
          <p:cNvPr id="38" name="Grupo 37"/>
          <p:cNvGrpSpPr/>
          <p:nvPr/>
        </p:nvGrpSpPr>
        <p:grpSpPr>
          <a:xfrm>
            <a:off x="6272848" y="4851400"/>
            <a:ext cx="4286885" cy="636270"/>
            <a:chOff x="9983" y="7569"/>
            <a:chExt cx="6751" cy="1002"/>
          </a:xfrm>
        </p:grpSpPr>
        <p:sp>
          <p:nvSpPr>
            <p:cNvPr id="33" name="Rectángulo redondeado 32"/>
            <p:cNvSpPr/>
            <p:nvPr/>
          </p:nvSpPr>
          <p:spPr>
            <a:xfrm>
              <a:off x="10100" y="7569"/>
              <a:ext cx="6635" cy="1003"/>
            </a:xfrm>
            <a:prstGeom prst="roundRect">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s-ES" altLang="en-US" sz="2000" b="1">
                  <a:solidFill>
                    <a:schemeClr val="tx1"/>
                  </a:solidFill>
                  <a:latin typeface="Open Sans" panose="020B0606030504020204" pitchFamily="34" charset="0"/>
                  <a:cs typeface="Open Sans" panose="020B0606030504020204" pitchFamily="34" charset="0"/>
                </a:rPr>
                <a:t>(4430-4253) *100/4430=3,99%</a:t>
              </a:r>
              <a:endParaRPr lang="es-ES" altLang="en-US" sz="2000" b="1">
                <a:solidFill>
                  <a:schemeClr val="tx1"/>
                </a:solidFill>
                <a:latin typeface="Open Sans" panose="020B0606030504020204" pitchFamily="34" charset="0"/>
                <a:cs typeface="Open Sans" panose="020B0606030504020204" pitchFamily="34" charset="0"/>
              </a:endParaRPr>
            </a:p>
          </p:txBody>
        </p:sp>
        <p:pic>
          <p:nvPicPr>
            <p:cNvPr id="34" name="Imagen 33" descr="pencil"/>
            <p:cNvPicPr>
              <a:picLocks noChangeAspect="1"/>
            </p:cNvPicPr>
            <p:nvPr/>
          </p:nvPicPr>
          <p:blipFill>
            <a:blip r:embed="rId3"/>
            <a:stretch>
              <a:fillRect/>
            </a:stretch>
          </p:blipFill>
          <p:spPr>
            <a:xfrm flipH="1">
              <a:off x="9983" y="7637"/>
              <a:ext cx="674" cy="674"/>
            </a:xfrm>
            <a:prstGeom prst="rect">
              <a:avLst/>
            </a:prstGeom>
          </p:spPr>
        </p:pic>
      </p:grpSp>
      <p:sp>
        <p:nvSpPr>
          <p:cNvPr id="39" name="Cuadro de texto 38"/>
          <p:cNvSpPr txBox="1"/>
          <p:nvPr/>
        </p:nvSpPr>
        <p:spPr>
          <a:xfrm>
            <a:off x="5681980" y="5628640"/>
            <a:ext cx="616331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De acuerdo a los resultados obtenidos, las fases quedan conformadas por los circuitos de esta manera:</a:t>
            </a:r>
            <a:endParaRPr lang="es-ES" altLang="en-US" sz="1400">
              <a:latin typeface="Open Sans" panose="020B0606030504020204" pitchFamily="34" charset="0"/>
              <a:cs typeface="Open Sans" panose="020B0606030504020204" pitchFamily="34" charset="0"/>
            </a:endParaRPr>
          </a:p>
        </p:txBody>
      </p:sp>
      <p:grpSp>
        <p:nvGrpSpPr>
          <p:cNvPr id="40" name="Grupo 39"/>
          <p:cNvGrpSpPr/>
          <p:nvPr/>
        </p:nvGrpSpPr>
        <p:grpSpPr>
          <a:xfrm>
            <a:off x="8573770" y="5923915"/>
            <a:ext cx="1310640" cy="333375"/>
            <a:chOff x="15325" y="8862"/>
            <a:chExt cx="3059" cy="905"/>
          </a:xfrm>
        </p:grpSpPr>
        <p:pic>
          <p:nvPicPr>
            <p:cNvPr id="42" name="Imagen 41" descr="Forma&#10;&#10;Descripción generada automáticament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325" y="8972"/>
              <a:ext cx="2001" cy="686"/>
            </a:xfrm>
            <a:prstGeom prst="rect">
              <a:avLst/>
            </a:prstGeom>
          </p:spPr>
          <p:txBody>
            <a:bodyPr wrap="square">
              <a:spAutoFit/>
            </a:bodyPr>
            <a:p>
              <a:pPr algn="ctr">
                <a:lnSpc>
                  <a:spcPct val="150000"/>
                </a:lnSpc>
                <a:spcAft>
                  <a:spcPts val="800"/>
                </a:spcAft>
              </a:pPr>
              <a:r>
                <a:rPr lang="es-CO" altLang="es-VE" sz="700" b="1" dirty="0">
                  <a:latin typeface="Open Sans" panose="020B0606030504020204" pitchFamily="34" charset="0"/>
                  <a:ea typeface="Open Sans" panose="020B0606030504020204" pitchFamily="34" charset="0"/>
                  <a:cs typeface="Open Sans" panose="020B0606030504020204" pitchFamily="34" charset="0"/>
                </a:rPr>
                <a:t>RESULTADO</a:t>
              </a:r>
              <a:endParaRPr lang="es-CO" alt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44"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128416" y="5924124"/>
            <a:ext cx="585665" cy="585665"/>
          </a:xfrm>
          <a:prstGeom prst="rect">
            <a:avLst/>
          </a:prstGeom>
        </p:spPr>
      </p:pic>
      <p:sp>
        <p:nvSpPr>
          <p:cNvPr id="2" name="Rectángulo 1"/>
          <p:cNvSpPr/>
          <p:nvPr/>
        </p:nvSpPr>
        <p:spPr>
          <a:xfrm>
            <a:off x="-5080" y="-6350"/>
            <a:ext cx="12202795" cy="6870065"/>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4" name="Grupo 3"/>
          <p:cNvGrpSpPr/>
          <p:nvPr/>
        </p:nvGrpSpPr>
        <p:grpSpPr>
          <a:xfrm>
            <a:off x="7918717" y="4722451"/>
            <a:ext cx="2697937" cy="1091550"/>
            <a:chOff x="6118" y="5548"/>
            <a:chExt cx="7773" cy="3592"/>
          </a:xfrm>
        </p:grpSpPr>
        <p:grpSp>
          <p:nvGrpSpPr>
            <p:cNvPr id="6" name="Grupo 5"/>
            <p:cNvGrpSpPr/>
            <p:nvPr/>
          </p:nvGrpSpPr>
          <p:grpSpPr>
            <a:xfrm>
              <a:off x="6118" y="5548"/>
              <a:ext cx="7773" cy="3592"/>
              <a:chOff x="6847" y="5548"/>
              <a:chExt cx="7040" cy="3592"/>
            </a:xfrm>
          </p:grpSpPr>
          <p:sp>
            <p:nvSpPr>
              <p:cNvPr id="7" name="Rectángulo redondeado 6"/>
              <p:cNvSpPr/>
              <p:nvPr/>
            </p:nvSpPr>
            <p:spPr>
              <a:xfrm>
                <a:off x="6847" y="5548"/>
                <a:ext cx="7040" cy="3592"/>
              </a:xfrm>
              <a:prstGeom prst="roundRect">
                <a:avLst/>
              </a:prstGeom>
              <a:solidFill>
                <a:schemeClr val="bg1"/>
              </a:solidFill>
              <a:ln w="38100">
                <a:solidFill>
                  <a:srgbClr val="FFCC4F"/>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sz="1400">
                  <a:solidFill>
                    <a:schemeClr val="tx1"/>
                  </a:solidFill>
                  <a:latin typeface="OpenSymbol" panose="05010000000000000000" charset="0"/>
                  <a:cs typeface="OpenSymbol" panose="05010000000000000000" charset="0"/>
                </a:endParaRPr>
              </a:p>
            </p:txBody>
          </p:sp>
          <p:sp>
            <p:nvSpPr>
              <p:cNvPr id="10" name="Óvalo 9"/>
              <p:cNvSpPr/>
              <p:nvPr/>
            </p:nvSpPr>
            <p:spPr>
              <a:xfrm>
                <a:off x="13007" y="5734"/>
                <a:ext cx="562" cy="6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11" name="Cuadro de texto 10"/>
            <p:cNvSpPr txBox="1"/>
            <p:nvPr/>
          </p:nvSpPr>
          <p:spPr>
            <a:xfrm>
              <a:off x="6526" y="6167"/>
              <a:ext cx="6363" cy="2426"/>
            </a:xfrm>
            <a:prstGeom prst="rect">
              <a:avLst/>
            </a:prstGeom>
            <a:noFill/>
          </p:spPr>
          <p:txBody>
            <a:bodyPr wrap="square" rtlCol="0">
              <a:spAutoFit/>
            </a:bodyPr>
            <a:p>
              <a:pPr algn="ctr"/>
              <a:r>
                <a:rPr lang="es-CO" altLang="es-ES" sz="1400" b="1">
                  <a:latin typeface="Open Sans" panose="020B0606030504020204" pitchFamily="34" charset="0"/>
                  <a:cs typeface="Open Sans" panose="020B0606030504020204" pitchFamily="34" charset="0"/>
                  <a:sym typeface="+mn-ea"/>
                </a:rPr>
                <a:t>Fase 1:</a:t>
              </a:r>
              <a:r>
                <a:rPr lang="es-CO" altLang="es-ES" sz="1400">
                  <a:latin typeface="Open Sans" panose="020B0606030504020204" pitchFamily="34" charset="0"/>
                  <a:cs typeface="Open Sans" panose="020B0606030504020204" pitchFamily="34" charset="0"/>
                  <a:sym typeface="+mn-ea"/>
                </a:rPr>
                <a:t> C1, C3</a:t>
              </a:r>
              <a:endParaRPr lang="es-CO" altLang="es-ES" sz="1400">
                <a:latin typeface="Open Sans" panose="020B0606030504020204" pitchFamily="34" charset="0"/>
                <a:cs typeface="Open Sans" panose="020B0606030504020204" pitchFamily="34" charset="0"/>
                <a:sym typeface="+mn-ea"/>
              </a:endParaRPr>
            </a:p>
            <a:p>
              <a:pPr algn="ctr"/>
              <a:endParaRPr lang="es-CO" altLang="es-ES" sz="1400" b="1">
                <a:latin typeface="Open Sans" panose="020B0606030504020204" pitchFamily="34" charset="0"/>
                <a:cs typeface="Open Sans" panose="020B0606030504020204" pitchFamily="34" charset="0"/>
                <a:sym typeface="+mn-ea"/>
              </a:endParaRPr>
            </a:p>
            <a:p>
              <a:pPr algn="ctr"/>
              <a:r>
                <a:rPr lang="es-CO" altLang="es-ES" sz="1400" b="1">
                  <a:latin typeface="Open Sans" panose="020B0606030504020204" pitchFamily="34" charset="0"/>
                  <a:cs typeface="Open Sans" panose="020B0606030504020204" pitchFamily="34" charset="0"/>
                  <a:sym typeface="+mn-ea"/>
                </a:rPr>
                <a:t>Fase 2:</a:t>
              </a:r>
              <a:r>
                <a:rPr lang="es-CO" altLang="es-ES" sz="1400">
                  <a:latin typeface="Open Sans" panose="020B0606030504020204" pitchFamily="34" charset="0"/>
                  <a:cs typeface="Open Sans" panose="020B0606030504020204" pitchFamily="34" charset="0"/>
                  <a:sym typeface="+mn-ea"/>
                </a:rPr>
                <a:t> C2, C4, C5</a:t>
              </a:r>
              <a:endParaRPr lang="es-CO" altLang="es-ES" sz="1400">
                <a:latin typeface="Open Sans" panose="020B0606030504020204" pitchFamily="34" charset="0"/>
                <a:cs typeface="Open Sans" panose="020B0606030504020204" pitchFamily="34" charset="0"/>
                <a:sym typeface="+mn-ea"/>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4930" y="1912620"/>
            <a:ext cx="12010390" cy="4363720"/>
            <a:chOff x="118" y="3012"/>
            <a:chExt cx="18914" cy="6872"/>
          </a:xfrm>
        </p:grpSpPr>
        <p:sp>
          <p:nvSpPr>
            <p:cNvPr id="8" name="Rectángulo 7"/>
            <p:cNvSpPr/>
            <p:nvPr/>
          </p:nvSpPr>
          <p:spPr>
            <a:xfrm>
              <a:off x="118" y="3012"/>
              <a:ext cx="18915"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Cuadro de texto 11"/>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13" name="Imagen 12" descr="cables"/>
            <p:cNvPicPr>
              <a:picLocks noChangeAspect="1"/>
            </p:cNvPicPr>
            <p:nvPr/>
          </p:nvPicPr>
          <p:blipFill>
            <a:blip r:embed="rId1"/>
            <a:stretch>
              <a:fillRect/>
            </a:stretch>
          </p:blipFill>
          <p:spPr>
            <a:xfrm>
              <a:off x="1200" y="3012"/>
              <a:ext cx="979" cy="6872"/>
            </a:xfrm>
            <a:prstGeom prst="rect">
              <a:avLst/>
            </a:prstGeom>
          </p:spPr>
        </p:pic>
      </p:grpSp>
      <p:sp>
        <p:nvSpPr>
          <p:cNvPr id="18" name="Rectángulo redondeado 17"/>
          <p:cNvSpPr/>
          <p:nvPr/>
        </p:nvSpPr>
        <p:spPr>
          <a:xfrm>
            <a:off x="3209290" y="3401060"/>
            <a:ext cx="2336800" cy="46990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340"/>
            <a:ext cx="235839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7" name="Rectángulo 6"/>
          <p:cNvSpPr/>
          <p:nvPr/>
        </p:nvSpPr>
        <p:spPr>
          <a:xfrm>
            <a:off x="12310745" y="13335"/>
            <a:ext cx="1703070" cy="6829425"/>
          </a:xfrm>
          <a:prstGeom prst="rect">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200">
                <a:solidFill>
                  <a:schemeClr val="tx1"/>
                </a:solidFill>
              </a:rPr>
              <a:t>Maquetación:</a:t>
            </a:r>
            <a:endParaRPr lang="es-CO" altLang="es-ES" sz="1200">
              <a:solidFill>
                <a:schemeClr val="tx1"/>
              </a:solidFill>
            </a:endParaRPr>
          </a:p>
          <a:p>
            <a:pPr algn="l"/>
            <a:endParaRPr lang="es-CO" altLang="es-ES" sz="1200">
              <a:solidFill>
                <a:schemeClr val="tx1"/>
              </a:solidFill>
            </a:endParaRPr>
          </a:p>
          <a:p>
            <a:pPr algn="ctr"/>
            <a:r>
              <a:rPr lang="es-CO" altLang="es-ES" sz="1200" b="1" u="sng">
                <a:solidFill>
                  <a:schemeClr val="tx1"/>
                </a:solidFill>
              </a:rPr>
              <a:t>TAPS con SCROLL</a:t>
            </a:r>
            <a:endParaRPr lang="es-CO" altLang="es-ES" sz="1200" b="1" u="sng">
              <a:solidFill>
                <a:schemeClr val="tx1"/>
              </a:solidFill>
            </a:endParaRPr>
          </a:p>
          <a:p>
            <a:pPr algn="ctr"/>
            <a:endParaRPr lang="es-CO" altLang="es-ES" sz="1200">
              <a:solidFill>
                <a:schemeClr val="tx1"/>
              </a:solidFill>
            </a:endParaRPr>
          </a:p>
          <a:p>
            <a:pPr algn="l"/>
            <a:r>
              <a:rPr lang="es-CO" altLang="es-ES" sz="1200">
                <a:solidFill>
                  <a:schemeClr val="tx1"/>
                </a:solidFill>
              </a:rPr>
              <a:t>La apariencia de los taps en programación queda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https://codepen.io/rafaelavlucas/pen/MLKGba</a:t>
            </a:r>
            <a:endParaRPr lang="es-CO" altLang="es-ES" sz="1200">
              <a:solidFill>
                <a:schemeClr val="tx1"/>
              </a:solidFill>
            </a:endParaRPr>
          </a:p>
          <a:p>
            <a:pPr algn="l"/>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El fondo de imagen funciona como paralax,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https://materializecss.com/parallax-demo.html</a:t>
            </a:r>
            <a:endParaRPr lang="es-CO" altLang="es-ES" sz="1200">
              <a:solidFill>
                <a:schemeClr val="tx1"/>
              </a:solidFill>
            </a:endParaRPr>
          </a:p>
          <a:p>
            <a:pPr algn="l"/>
            <a:endParaRPr lang="es-CO" altLang="es-ES" sz="1200">
              <a:solidFill>
                <a:schemeClr val="tx1"/>
              </a:solidFill>
            </a:endParaRPr>
          </a:p>
        </p:txBody>
      </p:sp>
      <p:cxnSp>
        <p:nvCxnSpPr>
          <p:cNvPr id="9" name="Conector recto 8"/>
          <p:cNvCxnSpPr/>
          <p:nvPr/>
        </p:nvCxnSpPr>
        <p:spPr>
          <a:xfrm>
            <a:off x="11755120" y="209994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760980"/>
            <a:ext cx="0" cy="3229610"/>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457960" y="2517775"/>
            <a:ext cx="10015855"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Para este método se determina la carga total del lugar donde se va instalar el alimentador y con esta se calcula el calibre de los alimentadores principales aplicando la siguiente fórmula: </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458595" y="2130425"/>
            <a:ext cx="1750695" cy="306705"/>
          </a:xfrm>
          <a:prstGeom prst="rect">
            <a:avLst/>
          </a:prstGeom>
          <a:noFill/>
        </p:spPr>
        <p:txBody>
          <a:bodyPr wrap="square" rtlCol="0">
            <a:spAutoFit/>
          </a:bodyPr>
          <a:p>
            <a:r>
              <a:rPr lang="es-ES" altLang="en-US" sz="1400" b="1">
                <a:solidFill>
                  <a:schemeClr val="tx1"/>
                </a:solidFill>
                <a:latin typeface="Open Sans" panose="020B0606030504020204" pitchFamily="34" charset="0"/>
                <a:cs typeface="Open Sans" panose="020B0606030504020204" pitchFamily="34" charset="0"/>
              </a:rPr>
              <a:t>Por corriente</a:t>
            </a:r>
            <a:endParaRPr lang="es-ES" altLang="en-US" sz="1400" b="1">
              <a:solidFill>
                <a:schemeClr val="tx1"/>
              </a:solidFill>
              <a:latin typeface="Open Sans" panose="020B0606030504020204" pitchFamily="34" charset="0"/>
              <a:cs typeface="Open Sans" panose="020B0606030504020204" pitchFamily="34" charset="0"/>
            </a:endParaRPr>
          </a:p>
        </p:txBody>
      </p:sp>
      <p:pic>
        <p:nvPicPr>
          <p:cNvPr id="6" name="Imagen 5" descr="pencil"/>
          <p:cNvPicPr>
            <a:picLocks noChangeAspect="1"/>
          </p:cNvPicPr>
          <p:nvPr/>
        </p:nvPicPr>
        <p:blipFill>
          <a:blip r:embed="rId3"/>
          <a:stretch>
            <a:fillRect/>
          </a:stretch>
        </p:blipFill>
        <p:spPr>
          <a:xfrm flipH="1">
            <a:off x="3070225" y="3354705"/>
            <a:ext cx="427990" cy="427990"/>
          </a:xfrm>
          <a:prstGeom prst="rect">
            <a:avLst/>
          </a:prstGeom>
        </p:spPr>
      </p:pic>
      <p:sp>
        <p:nvSpPr>
          <p:cNvPr id="16" name="Cuadro de texto 15"/>
          <p:cNvSpPr txBox="1"/>
          <p:nvPr/>
        </p:nvSpPr>
        <p:spPr>
          <a:xfrm>
            <a:off x="3402330" y="3401060"/>
            <a:ext cx="1943735" cy="46037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 P/(V*0.9)</a:t>
            </a:r>
            <a:endParaRPr lang="es-ES" altLang="en-US" sz="2400" b="1">
              <a:solidFill>
                <a:schemeClr val="tx1"/>
              </a:solidFill>
              <a:latin typeface="Open Sans" panose="020B0606030504020204" pitchFamily="34" charset="0"/>
              <a:cs typeface="Open Sans" panose="020B0606030504020204" pitchFamily="34" charset="0"/>
            </a:endParaRPr>
          </a:p>
        </p:txBody>
      </p:sp>
      <p:sp>
        <p:nvSpPr>
          <p:cNvPr id="20" name="Rectángulo redondeado 19"/>
          <p:cNvSpPr/>
          <p:nvPr/>
        </p:nvSpPr>
        <p:spPr>
          <a:xfrm>
            <a:off x="8009890" y="3404235"/>
            <a:ext cx="2336800" cy="46990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1" name="Imagen 20" descr="pencil"/>
          <p:cNvPicPr>
            <a:picLocks noChangeAspect="1"/>
          </p:cNvPicPr>
          <p:nvPr/>
        </p:nvPicPr>
        <p:blipFill>
          <a:blip r:embed="rId3"/>
          <a:stretch>
            <a:fillRect/>
          </a:stretch>
        </p:blipFill>
        <p:spPr>
          <a:xfrm flipH="1">
            <a:off x="7870825" y="3357880"/>
            <a:ext cx="427990" cy="427990"/>
          </a:xfrm>
          <a:prstGeom prst="rect">
            <a:avLst/>
          </a:prstGeom>
        </p:spPr>
      </p:pic>
      <p:sp>
        <p:nvSpPr>
          <p:cNvPr id="22" name="Cuadro de texto 21"/>
          <p:cNvSpPr txBox="1"/>
          <p:nvPr/>
        </p:nvSpPr>
        <p:spPr>
          <a:xfrm>
            <a:off x="8228330" y="3391535"/>
            <a:ext cx="1943735" cy="46037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Ic=(I)(f.d.)</a:t>
            </a:r>
            <a:endParaRPr lang="es-ES" altLang="en-US" sz="2400" b="1">
              <a:solidFill>
                <a:schemeClr val="tx1"/>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1457325" y="4315460"/>
            <a:ext cx="5393055" cy="953135"/>
          </a:xfrm>
          <a:prstGeom prst="rect">
            <a:avLst/>
          </a:prstGeom>
          <a:noFill/>
        </p:spPr>
        <p:txBody>
          <a:bodyPr wrap="square" rtlCol="0">
            <a:spAutoFit/>
          </a:bodyPr>
          <a:p>
            <a:r>
              <a:rPr lang="es-CO" altLang="es-ES" sz="1400">
                <a:solidFill>
                  <a:schemeClr val="tx1"/>
                </a:solidFill>
                <a:latin typeface="Open Sans" panose="020B0606030504020204" pitchFamily="34" charset="0"/>
                <a:cs typeface="Open Sans" panose="020B0606030504020204" pitchFamily="34" charset="0"/>
              </a:rPr>
              <a:t>Luego, c</a:t>
            </a:r>
            <a:r>
              <a:rPr lang="es-ES" altLang="en-US" sz="1400">
                <a:solidFill>
                  <a:schemeClr val="tx1"/>
                </a:solidFill>
                <a:latin typeface="Open Sans" panose="020B0606030504020204" pitchFamily="34" charset="0"/>
                <a:cs typeface="Open Sans" panose="020B0606030504020204" pitchFamily="34" charset="0"/>
              </a:rPr>
              <a:t>on la </a:t>
            </a:r>
            <a:r>
              <a:rPr lang="es-ES" altLang="en-US" sz="1400" b="1">
                <a:solidFill>
                  <a:schemeClr val="tx1"/>
                </a:solidFill>
                <a:latin typeface="Open Sans" panose="020B0606030504020204" pitchFamily="34" charset="0"/>
                <a:cs typeface="Open Sans" panose="020B0606030504020204" pitchFamily="34" charset="0"/>
              </a:rPr>
              <a:t>I</a:t>
            </a:r>
            <a:r>
              <a:rPr lang="es-ES" altLang="en-US" sz="1400">
                <a:solidFill>
                  <a:schemeClr val="tx1"/>
                </a:solidFill>
                <a:latin typeface="Open Sans" panose="020B0606030504020204" pitchFamily="34" charset="0"/>
                <a:cs typeface="Open Sans" panose="020B0606030504020204" pitchFamily="34" charset="0"/>
              </a:rPr>
              <a:t>, se determina una Ic (corriente corregida) y esta se  multiplica por un factor de demanda o factor de utilización (f.d.) el cual tiene un valor que varía según tabla 220.42, quedando así: </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24" name="Imagen 23" descr="decree"/>
          <p:cNvPicPr>
            <a:picLocks noChangeAspect="1"/>
          </p:cNvPicPr>
          <p:nvPr/>
        </p:nvPicPr>
        <p:blipFill>
          <a:blip r:embed="rId4"/>
          <a:stretch>
            <a:fillRect/>
          </a:stretch>
        </p:blipFill>
        <p:spPr>
          <a:xfrm>
            <a:off x="2779395" y="4919345"/>
            <a:ext cx="553085" cy="553085"/>
          </a:xfrm>
          <a:prstGeom prst="rect">
            <a:avLst/>
          </a:prstGeom>
        </p:spPr>
      </p:pic>
      <p:sp>
        <p:nvSpPr>
          <p:cNvPr id="25" name="Cuadro de texto 24"/>
          <p:cNvSpPr txBox="1"/>
          <p:nvPr/>
        </p:nvSpPr>
        <p:spPr>
          <a:xfrm>
            <a:off x="2779395" y="3981450"/>
            <a:ext cx="3206115" cy="275590"/>
          </a:xfrm>
          <a:prstGeom prst="rect">
            <a:avLst/>
          </a:prstGeom>
          <a:noFill/>
        </p:spPr>
        <p:txBody>
          <a:bodyPr wrap="square" rtlCol="0">
            <a:spAutoFit/>
          </a:bodyPr>
          <a:p>
            <a:pPr algn="ctr"/>
            <a:r>
              <a:rPr lang="es-CO" altLang="es-ES" sz="1200">
                <a:latin typeface="Open Sans" panose="020B0606030504020204" pitchFamily="34" charset="0"/>
                <a:cs typeface="Open Sans" panose="020B0606030504020204" pitchFamily="34" charset="0"/>
              </a:rPr>
              <a:t>Pasa el mouse por encima de la fórmula</a:t>
            </a:r>
            <a:endParaRPr lang="es-CO" altLang="es-ES" sz="1200">
              <a:latin typeface="Open Sans" panose="020B0606030504020204" pitchFamily="34" charset="0"/>
              <a:cs typeface="Open Sans" panose="020B0606030504020204" pitchFamily="34" charset="0"/>
            </a:endParaRPr>
          </a:p>
        </p:txBody>
      </p:sp>
      <p:pic>
        <p:nvPicPr>
          <p:cNvPr id="26"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402621" y="3493344"/>
            <a:ext cx="585665" cy="585665"/>
          </a:xfrm>
          <a:prstGeom prst="rect">
            <a:avLst/>
          </a:prstGeom>
        </p:spPr>
      </p:pic>
      <p:sp>
        <p:nvSpPr>
          <p:cNvPr id="34" name="Cuadro de texto 33"/>
          <p:cNvSpPr txBox="1"/>
          <p:nvPr/>
        </p:nvSpPr>
        <p:spPr>
          <a:xfrm>
            <a:off x="7425690" y="4315460"/>
            <a:ext cx="411480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De este modo con Ic, se obtiene el calibre del conductor en la Tabla 4.</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37" name="Imagen 36" descr="table"/>
          <p:cNvPicPr>
            <a:picLocks noChangeAspect="1"/>
          </p:cNvPicPr>
          <p:nvPr/>
        </p:nvPicPr>
        <p:blipFill>
          <a:blip r:embed="rId7"/>
          <a:stretch>
            <a:fillRect/>
          </a:stretch>
        </p:blipFill>
        <p:spPr>
          <a:xfrm>
            <a:off x="8530590" y="5013325"/>
            <a:ext cx="552450" cy="552450"/>
          </a:xfrm>
          <a:prstGeom prst="rect">
            <a:avLst/>
          </a:prstGeom>
        </p:spPr>
      </p:pic>
      <p:pic>
        <p:nvPicPr>
          <p:cNvPr id="38" name="Imagen 37" descr="table"/>
          <p:cNvPicPr>
            <a:picLocks noChangeAspect="1"/>
          </p:cNvPicPr>
          <p:nvPr/>
        </p:nvPicPr>
        <p:blipFill>
          <a:blip r:embed="rId7"/>
          <a:stretch>
            <a:fillRect/>
          </a:stretch>
        </p:blipFill>
        <p:spPr>
          <a:xfrm>
            <a:off x="9811385" y="5013325"/>
            <a:ext cx="552450" cy="552450"/>
          </a:xfrm>
          <a:prstGeom prst="rect">
            <a:avLst/>
          </a:prstGeom>
        </p:spPr>
      </p:pic>
      <p:cxnSp>
        <p:nvCxnSpPr>
          <p:cNvPr id="28" name="Conector recto 27"/>
          <p:cNvCxnSpPr/>
          <p:nvPr/>
        </p:nvCxnSpPr>
        <p:spPr>
          <a:xfrm>
            <a:off x="1558925" y="2437130"/>
            <a:ext cx="1254125"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2" name="Grupo 1"/>
          <p:cNvGrpSpPr/>
          <p:nvPr/>
        </p:nvGrpSpPr>
        <p:grpSpPr>
          <a:xfrm>
            <a:off x="8244840" y="5576570"/>
            <a:ext cx="1113155" cy="333108"/>
            <a:chOff x="15358" y="8862"/>
            <a:chExt cx="3026" cy="905"/>
          </a:xfrm>
        </p:grpSpPr>
        <p:pic>
          <p:nvPicPr>
            <p:cNvPr id="17" name="Imagen 16" descr="Forma&#10;&#10;Descripción generada automáticament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27" name="Rectángulo 26"/>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upo 40"/>
          <p:cNvGrpSpPr/>
          <p:nvPr/>
        </p:nvGrpSpPr>
        <p:grpSpPr>
          <a:xfrm>
            <a:off x="9585325" y="5595620"/>
            <a:ext cx="1113155" cy="333108"/>
            <a:chOff x="15358" y="8862"/>
            <a:chExt cx="3026" cy="905"/>
          </a:xfrm>
        </p:grpSpPr>
        <p:pic>
          <p:nvPicPr>
            <p:cNvPr id="42" name="Imagen 41" descr="Forma&#10;&#10;Descripción generada automáticament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23190" y="1912620"/>
            <a:ext cx="11930380" cy="4363720"/>
            <a:chOff x="194" y="3012"/>
            <a:chExt cx="18788" cy="6872"/>
          </a:xfrm>
        </p:grpSpPr>
        <p:sp>
          <p:nvSpPr>
            <p:cNvPr id="13" name="Rectángulo 12"/>
            <p:cNvSpPr/>
            <p:nvPr/>
          </p:nvSpPr>
          <p:spPr>
            <a:xfrm>
              <a:off x="194" y="3012"/>
              <a:ext cx="18788"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7" name="Cuadro de texto 16"/>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28" name="Imagen 27" descr="cables"/>
            <p:cNvPicPr>
              <a:picLocks noChangeAspect="1"/>
            </p:cNvPicPr>
            <p:nvPr/>
          </p:nvPicPr>
          <p:blipFill>
            <a:blip r:embed="rId1"/>
            <a:stretch>
              <a:fillRect/>
            </a:stretch>
          </p:blipFill>
          <p:spPr>
            <a:xfrm>
              <a:off x="1200" y="3012"/>
              <a:ext cx="979" cy="6872"/>
            </a:xfrm>
            <a:prstGeom prst="rect">
              <a:avLst/>
            </a:prstGeom>
          </p:spPr>
        </p:pic>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209994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760980"/>
            <a:ext cx="0" cy="3229610"/>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558290" y="2517775"/>
            <a:ext cx="3503295" cy="116840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Para este método se determina la carga total del lugar donde se va instalar el alimentador, de la cual se calculará el calibre de los alimentadores principales y se aplica la fórmula:</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515110" y="2122170"/>
            <a:ext cx="1597660"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Por corriente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5236845" y="2517775"/>
            <a:ext cx="2778125" cy="1168400"/>
          </a:xfrm>
          <a:prstGeom prst="rect">
            <a:avLst/>
          </a:prstGeom>
          <a:noFill/>
        </p:spPr>
        <p:txBody>
          <a:bodyPr wrap="square" rtlCol="0">
            <a:spAutoFit/>
          </a:bodyPr>
          <a:p>
            <a:r>
              <a:rPr lang="es-CO" altLang="es-ES" sz="1400">
                <a:solidFill>
                  <a:schemeClr val="tx1"/>
                </a:solidFill>
                <a:latin typeface="Open Sans" panose="020B0606030504020204" pitchFamily="34" charset="0"/>
                <a:cs typeface="Open Sans" panose="020B0606030504020204" pitchFamily="34" charset="0"/>
              </a:rPr>
              <a:t>Luego, c</a:t>
            </a:r>
            <a:r>
              <a:rPr lang="es-ES" altLang="en-US" sz="1400">
                <a:solidFill>
                  <a:schemeClr val="tx1"/>
                </a:solidFill>
                <a:latin typeface="Open Sans" panose="020B0606030504020204" pitchFamily="34" charset="0"/>
                <a:cs typeface="Open Sans" panose="020B0606030504020204" pitchFamily="34" charset="0"/>
              </a:rPr>
              <a:t>on la </a:t>
            </a:r>
            <a:r>
              <a:rPr lang="es-ES" altLang="en-US" sz="1400" b="1">
                <a:solidFill>
                  <a:schemeClr val="tx1"/>
                </a:solidFill>
                <a:latin typeface="Open Sans" panose="020B0606030504020204" pitchFamily="34" charset="0"/>
                <a:cs typeface="Open Sans" panose="020B0606030504020204" pitchFamily="34" charset="0"/>
              </a:rPr>
              <a:t>I</a:t>
            </a:r>
            <a:r>
              <a:rPr lang="es-ES" altLang="en-US" sz="1400">
                <a:solidFill>
                  <a:schemeClr val="tx1"/>
                </a:solidFill>
                <a:latin typeface="Open Sans" panose="020B0606030504020204" pitchFamily="34" charset="0"/>
                <a:cs typeface="Open Sans" panose="020B0606030504020204" pitchFamily="34" charset="0"/>
              </a:rPr>
              <a:t>,se halla la Ic (corriente corregida), la cual se multiplica por un factor de demanda(f.d.) obtenido de la  Tabla 3, quedando así:</a:t>
            </a:r>
            <a:endParaRPr lang="es-ES" altLang="en-US" sz="1400">
              <a:solidFill>
                <a:schemeClr val="tx1"/>
              </a:solidFill>
              <a:latin typeface="Open Sans" panose="020B0606030504020204" pitchFamily="34" charset="0"/>
              <a:cs typeface="Open Sans" panose="020B0606030504020204" pitchFamily="34" charset="0"/>
            </a:endParaRPr>
          </a:p>
        </p:txBody>
      </p:sp>
      <p:grpSp>
        <p:nvGrpSpPr>
          <p:cNvPr id="46" name="Grupo 45"/>
          <p:cNvGrpSpPr/>
          <p:nvPr/>
        </p:nvGrpSpPr>
        <p:grpSpPr>
          <a:xfrm>
            <a:off x="1558290" y="3855085"/>
            <a:ext cx="3205480" cy="822325"/>
            <a:chOff x="4377" y="5283"/>
            <a:chExt cx="5048" cy="1295"/>
          </a:xfrm>
        </p:grpSpPr>
        <p:grpSp>
          <p:nvGrpSpPr>
            <p:cNvPr id="44" name="Grupo 43"/>
            <p:cNvGrpSpPr/>
            <p:nvPr/>
          </p:nvGrpSpPr>
          <p:grpSpPr>
            <a:xfrm>
              <a:off x="4835" y="5283"/>
              <a:ext cx="3899" cy="813"/>
              <a:chOff x="4835" y="5283"/>
              <a:chExt cx="3899" cy="813"/>
            </a:xfrm>
          </p:grpSpPr>
          <p:sp>
            <p:nvSpPr>
              <p:cNvPr id="18" name="Rectángulo redondeado 17"/>
              <p:cNvSpPr/>
              <p:nvPr/>
            </p:nvSpPr>
            <p:spPr>
              <a:xfrm>
                <a:off x="5054" y="5356"/>
                <a:ext cx="3680"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5" descr="pencil"/>
              <p:cNvPicPr>
                <a:picLocks noChangeAspect="1"/>
              </p:cNvPicPr>
              <p:nvPr/>
            </p:nvPicPr>
            <p:blipFill>
              <a:blip r:embed="rId4"/>
              <a:stretch>
                <a:fillRect/>
              </a:stretch>
            </p:blipFill>
            <p:spPr>
              <a:xfrm flipH="1">
                <a:off x="4835" y="5283"/>
                <a:ext cx="674" cy="674"/>
              </a:xfrm>
              <a:prstGeom prst="rect">
                <a:avLst/>
              </a:prstGeom>
            </p:spPr>
          </p:pic>
          <p:sp>
            <p:nvSpPr>
              <p:cNvPr id="16" name="Cuadro de texto 15"/>
              <p:cNvSpPr txBox="1"/>
              <p:nvPr/>
            </p:nvSpPr>
            <p:spPr>
              <a:xfrm>
                <a:off x="5358" y="5356"/>
                <a:ext cx="3061"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 P/(V*0.9)</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25" name="Cuadro de texto 24"/>
            <p:cNvSpPr txBox="1"/>
            <p:nvPr/>
          </p:nvSpPr>
          <p:spPr>
            <a:xfrm>
              <a:off x="4377" y="6144"/>
              <a:ext cx="5049" cy="434"/>
            </a:xfrm>
            <a:prstGeom prst="rect">
              <a:avLst/>
            </a:prstGeom>
            <a:noFill/>
          </p:spPr>
          <p:txBody>
            <a:bodyPr wrap="square" rtlCol="0">
              <a:spAutoFit/>
            </a:bodyPr>
            <a:p>
              <a:pPr algn="ctr"/>
              <a:r>
                <a:rPr lang="es-CO" altLang="es-ES" sz="1200">
                  <a:latin typeface="Open Sans" panose="020B0606030504020204" pitchFamily="34" charset="0"/>
                  <a:cs typeface="Open Sans" panose="020B0606030504020204" pitchFamily="34" charset="0"/>
                </a:rPr>
                <a:t>Pasa el mouse por encima de la fórmula</a:t>
              </a:r>
              <a:endParaRPr lang="es-CO" altLang="es-ES" sz="1200">
                <a:latin typeface="Open Sans" panose="020B0606030504020204" pitchFamily="34" charset="0"/>
                <a:cs typeface="Open Sans" panose="020B0606030504020204" pitchFamily="34" charset="0"/>
              </a:endParaRPr>
            </a:p>
          </p:txBody>
        </p:sp>
      </p:grpSp>
      <p:sp>
        <p:nvSpPr>
          <p:cNvPr id="34" name="Cuadro de texto 33"/>
          <p:cNvSpPr txBox="1"/>
          <p:nvPr/>
        </p:nvSpPr>
        <p:spPr>
          <a:xfrm>
            <a:off x="8499475" y="2517775"/>
            <a:ext cx="302641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De este modo con Ic, se obtiene el calibre del conductor en la Tabla 4.</a:t>
            </a:r>
            <a:endParaRPr lang="es-ES" altLang="en-US" sz="1400">
              <a:solidFill>
                <a:schemeClr val="tx1"/>
              </a:solidFill>
              <a:latin typeface="Open Sans" panose="020B0606030504020204" pitchFamily="34" charset="0"/>
              <a:cs typeface="Open Sans" panose="020B0606030504020204" pitchFamily="34" charset="0"/>
            </a:endParaRPr>
          </a:p>
        </p:txBody>
      </p:sp>
      <p:cxnSp>
        <p:nvCxnSpPr>
          <p:cNvPr id="33" name="Conector recto 32"/>
          <p:cNvCxnSpPr/>
          <p:nvPr/>
        </p:nvCxnSpPr>
        <p:spPr>
          <a:xfrm>
            <a:off x="1558925" y="2437130"/>
            <a:ext cx="1254125"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47" name="Grupo 46"/>
          <p:cNvGrpSpPr/>
          <p:nvPr/>
        </p:nvGrpSpPr>
        <p:grpSpPr>
          <a:xfrm>
            <a:off x="8799830" y="3237230"/>
            <a:ext cx="2453640" cy="942139"/>
            <a:chOff x="12984" y="7853"/>
            <a:chExt cx="3864" cy="1484"/>
          </a:xfrm>
        </p:grpSpPr>
        <p:pic>
          <p:nvPicPr>
            <p:cNvPr id="8" name="Imagen 7" descr="table"/>
            <p:cNvPicPr>
              <a:picLocks noChangeAspect="1"/>
            </p:cNvPicPr>
            <p:nvPr/>
          </p:nvPicPr>
          <p:blipFill>
            <a:blip r:embed="rId5"/>
            <a:stretch>
              <a:fillRect/>
            </a:stretch>
          </p:blipFill>
          <p:spPr>
            <a:xfrm>
              <a:off x="13434" y="7853"/>
              <a:ext cx="870" cy="870"/>
            </a:xfrm>
            <a:prstGeom prst="rect">
              <a:avLst/>
            </a:prstGeom>
          </p:spPr>
        </p:pic>
        <p:pic>
          <p:nvPicPr>
            <p:cNvPr id="12" name="Imagen 11" descr="table"/>
            <p:cNvPicPr>
              <a:picLocks noChangeAspect="1"/>
            </p:cNvPicPr>
            <p:nvPr/>
          </p:nvPicPr>
          <p:blipFill>
            <a:blip r:embed="rId5"/>
            <a:stretch>
              <a:fillRect/>
            </a:stretch>
          </p:blipFill>
          <p:spPr>
            <a:xfrm>
              <a:off x="15451" y="7895"/>
              <a:ext cx="870" cy="870"/>
            </a:xfrm>
            <a:prstGeom prst="rect">
              <a:avLst/>
            </a:prstGeom>
          </p:spPr>
        </p:pic>
        <p:grpSp>
          <p:nvGrpSpPr>
            <p:cNvPr id="15" name="Grupo 14"/>
            <p:cNvGrpSpPr/>
            <p:nvPr/>
          </p:nvGrpSpPr>
          <p:grpSpPr>
            <a:xfrm>
              <a:off x="12984" y="8782"/>
              <a:ext cx="1753" cy="525"/>
              <a:chOff x="15358" y="8862"/>
              <a:chExt cx="3026" cy="905"/>
            </a:xfrm>
          </p:grpSpPr>
          <p:pic>
            <p:nvPicPr>
              <p:cNvPr id="27" name="Imagen 26"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39" name="Rectángulo 38"/>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upo 40"/>
            <p:cNvGrpSpPr/>
            <p:nvPr/>
          </p:nvGrpSpPr>
          <p:grpSpPr>
            <a:xfrm>
              <a:off x="15095" y="8812"/>
              <a:ext cx="1753" cy="525"/>
              <a:chOff x="15358" y="8862"/>
              <a:chExt cx="3026" cy="905"/>
            </a:xfrm>
          </p:grpSpPr>
          <p:pic>
            <p:nvPicPr>
              <p:cNvPr id="42" name="Imagen 41"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5" name="Grupo 44"/>
          <p:cNvGrpSpPr/>
          <p:nvPr/>
        </p:nvGrpSpPr>
        <p:grpSpPr>
          <a:xfrm>
            <a:off x="5401945" y="4013835"/>
            <a:ext cx="2099945" cy="516255"/>
            <a:chOff x="4520" y="8246"/>
            <a:chExt cx="3307" cy="813"/>
          </a:xfrm>
        </p:grpSpPr>
        <p:sp>
          <p:nvSpPr>
            <p:cNvPr id="37" name="Rectángulo redondeado 36"/>
            <p:cNvSpPr/>
            <p:nvPr/>
          </p:nvSpPr>
          <p:spPr>
            <a:xfrm>
              <a:off x="4739" y="8319"/>
              <a:ext cx="3088"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8" name="Imagen 37" descr="pencil"/>
            <p:cNvPicPr>
              <a:picLocks noChangeAspect="1"/>
            </p:cNvPicPr>
            <p:nvPr/>
          </p:nvPicPr>
          <p:blipFill>
            <a:blip r:embed="rId4"/>
            <a:stretch>
              <a:fillRect/>
            </a:stretch>
          </p:blipFill>
          <p:spPr>
            <a:xfrm flipH="1">
              <a:off x="4520" y="8246"/>
              <a:ext cx="674" cy="674"/>
            </a:xfrm>
            <a:prstGeom prst="rect">
              <a:avLst/>
            </a:prstGeom>
          </p:spPr>
        </p:pic>
        <p:sp>
          <p:nvSpPr>
            <p:cNvPr id="40" name="Cuadro de texto 39"/>
            <p:cNvSpPr txBox="1"/>
            <p:nvPr/>
          </p:nvSpPr>
          <p:spPr>
            <a:xfrm>
              <a:off x="5152" y="8297"/>
              <a:ext cx="2634"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Ic=(I)(f.d.)</a:t>
              </a:r>
              <a:endParaRPr lang="es-ES" altLang="en-US" sz="2400" b="1">
                <a:solidFill>
                  <a:schemeClr val="tx1"/>
                </a:solidFill>
                <a:latin typeface="Open Sans" panose="020B0606030504020204" pitchFamily="34" charset="0"/>
                <a:cs typeface="Open Sans" panose="020B0606030504020204" pitchFamily="34" charset="0"/>
              </a:endParaRPr>
            </a:p>
          </p:txBody>
        </p:sp>
      </p:grpSp>
      <p:pic>
        <p:nvPicPr>
          <p:cNvPr id="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181516" y="3983564"/>
            <a:ext cx="585665" cy="585665"/>
          </a:xfrm>
          <a:prstGeom prst="rect">
            <a:avLst/>
          </a:prstGeom>
        </p:spPr>
      </p:pic>
      <p:sp>
        <p:nvSpPr>
          <p:cNvPr id="22" name="Rectángulo redondeado 21"/>
          <p:cNvSpPr/>
          <p:nvPr/>
        </p:nvSpPr>
        <p:spPr>
          <a:xfrm>
            <a:off x="1849120" y="4506595"/>
            <a:ext cx="2603500" cy="635000"/>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400">
                <a:solidFill>
                  <a:schemeClr val="tx1"/>
                </a:solidFill>
                <a:latin typeface="Open Sans" panose="020B0606030504020204" pitchFamily="34" charset="0"/>
                <a:cs typeface="Open Sans" panose="020B0606030504020204" pitchFamily="34" charset="0"/>
              </a:rPr>
              <a:t>E</a:t>
            </a:r>
            <a:r>
              <a:rPr lang="es-ES" altLang="en-US" sz="1400">
                <a:solidFill>
                  <a:schemeClr val="tx1"/>
                </a:solidFill>
                <a:latin typeface="Open Sans" panose="020B0606030504020204" pitchFamily="34" charset="0"/>
                <a:cs typeface="Open Sans" panose="020B0606030504020204" pitchFamily="34" charset="0"/>
              </a:rPr>
              <a:t>s la corriente que pasará por los conductores.</a:t>
            </a:r>
            <a:endParaRPr lang="es-ES" altLang="en-US"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redondeado 22"/>
          <p:cNvSpPr/>
          <p:nvPr/>
        </p:nvSpPr>
        <p:spPr>
          <a:xfrm>
            <a:off x="2566035" y="248221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5" name="Cuadro de texto 14"/>
          <p:cNvSpPr txBox="1"/>
          <p:nvPr/>
        </p:nvSpPr>
        <p:spPr>
          <a:xfrm>
            <a:off x="612775" y="1876425"/>
            <a:ext cx="1131506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Esta unidad está divida en tres actividades de aprendizaje, las cuales deberás explorar y desarrollar conforme avance el contenido</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pic>
        <p:nvPicPr>
          <p:cNvPr id="19" name="Imagen 18" descr="icono-cerebro-linea"/>
          <p:cNvPicPr>
            <a:picLocks noChangeAspect="1"/>
          </p:cNvPicPr>
          <p:nvPr/>
        </p:nvPicPr>
        <p:blipFill>
          <a:blip r:embed="rId1"/>
          <a:stretch>
            <a:fillRect/>
          </a:stretch>
        </p:blipFill>
        <p:spPr>
          <a:xfrm>
            <a:off x="2651760" y="2329180"/>
            <a:ext cx="685800" cy="685800"/>
          </a:xfrm>
          <a:prstGeom prst="rect">
            <a:avLst/>
          </a:prstGeom>
        </p:spPr>
      </p:pic>
      <p:pic>
        <p:nvPicPr>
          <p:cNvPr id="20" name="Imagen 19" descr="icono-tijera-linea"/>
          <p:cNvPicPr>
            <a:picLocks noChangeAspect="1"/>
          </p:cNvPicPr>
          <p:nvPr/>
        </p:nvPicPr>
        <p:blipFill>
          <a:blip r:embed="rId2"/>
          <a:stretch>
            <a:fillRect/>
          </a:stretch>
        </p:blipFill>
        <p:spPr>
          <a:xfrm>
            <a:off x="6191250" y="2329180"/>
            <a:ext cx="685800" cy="685800"/>
          </a:xfrm>
          <a:prstGeom prst="rect">
            <a:avLst/>
          </a:prstGeom>
        </p:spPr>
      </p:pic>
      <p:sp>
        <p:nvSpPr>
          <p:cNvPr id="21" name="Cuadro de texto 20"/>
          <p:cNvSpPr txBox="1"/>
          <p:nvPr/>
        </p:nvSpPr>
        <p:spPr>
          <a:xfrm>
            <a:off x="3337560" y="2478405"/>
            <a:ext cx="2124075" cy="368300"/>
          </a:xfrm>
          <a:prstGeom prst="rect">
            <a:avLst/>
          </a:prstGeom>
          <a:noFill/>
        </p:spPr>
        <p:txBody>
          <a:bodyPr wrap="square" rtlCol="0">
            <a:spAutoFit/>
          </a:bodyPr>
          <a:p>
            <a:r>
              <a:rPr lang="es-ES" altLang="en-US"/>
              <a:t>Lo que aprenderás</a:t>
            </a:r>
            <a:endParaRPr lang="es-ES" altLang="en-US"/>
          </a:p>
        </p:txBody>
      </p:sp>
      <p:sp>
        <p:nvSpPr>
          <p:cNvPr id="22" name="Cuadro de texto 21"/>
          <p:cNvSpPr txBox="1"/>
          <p:nvPr/>
        </p:nvSpPr>
        <p:spPr>
          <a:xfrm>
            <a:off x="6829425" y="2482215"/>
            <a:ext cx="2447925" cy="368300"/>
          </a:xfrm>
          <a:prstGeom prst="rect">
            <a:avLst/>
          </a:prstGeom>
          <a:noFill/>
        </p:spPr>
        <p:txBody>
          <a:bodyPr wrap="square" rtlCol="0">
            <a:spAutoFit/>
          </a:bodyPr>
          <a:p>
            <a:r>
              <a:rPr lang="es-ES" altLang="en-US"/>
              <a:t>Lo que vas a necesitar</a:t>
            </a:r>
            <a:endParaRPr lang="es-ES" altLang="en-US"/>
          </a:p>
        </p:txBody>
      </p:sp>
      <p:sp>
        <p:nvSpPr>
          <p:cNvPr id="24" name="Rectángulo redondeado 23"/>
          <p:cNvSpPr/>
          <p:nvPr/>
        </p:nvSpPr>
        <p:spPr>
          <a:xfrm>
            <a:off x="6255385" y="248348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6" name="Cuadro de texto 25"/>
          <p:cNvSpPr txBox="1"/>
          <p:nvPr/>
        </p:nvSpPr>
        <p:spPr>
          <a:xfrm>
            <a:off x="2565400" y="3266440"/>
            <a:ext cx="6712585" cy="1814830"/>
          </a:xfrm>
          <a:prstGeom prst="rect">
            <a:avLst/>
          </a:prstGeom>
          <a:noFill/>
        </p:spPr>
        <p:txBody>
          <a:bodyPr wrap="square" rtlCol="0">
            <a:spAutoFit/>
          </a:bodyPr>
          <a:p>
            <a:pPr marL="285750" indent="-285750">
              <a:buFont typeface="Wingdings" panose="05000000000000000000" charset="0"/>
              <a:buChar char="ü"/>
            </a:pPr>
            <a:r>
              <a:rPr lang="es-ES" altLang="en-US" sz="1400">
                <a:latin typeface="Open Sans" panose="020B0606030504020204" pitchFamily="34" charset="0"/>
                <a:cs typeface="Open Sans" panose="020B0606030504020204" pitchFamily="34" charset="0"/>
              </a:rPr>
              <a:t>Implementar el trabajo multidisciplinario permitiendo fortalecer los planteamientos hechos.</a:t>
            </a:r>
            <a:endParaRPr lang="es-ES" altLang="en-US"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endParaRPr lang="es-ES" altLang="en-US"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s-ES" altLang="en-US" sz="1400">
                <a:latin typeface="Open Sans" panose="020B0606030504020204" pitchFamily="34" charset="0"/>
                <a:cs typeface="Open Sans" panose="020B0606030504020204" pitchFamily="34" charset="0"/>
              </a:rPr>
              <a:t>Identificar las características e interpretación de los manuales, esquemas e instructivos.</a:t>
            </a:r>
            <a:endParaRPr lang="es-ES" altLang="en-US" sz="1400">
              <a:latin typeface="Open Sans" panose="020B0606030504020204" pitchFamily="34" charset="0"/>
              <a:cs typeface="Open Sans" panose="020B0606030504020204" pitchFamily="34" charset="0"/>
            </a:endParaRPr>
          </a:p>
          <a:p>
            <a:pPr indent="0">
              <a:buFont typeface="Wingdings" panose="05000000000000000000" charset="0"/>
              <a:buNone/>
            </a:pPr>
            <a:endParaRPr lang="es-ES" altLang="en-US" sz="1400">
              <a:latin typeface="Open Sans" panose="020B0606030504020204" pitchFamily="34" charset="0"/>
              <a:cs typeface="Open Sans" panose="020B0606030504020204" pitchFamily="34" charset="0"/>
            </a:endParaRPr>
          </a:p>
          <a:p>
            <a:pPr marL="285750" indent="-285750">
              <a:buFont typeface="Wingdings" panose="05000000000000000000" charset="0"/>
              <a:buChar char="ü"/>
            </a:pPr>
            <a:r>
              <a:rPr lang="es-ES" altLang="en-US" sz="1400">
                <a:latin typeface="Open Sans" panose="020B0606030504020204" pitchFamily="34" charset="0"/>
                <a:cs typeface="Open Sans" panose="020B0606030504020204" pitchFamily="34" charset="0"/>
              </a:rPr>
              <a:t>Lograr comunicar de forma explícita y concreta los resultados del trabajo realizado.</a:t>
            </a:r>
            <a:endParaRPr lang="es-ES" altLang="en-US" sz="1400">
              <a:latin typeface="Open Sans" panose="020B0606030504020204" pitchFamily="34" charset="0"/>
              <a:cs typeface="Open Sans" panose="020B0606030504020204" pitchFamily="34" charset="0"/>
            </a:endParaRPr>
          </a:p>
        </p:txBody>
      </p:sp>
      <p:pic>
        <p:nvPicPr>
          <p:cNvPr id="2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976651" y="2483694"/>
            <a:ext cx="585665" cy="585665"/>
          </a:xfrm>
          <a:prstGeom prst="rect">
            <a:avLst/>
          </a:prstGeom>
        </p:spPr>
      </p:pic>
      <p:pic>
        <p:nvPicPr>
          <p:cNvPr id="34"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07969"/>
            <a:ext cx="585665" cy="585665"/>
          </a:xfrm>
          <a:prstGeom prst="rect">
            <a:avLst/>
          </a:prstGeom>
        </p:spPr>
      </p:pic>
      <p:sp>
        <p:nvSpPr>
          <p:cNvPr id="3" name="Rectángulo 2"/>
          <p:cNvSpPr/>
          <p:nvPr/>
        </p:nvSpPr>
        <p:spPr>
          <a:xfrm>
            <a:off x="12310745" y="13335"/>
            <a:ext cx="1703070" cy="6829425"/>
          </a:xfrm>
          <a:prstGeom prst="rect">
            <a:avLst/>
          </a:prstGeom>
          <a:solidFill>
            <a:schemeClr val="accent6">
              <a:lumMod val="40000"/>
              <a:lumOff val="6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200">
                <a:solidFill>
                  <a:schemeClr val="tx1"/>
                </a:solidFill>
              </a:rPr>
              <a:t>La apariencia en programación queda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https://codepen.io/rafaelavlucas/pen/MLKGba</a:t>
            </a:r>
            <a:endParaRPr lang="es-CO" altLang="es-ES" sz="1200">
              <a:solidFill>
                <a:schemeClr val="tx1"/>
              </a:solidFill>
            </a:endParaRPr>
          </a:p>
        </p:txBody>
      </p:sp>
      <p:sp>
        <p:nvSpPr>
          <p:cNvPr id="4" name="Rectángulo redondeado 3"/>
          <p:cNvSpPr/>
          <p:nvPr/>
        </p:nvSpPr>
        <p:spPr>
          <a:xfrm>
            <a:off x="683895" y="1334135"/>
            <a:ext cx="5060315" cy="434975"/>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ES" altLang="en-US" sz="1600" b="1">
                <a:latin typeface="Open Sans" panose="020B0606030504020204" pitchFamily="34" charset="0"/>
                <a:cs typeface="Open Sans" panose="020B0606030504020204" pitchFamily="34" charset="0"/>
              </a:rPr>
              <a:t>Montaje y Ensamble de circuitos electrónicos</a:t>
            </a:r>
            <a:endParaRPr lang="es-ES" altLang="en-US" sz="1600" b="1">
              <a:latin typeface="Open Sans" panose="020B0606030504020204" pitchFamily="34" charset="0"/>
              <a:cs typeface="Open Sans" panose="020B0606030504020204" pitchFamily="34" charset="0"/>
            </a:endParaRPr>
          </a:p>
        </p:txBody>
      </p:sp>
      <p:sp>
        <p:nvSpPr>
          <p:cNvPr id="7" name="Rectángulo 6"/>
          <p:cNvSpPr/>
          <p:nvPr/>
        </p:nvSpPr>
        <p:spPr>
          <a:xfrm>
            <a:off x="285115" y="6107430"/>
            <a:ext cx="2355215" cy="67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23190" y="1912620"/>
            <a:ext cx="11930380" cy="4363720"/>
            <a:chOff x="194" y="3012"/>
            <a:chExt cx="18788" cy="6872"/>
          </a:xfrm>
        </p:grpSpPr>
        <p:sp>
          <p:nvSpPr>
            <p:cNvPr id="13" name="Rectángulo 12"/>
            <p:cNvSpPr/>
            <p:nvPr/>
          </p:nvSpPr>
          <p:spPr>
            <a:xfrm>
              <a:off x="194" y="3012"/>
              <a:ext cx="18788"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7" name="Cuadro de texto 16"/>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28" name="Imagen 27" descr="cables"/>
            <p:cNvPicPr>
              <a:picLocks noChangeAspect="1"/>
            </p:cNvPicPr>
            <p:nvPr/>
          </p:nvPicPr>
          <p:blipFill>
            <a:blip r:embed="rId1"/>
            <a:stretch>
              <a:fillRect/>
            </a:stretch>
          </p:blipFill>
          <p:spPr>
            <a:xfrm>
              <a:off x="1200" y="3012"/>
              <a:ext cx="979" cy="6872"/>
            </a:xfrm>
            <a:prstGeom prst="rect">
              <a:avLst/>
            </a:prstGeom>
          </p:spPr>
        </p:pic>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209994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760980"/>
            <a:ext cx="0" cy="3229610"/>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558290" y="2517775"/>
            <a:ext cx="3503295" cy="116840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Para este método se determina la carga total del lugar donde se va instalar el alimentador, de la cual se calculará el calibre de los alimentadores principales y se aplica la fórmula:</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515110" y="2122170"/>
            <a:ext cx="1597660"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Por corriente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5236845" y="2517775"/>
            <a:ext cx="2778125" cy="1168400"/>
          </a:xfrm>
          <a:prstGeom prst="rect">
            <a:avLst/>
          </a:prstGeom>
          <a:noFill/>
        </p:spPr>
        <p:txBody>
          <a:bodyPr wrap="square" rtlCol="0">
            <a:spAutoFit/>
          </a:bodyPr>
          <a:p>
            <a:r>
              <a:rPr lang="es-CO" altLang="es-ES" sz="1400">
                <a:solidFill>
                  <a:schemeClr val="tx1"/>
                </a:solidFill>
                <a:latin typeface="Open Sans" panose="020B0606030504020204" pitchFamily="34" charset="0"/>
                <a:cs typeface="Open Sans" panose="020B0606030504020204" pitchFamily="34" charset="0"/>
              </a:rPr>
              <a:t>Luego, c</a:t>
            </a:r>
            <a:r>
              <a:rPr lang="es-ES" altLang="en-US" sz="1400">
                <a:solidFill>
                  <a:schemeClr val="tx1"/>
                </a:solidFill>
                <a:latin typeface="Open Sans" panose="020B0606030504020204" pitchFamily="34" charset="0"/>
                <a:cs typeface="Open Sans" panose="020B0606030504020204" pitchFamily="34" charset="0"/>
              </a:rPr>
              <a:t>on la </a:t>
            </a:r>
            <a:r>
              <a:rPr lang="es-ES" altLang="en-US" sz="1400" b="1">
                <a:solidFill>
                  <a:schemeClr val="tx1"/>
                </a:solidFill>
                <a:latin typeface="Open Sans" panose="020B0606030504020204" pitchFamily="34" charset="0"/>
                <a:cs typeface="Open Sans" panose="020B0606030504020204" pitchFamily="34" charset="0"/>
              </a:rPr>
              <a:t>I</a:t>
            </a:r>
            <a:r>
              <a:rPr lang="es-ES" altLang="en-US" sz="1400">
                <a:solidFill>
                  <a:schemeClr val="tx1"/>
                </a:solidFill>
                <a:latin typeface="Open Sans" panose="020B0606030504020204" pitchFamily="34" charset="0"/>
                <a:cs typeface="Open Sans" panose="020B0606030504020204" pitchFamily="34" charset="0"/>
              </a:rPr>
              <a:t>,se halla la Ic (corriente corregida), la cual se multiplica por un factor de demanda(f.d.) obtenido de la  Tabla 3, quedando así:</a:t>
            </a:r>
            <a:endParaRPr lang="es-ES" altLang="en-US" sz="1400">
              <a:solidFill>
                <a:schemeClr val="tx1"/>
              </a:solidFill>
              <a:latin typeface="Open Sans" panose="020B0606030504020204" pitchFamily="34" charset="0"/>
              <a:cs typeface="Open Sans" panose="020B0606030504020204" pitchFamily="34" charset="0"/>
            </a:endParaRPr>
          </a:p>
        </p:txBody>
      </p:sp>
      <p:grpSp>
        <p:nvGrpSpPr>
          <p:cNvPr id="46" name="Grupo 45"/>
          <p:cNvGrpSpPr/>
          <p:nvPr/>
        </p:nvGrpSpPr>
        <p:grpSpPr>
          <a:xfrm>
            <a:off x="1558290" y="3855085"/>
            <a:ext cx="3205480" cy="822325"/>
            <a:chOff x="4377" y="5283"/>
            <a:chExt cx="5048" cy="1295"/>
          </a:xfrm>
        </p:grpSpPr>
        <p:grpSp>
          <p:nvGrpSpPr>
            <p:cNvPr id="44" name="Grupo 43"/>
            <p:cNvGrpSpPr/>
            <p:nvPr/>
          </p:nvGrpSpPr>
          <p:grpSpPr>
            <a:xfrm>
              <a:off x="4835" y="5283"/>
              <a:ext cx="3899" cy="813"/>
              <a:chOff x="4835" y="5283"/>
              <a:chExt cx="3899" cy="813"/>
            </a:xfrm>
          </p:grpSpPr>
          <p:sp>
            <p:nvSpPr>
              <p:cNvPr id="18" name="Rectángulo redondeado 17"/>
              <p:cNvSpPr/>
              <p:nvPr/>
            </p:nvSpPr>
            <p:spPr>
              <a:xfrm>
                <a:off x="5054" y="5356"/>
                <a:ext cx="3680"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5" descr="pencil"/>
              <p:cNvPicPr>
                <a:picLocks noChangeAspect="1"/>
              </p:cNvPicPr>
              <p:nvPr/>
            </p:nvPicPr>
            <p:blipFill>
              <a:blip r:embed="rId4"/>
              <a:stretch>
                <a:fillRect/>
              </a:stretch>
            </p:blipFill>
            <p:spPr>
              <a:xfrm flipH="1">
                <a:off x="4835" y="5283"/>
                <a:ext cx="674" cy="674"/>
              </a:xfrm>
              <a:prstGeom prst="rect">
                <a:avLst/>
              </a:prstGeom>
            </p:spPr>
          </p:pic>
          <p:sp>
            <p:nvSpPr>
              <p:cNvPr id="16" name="Cuadro de texto 15"/>
              <p:cNvSpPr txBox="1"/>
              <p:nvPr/>
            </p:nvSpPr>
            <p:spPr>
              <a:xfrm>
                <a:off x="5358" y="5356"/>
                <a:ext cx="3061"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 P/(V*0.9)</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25" name="Cuadro de texto 24"/>
            <p:cNvSpPr txBox="1"/>
            <p:nvPr/>
          </p:nvSpPr>
          <p:spPr>
            <a:xfrm>
              <a:off x="4377" y="6144"/>
              <a:ext cx="5049" cy="434"/>
            </a:xfrm>
            <a:prstGeom prst="rect">
              <a:avLst/>
            </a:prstGeom>
            <a:noFill/>
          </p:spPr>
          <p:txBody>
            <a:bodyPr wrap="square" rtlCol="0">
              <a:spAutoFit/>
            </a:bodyPr>
            <a:p>
              <a:pPr algn="ctr"/>
              <a:r>
                <a:rPr lang="es-CO" altLang="es-ES" sz="1200">
                  <a:latin typeface="Open Sans" panose="020B0606030504020204" pitchFamily="34" charset="0"/>
                  <a:cs typeface="Open Sans" panose="020B0606030504020204" pitchFamily="34" charset="0"/>
                </a:rPr>
                <a:t>Pasa el mouse por encima de la fórmula</a:t>
              </a:r>
              <a:endParaRPr lang="es-CO" altLang="es-ES" sz="1200">
                <a:latin typeface="Open Sans" panose="020B0606030504020204" pitchFamily="34" charset="0"/>
                <a:cs typeface="Open Sans" panose="020B0606030504020204" pitchFamily="34" charset="0"/>
              </a:endParaRPr>
            </a:p>
          </p:txBody>
        </p:sp>
      </p:grpSp>
      <p:sp>
        <p:nvSpPr>
          <p:cNvPr id="34" name="Cuadro de texto 33"/>
          <p:cNvSpPr txBox="1"/>
          <p:nvPr/>
        </p:nvSpPr>
        <p:spPr>
          <a:xfrm>
            <a:off x="8499475" y="2517775"/>
            <a:ext cx="302641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De este modo con Ic, se obtiene el calibre del conductor en la Tabla 4.</a:t>
            </a:r>
            <a:endParaRPr lang="es-ES" altLang="en-US" sz="1400">
              <a:solidFill>
                <a:schemeClr val="tx1"/>
              </a:solidFill>
              <a:latin typeface="Open Sans" panose="020B0606030504020204" pitchFamily="34" charset="0"/>
              <a:cs typeface="Open Sans" panose="020B0606030504020204" pitchFamily="34" charset="0"/>
            </a:endParaRPr>
          </a:p>
        </p:txBody>
      </p:sp>
      <p:cxnSp>
        <p:nvCxnSpPr>
          <p:cNvPr id="33" name="Conector recto 32"/>
          <p:cNvCxnSpPr/>
          <p:nvPr/>
        </p:nvCxnSpPr>
        <p:spPr>
          <a:xfrm>
            <a:off x="1558925" y="2437130"/>
            <a:ext cx="1254125"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47" name="Grupo 46"/>
          <p:cNvGrpSpPr/>
          <p:nvPr/>
        </p:nvGrpSpPr>
        <p:grpSpPr>
          <a:xfrm>
            <a:off x="8799830" y="3237230"/>
            <a:ext cx="2453640" cy="942139"/>
            <a:chOff x="12984" y="7853"/>
            <a:chExt cx="3864" cy="1484"/>
          </a:xfrm>
        </p:grpSpPr>
        <p:pic>
          <p:nvPicPr>
            <p:cNvPr id="8" name="Imagen 7" descr="table"/>
            <p:cNvPicPr>
              <a:picLocks noChangeAspect="1"/>
            </p:cNvPicPr>
            <p:nvPr/>
          </p:nvPicPr>
          <p:blipFill>
            <a:blip r:embed="rId5"/>
            <a:stretch>
              <a:fillRect/>
            </a:stretch>
          </p:blipFill>
          <p:spPr>
            <a:xfrm>
              <a:off x="13434" y="7853"/>
              <a:ext cx="870" cy="870"/>
            </a:xfrm>
            <a:prstGeom prst="rect">
              <a:avLst/>
            </a:prstGeom>
          </p:spPr>
        </p:pic>
        <p:pic>
          <p:nvPicPr>
            <p:cNvPr id="12" name="Imagen 11" descr="table"/>
            <p:cNvPicPr>
              <a:picLocks noChangeAspect="1"/>
            </p:cNvPicPr>
            <p:nvPr/>
          </p:nvPicPr>
          <p:blipFill>
            <a:blip r:embed="rId5"/>
            <a:stretch>
              <a:fillRect/>
            </a:stretch>
          </p:blipFill>
          <p:spPr>
            <a:xfrm>
              <a:off x="15451" y="7895"/>
              <a:ext cx="870" cy="870"/>
            </a:xfrm>
            <a:prstGeom prst="rect">
              <a:avLst/>
            </a:prstGeom>
          </p:spPr>
        </p:pic>
        <p:grpSp>
          <p:nvGrpSpPr>
            <p:cNvPr id="15" name="Grupo 14"/>
            <p:cNvGrpSpPr/>
            <p:nvPr/>
          </p:nvGrpSpPr>
          <p:grpSpPr>
            <a:xfrm>
              <a:off x="12984" y="8782"/>
              <a:ext cx="1753" cy="525"/>
              <a:chOff x="15358" y="8862"/>
              <a:chExt cx="3026" cy="905"/>
            </a:xfrm>
          </p:grpSpPr>
          <p:pic>
            <p:nvPicPr>
              <p:cNvPr id="27" name="Imagen 26"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39" name="Rectángulo 38"/>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upo 40"/>
            <p:cNvGrpSpPr/>
            <p:nvPr/>
          </p:nvGrpSpPr>
          <p:grpSpPr>
            <a:xfrm>
              <a:off x="15095" y="8812"/>
              <a:ext cx="1753" cy="525"/>
              <a:chOff x="15358" y="8862"/>
              <a:chExt cx="3026" cy="905"/>
            </a:xfrm>
          </p:grpSpPr>
          <p:pic>
            <p:nvPicPr>
              <p:cNvPr id="42" name="Imagen 41"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5" name="Grupo 44"/>
          <p:cNvGrpSpPr/>
          <p:nvPr/>
        </p:nvGrpSpPr>
        <p:grpSpPr>
          <a:xfrm>
            <a:off x="5401945" y="4013835"/>
            <a:ext cx="2099945" cy="516255"/>
            <a:chOff x="4520" y="8246"/>
            <a:chExt cx="3307" cy="813"/>
          </a:xfrm>
        </p:grpSpPr>
        <p:sp>
          <p:nvSpPr>
            <p:cNvPr id="37" name="Rectángulo redondeado 36"/>
            <p:cNvSpPr/>
            <p:nvPr/>
          </p:nvSpPr>
          <p:spPr>
            <a:xfrm>
              <a:off x="4739" y="8319"/>
              <a:ext cx="3088"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8" name="Imagen 37" descr="pencil"/>
            <p:cNvPicPr>
              <a:picLocks noChangeAspect="1"/>
            </p:cNvPicPr>
            <p:nvPr/>
          </p:nvPicPr>
          <p:blipFill>
            <a:blip r:embed="rId4"/>
            <a:stretch>
              <a:fillRect/>
            </a:stretch>
          </p:blipFill>
          <p:spPr>
            <a:xfrm flipH="1">
              <a:off x="4520" y="8246"/>
              <a:ext cx="674" cy="674"/>
            </a:xfrm>
            <a:prstGeom prst="rect">
              <a:avLst/>
            </a:prstGeom>
          </p:spPr>
        </p:pic>
        <p:sp>
          <p:nvSpPr>
            <p:cNvPr id="40" name="Cuadro de texto 39"/>
            <p:cNvSpPr txBox="1"/>
            <p:nvPr/>
          </p:nvSpPr>
          <p:spPr>
            <a:xfrm>
              <a:off x="5152" y="8297"/>
              <a:ext cx="2634"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Ic=(I)(f.d.)</a:t>
              </a:r>
              <a:endParaRPr lang="es-ES" altLang="en-US" sz="2400" b="1">
                <a:solidFill>
                  <a:schemeClr val="tx1"/>
                </a:solidFill>
                <a:latin typeface="Open Sans" panose="020B0606030504020204" pitchFamily="34" charset="0"/>
                <a:cs typeface="Open Sans" panose="020B0606030504020204" pitchFamily="34" charset="0"/>
              </a:endParaRPr>
            </a:p>
          </p:txBody>
        </p:sp>
      </p:grpSp>
      <p:pic>
        <p:nvPicPr>
          <p:cNvPr id="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527591" y="3983564"/>
            <a:ext cx="585665" cy="585665"/>
          </a:xfrm>
          <a:prstGeom prst="rect">
            <a:avLst/>
          </a:prstGeom>
        </p:spPr>
      </p:pic>
      <p:sp>
        <p:nvSpPr>
          <p:cNvPr id="20" name="Rectángulo redondeado 19"/>
          <p:cNvSpPr/>
          <p:nvPr/>
        </p:nvSpPr>
        <p:spPr>
          <a:xfrm>
            <a:off x="1859915" y="4530090"/>
            <a:ext cx="2603500" cy="635000"/>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a:solidFill>
                  <a:schemeClr val="tx1"/>
                </a:solidFill>
                <a:latin typeface="Open Sans" panose="020B0606030504020204" pitchFamily="34" charset="0"/>
                <a:cs typeface="Open Sans" panose="020B0606030504020204" pitchFamily="34" charset="0"/>
              </a:rPr>
              <a:t>E</a:t>
            </a:r>
            <a:r>
              <a:rPr sz="1400">
                <a:solidFill>
                  <a:schemeClr val="tx1"/>
                </a:solidFill>
                <a:latin typeface="Open Sans" panose="020B0606030504020204" pitchFamily="34" charset="0"/>
                <a:cs typeface="Open Sans" panose="020B0606030504020204" pitchFamily="34" charset="0"/>
              </a:rPr>
              <a:t>s la carga total (Watts).</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23190" y="1912620"/>
            <a:ext cx="11930380" cy="4363720"/>
            <a:chOff x="194" y="3012"/>
            <a:chExt cx="18788" cy="6872"/>
          </a:xfrm>
        </p:grpSpPr>
        <p:sp>
          <p:nvSpPr>
            <p:cNvPr id="13" name="Rectángulo 12"/>
            <p:cNvSpPr/>
            <p:nvPr/>
          </p:nvSpPr>
          <p:spPr>
            <a:xfrm>
              <a:off x="194" y="3012"/>
              <a:ext cx="18788"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7" name="Cuadro de texto 16"/>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28" name="Imagen 27" descr="cables"/>
            <p:cNvPicPr>
              <a:picLocks noChangeAspect="1"/>
            </p:cNvPicPr>
            <p:nvPr/>
          </p:nvPicPr>
          <p:blipFill>
            <a:blip r:embed="rId1"/>
            <a:stretch>
              <a:fillRect/>
            </a:stretch>
          </p:blipFill>
          <p:spPr>
            <a:xfrm>
              <a:off x="1200" y="3012"/>
              <a:ext cx="979" cy="6872"/>
            </a:xfrm>
            <a:prstGeom prst="rect">
              <a:avLst/>
            </a:prstGeom>
          </p:spPr>
        </p:pic>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209994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760980"/>
            <a:ext cx="0" cy="3229610"/>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558290" y="2517775"/>
            <a:ext cx="3503295" cy="116840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Para este método se determina la carga total del lugar donde se va instalar el alimentador, de la cual se calculará el calibre de los alimentadores principales y se aplica la fórmula:</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515110" y="2122170"/>
            <a:ext cx="1597660"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Por corriente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5236845" y="2517775"/>
            <a:ext cx="2778125" cy="1168400"/>
          </a:xfrm>
          <a:prstGeom prst="rect">
            <a:avLst/>
          </a:prstGeom>
          <a:noFill/>
        </p:spPr>
        <p:txBody>
          <a:bodyPr wrap="square" rtlCol="0">
            <a:spAutoFit/>
          </a:bodyPr>
          <a:p>
            <a:r>
              <a:rPr lang="es-CO" altLang="es-ES" sz="1400">
                <a:solidFill>
                  <a:schemeClr val="tx1"/>
                </a:solidFill>
                <a:latin typeface="Open Sans" panose="020B0606030504020204" pitchFamily="34" charset="0"/>
                <a:cs typeface="Open Sans" panose="020B0606030504020204" pitchFamily="34" charset="0"/>
              </a:rPr>
              <a:t>Luego, c</a:t>
            </a:r>
            <a:r>
              <a:rPr lang="es-ES" altLang="en-US" sz="1400">
                <a:solidFill>
                  <a:schemeClr val="tx1"/>
                </a:solidFill>
                <a:latin typeface="Open Sans" panose="020B0606030504020204" pitchFamily="34" charset="0"/>
                <a:cs typeface="Open Sans" panose="020B0606030504020204" pitchFamily="34" charset="0"/>
              </a:rPr>
              <a:t>on la </a:t>
            </a:r>
            <a:r>
              <a:rPr lang="es-ES" altLang="en-US" sz="1400" b="1">
                <a:solidFill>
                  <a:schemeClr val="tx1"/>
                </a:solidFill>
                <a:latin typeface="Open Sans" panose="020B0606030504020204" pitchFamily="34" charset="0"/>
                <a:cs typeface="Open Sans" panose="020B0606030504020204" pitchFamily="34" charset="0"/>
              </a:rPr>
              <a:t>I</a:t>
            </a:r>
            <a:r>
              <a:rPr lang="es-ES" altLang="en-US" sz="1400">
                <a:solidFill>
                  <a:schemeClr val="tx1"/>
                </a:solidFill>
                <a:latin typeface="Open Sans" panose="020B0606030504020204" pitchFamily="34" charset="0"/>
                <a:cs typeface="Open Sans" panose="020B0606030504020204" pitchFamily="34" charset="0"/>
              </a:rPr>
              <a:t>,se halla la Ic (corriente corregida), la cual se multiplica por un factor de demanda(f.d.) obtenido de la  Tabla 3, quedando así:</a:t>
            </a:r>
            <a:endParaRPr lang="es-ES" altLang="en-US" sz="1400">
              <a:solidFill>
                <a:schemeClr val="tx1"/>
              </a:solidFill>
              <a:latin typeface="Open Sans" panose="020B0606030504020204" pitchFamily="34" charset="0"/>
              <a:cs typeface="Open Sans" panose="020B0606030504020204" pitchFamily="34" charset="0"/>
            </a:endParaRPr>
          </a:p>
        </p:txBody>
      </p:sp>
      <p:grpSp>
        <p:nvGrpSpPr>
          <p:cNvPr id="46" name="Grupo 45"/>
          <p:cNvGrpSpPr/>
          <p:nvPr/>
        </p:nvGrpSpPr>
        <p:grpSpPr>
          <a:xfrm>
            <a:off x="1558290" y="3855085"/>
            <a:ext cx="3205480" cy="822325"/>
            <a:chOff x="4377" y="5283"/>
            <a:chExt cx="5048" cy="1295"/>
          </a:xfrm>
        </p:grpSpPr>
        <p:grpSp>
          <p:nvGrpSpPr>
            <p:cNvPr id="44" name="Grupo 43"/>
            <p:cNvGrpSpPr/>
            <p:nvPr/>
          </p:nvGrpSpPr>
          <p:grpSpPr>
            <a:xfrm>
              <a:off x="4835" y="5283"/>
              <a:ext cx="3899" cy="813"/>
              <a:chOff x="4835" y="5283"/>
              <a:chExt cx="3899" cy="813"/>
            </a:xfrm>
          </p:grpSpPr>
          <p:sp>
            <p:nvSpPr>
              <p:cNvPr id="18" name="Rectángulo redondeado 17"/>
              <p:cNvSpPr/>
              <p:nvPr/>
            </p:nvSpPr>
            <p:spPr>
              <a:xfrm>
                <a:off x="5054" y="5356"/>
                <a:ext cx="3680"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5" descr="pencil"/>
              <p:cNvPicPr>
                <a:picLocks noChangeAspect="1"/>
              </p:cNvPicPr>
              <p:nvPr/>
            </p:nvPicPr>
            <p:blipFill>
              <a:blip r:embed="rId4"/>
              <a:stretch>
                <a:fillRect/>
              </a:stretch>
            </p:blipFill>
            <p:spPr>
              <a:xfrm flipH="1">
                <a:off x="4835" y="5283"/>
                <a:ext cx="674" cy="674"/>
              </a:xfrm>
              <a:prstGeom prst="rect">
                <a:avLst/>
              </a:prstGeom>
            </p:spPr>
          </p:pic>
          <p:sp>
            <p:nvSpPr>
              <p:cNvPr id="16" name="Cuadro de texto 15"/>
              <p:cNvSpPr txBox="1"/>
              <p:nvPr/>
            </p:nvSpPr>
            <p:spPr>
              <a:xfrm>
                <a:off x="5358" y="5356"/>
                <a:ext cx="3061"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 P/(V*0.9)</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25" name="Cuadro de texto 24"/>
            <p:cNvSpPr txBox="1"/>
            <p:nvPr/>
          </p:nvSpPr>
          <p:spPr>
            <a:xfrm>
              <a:off x="4377" y="6144"/>
              <a:ext cx="5049" cy="434"/>
            </a:xfrm>
            <a:prstGeom prst="rect">
              <a:avLst/>
            </a:prstGeom>
            <a:noFill/>
          </p:spPr>
          <p:txBody>
            <a:bodyPr wrap="square" rtlCol="0">
              <a:spAutoFit/>
            </a:bodyPr>
            <a:p>
              <a:pPr algn="ctr"/>
              <a:r>
                <a:rPr lang="es-CO" altLang="es-ES" sz="1200">
                  <a:latin typeface="Open Sans" panose="020B0606030504020204" pitchFamily="34" charset="0"/>
                  <a:cs typeface="Open Sans" panose="020B0606030504020204" pitchFamily="34" charset="0"/>
                </a:rPr>
                <a:t>Pasa el mouse por encima de la fórmula</a:t>
              </a:r>
              <a:endParaRPr lang="es-CO" altLang="es-ES" sz="1200">
                <a:latin typeface="Open Sans" panose="020B0606030504020204" pitchFamily="34" charset="0"/>
                <a:cs typeface="Open Sans" panose="020B0606030504020204" pitchFamily="34" charset="0"/>
              </a:endParaRPr>
            </a:p>
          </p:txBody>
        </p:sp>
      </p:grpSp>
      <p:sp>
        <p:nvSpPr>
          <p:cNvPr id="34" name="Cuadro de texto 33"/>
          <p:cNvSpPr txBox="1"/>
          <p:nvPr/>
        </p:nvSpPr>
        <p:spPr>
          <a:xfrm>
            <a:off x="8499475" y="2517775"/>
            <a:ext cx="302641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De este modo con Ic, se obtiene el calibre del conductor en la Tabla 4.</a:t>
            </a:r>
            <a:endParaRPr lang="es-ES" altLang="en-US" sz="1400">
              <a:solidFill>
                <a:schemeClr val="tx1"/>
              </a:solidFill>
              <a:latin typeface="Open Sans" panose="020B0606030504020204" pitchFamily="34" charset="0"/>
              <a:cs typeface="Open Sans" panose="020B0606030504020204" pitchFamily="34" charset="0"/>
            </a:endParaRPr>
          </a:p>
        </p:txBody>
      </p:sp>
      <p:cxnSp>
        <p:nvCxnSpPr>
          <p:cNvPr id="33" name="Conector recto 32"/>
          <p:cNvCxnSpPr/>
          <p:nvPr/>
        </p:nvCxnSpPr>
        <p:spPr>
          <a:xfrm>
            <a:off x="1558925" y="2437130"/>
            <a:ext cx="1254125"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47" name="Grupo 46"/>
          <p:cNvGrpSpPr/>
          <p:nvPr/>
        </p:nvGrpSpPr>
        <p:grpSpPr>
          <a:xfrm>
            <a:off x="8799830" y="3237230"/>
            <a:ext cx="2453640" cy="942139"/>
            <a:chOff x="12984" y="7853"/>
            <a:chExt cx="3864" cy="1484"/>
          </a:xfrm>
        </p:grpSpPr>
        <p:pic>
          <p:nvPicPr>
            <p:cNvPr id="8" name="Imagen 7" descr="table"/>
            <p:cNvPicPr>
              <a:picLocks noChangeAspect="1"/>
            </p:cNvPicPr>
            <p:nvPr/>
          </p:nvPicPr>
          <p:blipFill>
            <a:blip r:embed="rId5"/>
            <a:stretch>
              <a:fillRect/>
            </a:stretch>
          </p:blipFill>
          <p:spPr>
            <a:xfrm>
              <a:off x="13434" y="7853"/>
              <a:ext cx="870" cy="870"/>
            </a:xfrm>
            <a:prstGeom prst="rect">
              <a:avLst/>
            </a:prstGeom>
          </p:spPr>
        </p:pic>
        <p:pic>
          <p:nvPicPr>
            <p:cNvPr id="12" name="Imagen 11" descr="table"/>
            <p:cNvPicPr>
              <a:picLocks noChangeAspect="1"/>
            </p:cNvPicPr>
            <p:nvPr/>
          </p:nvPicPr>
          <p:blipFill>
            <a:blip r:embed="rId5"/>
            <a:stretch>
              <a:fillRect/>
            </a:stretch>
          </p:blipFill>
          <p:spPr>
            <a:xfrm>
              <a:off x="15451" y="7895"/>
              <a:ext cx="870" cy="870"/>
            </a:xfrm>
            <a:prstGeom prst="rect">
              <a:avLst/>
            </a:prstGeom>
          </p:spPr>
        </p:pic>
        <p:grpSp>
          <p:nvGrpSpPr>
            <p:cNvPr id="15" name="Grupo 14"/>
            <p:cNvGrpSpPr/>
            <p:nvPr/>
          </p:nvGrpSpPr>
          <p:grpSpPr>
            <a:xfrm>
              <a:off x="12984" y="8782"/>
              <a:ext cx="1753" cy="525"/>
              <a:chOff x="15358" y="8862"/>
              <a:chExt cx="3026" cy="905"/>
            </a:xfrm>
          </p:grpSpPr>
          <p:pic>
            <p:nvPicPr>
              <p:cNvPr id="27" name="Imagen 26"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39" name="Rectángulo 38"/>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upo 40"/>
            <p:cNvGrpSpPr/>
            <p:nvPr/>
          </p:nvGrpSpPr>
          <p:grpSpPr>
            <a:xfrm>
              <a:off x="15095" y="8812"/>
              <a:ext cx="1753" cy="525"/>
              <a:chOff x="15358" y="8862"/>
              <a:chExt cx="3026" cy="905"/>
            </a:xfrm>
          </p:grpSpPr>
          <p:pic>
            <p:nvPicPr>
              <p:cNvPr id="42" name="Imagen 41"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5" name="Grupo 44"/>
          <p:cNvGrpSpPr/>
          <p:nvPr/>
        </p:nvGrpSpPr>
        <p:grpSpPr>
          <a:xfrm>
            <a:off x="5401945" y="4013835"/>
            <a:ext cx="2099945" cy="516255"/>
            <a:chOff x="4520" y="8246"/>
            <a:chExt cx="3307" cy="813"/>
          </a:xfrm>
        </p:grpSpPr>
        <p:sp>
          <p:nvSpPr>
            <p:cNvPr id="37" name="Rectángulo redondeado 36"/>
            <p:cNvSpPr/>
            <p:nvPr/>
          </p:nvSpPr>
          <p:spPr>
            <a:xfrm>
              <a:off x="4739" y="8319"/>
              <a:ext cx="3088"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8" name="Imagen 37" descr="pencil"/>
            <p:cNvPicPr>
              <a:picLocks noChangeAspect="1"/>
            </p:cNvPicPr>
            <p:nvPr/>
          </p:nvPicPr>
          <p:blipFill>
            <a:blip r:embed="rId4"/>
            <a:stretch>
              <a:fillRect/>
            </a:stretch>
          </p:blipFill>
          <p:spPr>
            <a:xfrm flipH="1">
              <a:off x="4520" y="8246"/>
              <a:ext cx="674" cy="674"/>
            </a:xfrm>
            <a:prstGeom prst="rect">
              <a:avLst/>
            </a:prstGeom>
          </p:spPr>
        </p:pic>
        <p:sp>
          <p:nvSpPr>
            <p:cNvPr id="40" name="Cuadro de texto 39"/>
            <p:cNvSpPr txBox="1"/>
            <p:nvPr/>
          </p:nvSpPr>
          <p:spPr>
            <a:xfrm>
              <a:off x="5152" y="8297"/>
              <a:ext cx="2634"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Ic=(I)(f.d.)</a:t>
              </a:r>
              <a:endParaRPr lang="es-ES" altLang="en-US" sz="2400" b="1">
                <a:solidFill>
                  <a:schemeClr val="tx1"/>
                </a:solidFill>
                <a:latin typeface="Open Sans" panose="020B0606030504020204" pitchFamily="34" charset="0"/>
                <a:cs typeface="Open Sans" panose="020B0606030504020204" pitchFamily="34" charset="0"/>
              </a:endParaRPr>
            </a:p>
          </p:txBody>
        </p:sp>
      </p:grpSp>
      <p:pic>
        <p:nvPicPr>
          <p:cNvPr id="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984156" y="3944829"/>
            <a:ext cx="585665" cy="585665"/>
          </a:xfrm>
          <a:prstGeom prst="rect">
            <a:avLst/>
          </a:prstGeom>
        </p:spPr>
      </p:pic>
      <p:sp>
        <p:nvSpPr>
          <p:cNvPr id="21" name="Rectángulo redondeado 20"/>
          <p:cNvSpPr/>
          <p:nvPr/>
        </p:nvSpPr>
        <p:spPr>
          <a:xfrm>
            <a:off x="1631315" y="4506595"/>
            <a:ext cx="3289935" cy="635000"/>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a:solidFill>
                  <a:schemeClr val="tx1"/>
                </a:solidFill>
                <a:latin typeface="Open Sans" panose="020B0606030504020204" pitchFamily="34" charset="0"/>
                <a:cs typeface="Open Sans" panose="020B0606030504020204" pitchFamily="34" charset="0"/>
              </a:rPr>
              <a:t>E</a:t>
            </a:r>
            <a:r>
              <a:rPr sz="1400">
                <a:solidFill>
                  <a:schemeClr val="tx1"/>
                </a:solidFill>
                <a:latin typeface="Open Sans" panose="020B0606030504020204" pitchFamily="34" charset="0"/>
                <a:cs typeface="Open Sans" panose="020B0606030504020204" pitchFamily="34" charset="0"/>
              </a:rPr>
              <a:t>s el voltaje que llega a la residencia por medio de la acometida.</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23190" y="1912620"/>
            <a:ext cx="11930380" cy="4363720"/>
            <a:chOff x="194" y="3012"/>
            <a:chExt cx="18788" cy="6872"/>
          </a:xfrm>
        </p:grpSpPr>
        <p:sp>
          <p:nvSpPr>
            <p:cNvPr id="13" name="Rectángulo 12"/>
            <p:cNvSpPr/>
            <p:nvPr/>
          </p:nvSpPr>
          <p:spPr>
            <a:xfrm>
              <a:off x="194" y="3012"/>
              <a:ext cx="18788"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7" name="Cuadro de texto 16"/>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28" name="Imagen 27" descr="cables"/>
            <p:cNvPicPr>
              <a:picLocks noChangeAspect="1"/>
            </p:cNvPicPr>
            <p:nvPr/>
          </p:nvPicPr>
          <p:blipFill>
            <a:blip r:embed="rId1"/>
            <a:stretch>
              <a:fillRect/>
            </a:stretch>
          </p:blipFill>
          <p:spPr>
            <a:xfrm>
              <a:off x="1200" y="3012"/>
              <a:ext cx="979" cy="6872"/>
            </a:xfrm>
            <a:prstGeom prst="rect">
              <a:avLst/>
            </a:prstGeom>
          </p:spPr>
        </p:pic>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209994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760980"/>
            <a:ext cx="0" cy="3229610"/>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558290" y="2517775"/>
            <a:ext cx="3503295" cy="116840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Para este método se determina la carga total del lugar donde se va instalar el alimentador, de la cual se calculará el calibre de los alimentadores principales y se aplica la fórmula:</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515110" y="2122170"/>
            <a:ext cx="1597660"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Por corriente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5236845" y="2517775"/>
            <a:ext cx="2778125" cy="1168400"/>
          </a:xfrm>
          <a:prstGeom prst="rect">
            <a:avLst/>
          </a:prstGeom>
          <a:noFill/>
        </p:spPr>
        <p:txBody>
          <a:bodyPr wrap="square" rtlCol="0">
            <a:spAutoFit/>
          </a:bodyPr>
          <a:p>
            <a:r>
              <a:rPr lang="es-CO" altLang="es-ES" sz="1400">
                <a:solidFill>
                  <a:schemeClr val="tx1"/>
                </a:solidFill>
                <a:latin typeface="Open Sans" panose="020B0606030504020204" pitchFamily="34" charset="0"/>
                <a:cs typeface="Open Sans" panose="020B0606030504020204" pitchFamily="34" charset="0"/>
              </a:rPr>
              <a:t>Luego, c</a:t>
            </a:r>
            <a:r>
              <a:rPr lang="es-ES" altLang="en-US" sz="1400">
                <a:solidFill>
                  <a:schemeClr val="tx1"/>
                </a:solidFill>
                <a:latin typeface="Open Sans" panose="020B0606030504020204" pitchFamily="34" charset="0"/>
                <a:cs typeface="Open Sans" panose="020B0606030504020204" pitchFamily="34" charset="0"/>
              </a:rPr>
              <a:t>on la </a:t>
            </a:r>
            <a:r>
              <a:rPr lang="es-ES" altLang="en-US" sz="1400" b="1">
                <a:solidFill>
                  <a:schemeClr val="tx1"/>
                </a:solidFill>
                <a:latin typeface="Open Sans" panose="020B0606030504020204" pitchFamily="34" charset="0"/>
                <a:cs typeface="Open Sans" panose="020B0606030504020204" pitchFamily="34" charset="0"/>
              </a:rPr>
              <a:t>I</a:t>
            </a:r>
            <a:r>
              <a:rPr lang="es-ES" altLang="en-US" sz="1400">
                <a:solidFill>
                  <a:schemeClr val="tx1"/>
                </a:solidFill>
                <a:latin typeface="Open Sans" panose="020B0606030504020204" pitchFamily="34" charset="0"/>
                <a:cs typeface="Open Sans" panose="020B0606030504020204" pitchFamily="34" charset="0"/>
              </a:rPr>
              <a:t>,se halla la Ic (corriente corregida), la cual se multiplica por un factor de demanda(f.d.) obtenido de la  Tabla 3, quedando así:</a:t>
            </a:r>
            <a:endParaRPr lang="es-ES" altLang="en-US" sz="1400">
              <a:solidFill>
                <a:schemeClr val="tx1"/>
              </a:solidFill>
              <a:latin typeface="Open Sans" panose="020B0606030504020204" pitchFamily="34" charset="0"/>
              <a:cs typeface="Open Sans" panose="020B0606030504020204" pitchFamily="34" charset="0"/>
            </a:endParaRPr>
          </a:p>
        </p:txBody>
      </p:sp>
      <p:grpSp>
        <p:nvGrpSpPr>
          <p:cNvPr id="46" name="Grupo 45"/>
          <p:cNvGrpSpPr/>
          <p:nvPr/>
        </p:nvGrpSpPr>
        <p:grpSpPr>
          <a:xfrm>
            <a:off x="1558290" y="3855085"/>
            <a:ext cx="3205480" cy="822325"/>
            <a:chOff x="4377" y="5283"/>
            <a:chExt cx="5048" cy="1295"/>
          </a:xfrm>
        </p:grpSpPr>
        <p:grpSp>
          <p:nvGrpSpPr>
            <p:cNvPr id="44" name="Grupo 43"/>
            <p:cNvGrpSpPr/>
            <p:nvPr/>
          </p:nvGrpSpPr>
          <p:grpSpPr>
            <a:xfrm>
              <a:off x="4835" y="5283"/>
              <a:ext cx="3899" cy="813"/>
              <a:chOff x="4835" y="5283"/>
              <a:chExt cx="3899" cy="813"/>
            </a:xfrm>
          </p:grpSpPr>
          <p:sp>
            <p:nvSpPr>
              <p:cNvPr id="18" name="Rectángulo redondeado 17"/>
              <p:cNvSpPr/>
              <p:nvPr/>
            </p:nvSpPr>
            <p:spPr>
              <a:xfrm>
                <a:off x="5054" y="5356"/>
                <a:ext cx="3680"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5" descr="pencil"/>
              <p:cNvPicPr>
                <a:picLocks noChangeAspect="1"/>
              </p:cNvPicPr>
              <p:nvPr/>
            </p:nvPicPr>
            <p:blipFill>
              <a:blip r:embed="rId4"/>
              <a:stretch>
                <a:fillRect/>
              </a:stretch>
            </p:blipFill>
            <p:spPr>
              <a:xfrm flipH="1">
                <a:off x="4835" y="5283"/>
                <a:ext cx="674" cy="674"/>
              </a:xfrm>
              <a:prstGeom prst="rect">
                <a:avLst/>
              </a:prstGeom>
            </p:spPr>
          </p:pic>
          <p:sp>
            <p:nvSpPr>
              <p:cNvPr id="16" name="Cuadro de texto 15"/>
              <p:cNvSpPr txBox="1"/>
              <p:nvPr/>
            </p:nvSpPr>
            <p:spPr>
              <a:xfrm>
                <a:off x="5358" y="5356"/>
                <a:ext cx="3061"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 P/(V*0.9)</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25" name="Cuadro de texto 24"/>
            <p:cNvSpPr txBox="1"/>
            <p:nvPr/>
          </p:nvSpPr>
          <p:spPr>
            <a:xfrm>
              <a:off x="4377" y="6144"/>
              <a:ext cx="5049" cy="434"/>
            </a:xfrm>
            <a:prstGeom prst="rect">
              <a:avLst/>
            </a:prstGeom>
            <a:noFill/>
          </p:spPr>
          <p:txBody>
            <a:bodyPr wrap="square" rtlCol="0">
              <a:spAutoFit/>
            </a:bodyPr>
            <a:p>
              <a:pPr algn="ctr"/>
              <a:r>
                <a:rPr lang="es-CO" altLang="es-ES" sz="1200">
                  <a:latin typeface="Open Sans" panose="020B0606030504020204" pitchFamily="34" charset="0"/>
                  <a:cs typeface="Open Sans" panose="020B0606030504020204" pitchFamily="34" charset="0"/>
                </a:rPr>
                <a:t>Pasa el mouse por encima de la fórmula</a:t>
              </a:r>
              <a:endParaRPr lang="es-CO" altLang="es-ES" sz="1200">
                <a:latin typeface="Open Sans" panose="020B0606030504020204" pitchFamily="34" charset="0"/>
                <a:cs typeface="Open Sans" panose="020B0606030504020204" pitchFamily="34" charset="0"/>
              </a:endParaRPr>
            </a:p>
          </p:txBody>
        </p:sp>
      </p:grpSp>
      <p:sp>
        <p:nvSpPr>
          <p:cNvPr id="34" name="Cuadro de texto 33"/>
          <p:cNvSpPr txBox="1"/>
          <p:nvPr/>
        </p:nvSpPr>
        <p:spPr>
          <a:xfrm>
            <a:off x="8499475" y="2517775"/>
            <a:ext cx="302641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De este modo con Ic, se obtiene el calibre del conductor en la Tabla 4.</a:t>
            </a:r>
            <a:endParaRPr lang="es-ES" altLang="en-US" sz="1400">
              <a:solidFill>
                <a:schemeClr val="tx1"/>
              </a:solidFill>
              <a:latin typeface="Open Sans" panose="020B0606030504020204" pitchFamily="34" charset="0"/>
              <a:cs typeface="Open Sans" panose="020B0606030504020204" pitchFamily="34" charset="0"/>
            </a:endParaRPr>
          </a:p>
        </p:txBody>
      </p:sp>
      <p:cxnSp>
        <p:nvCxnSpPr>
          <p:cNvPr id="33" name="Conector recto 32"/>
          <p:cNvCxnSpPr/>
          <p:nvPr/>
        </p:nvCxnSpPr>
        <p:spPr>
          <a:xfrm>
            <a:off x="1558925" y="2437130"/>
            <a:ext cx="1254125"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47" name="Grupo 46"/>
          <p:cNvGrpSpPr/>
          <p:nvPr/>
        </p:nvGrpSpPr>
        <p:grpSpPr>
          <a:xfrm>
            <a:off x="8799830" y="3237230"/>
            <a:ext cx="2453640" cy="942139"/>
            <a:chOff x="12984" y="7853"/>
            <a:chExt cx="3864" cy="1484"/>
          </a:xfrm>
        </p:grpSpPr>
        <p:pic>
          <p:nvPicPr>
            <p:cNvPr id="8" name="Imagen 7" descr="table"/>
            <p:cNvPicPr>
              <a:picLocks noChangeAspect="1"/>
            </p:cNvPicPr>
            <p:nvPr/>
          </p:nvPicPr>
          <p:blipFill>
            <a:blip r:embed="rId5"/>
            <a:stretch>
              <a:fillRect/>
            </a:stretch>
          </p:blipFill>
          <p:spPr>
            <a:xfrm>
              <a:off x="13434" y="7853"/>
              <a:ext cx="870" cy="870"/>
            </a:xfrm>
            <a:prstGeom prst="rect">
              <a:avLst/>
            </a:prstGeom>
          </p:spPr>
        </p:pic>
        <p:pic>
          <p:nvPicPr>
            <p:cNvPr id="12" name="Imagen 11" descr="table"/>
            <p:cNvPicPr>
              <a:picLocks noChangeAspect="1"/>
            </p:cNvPicPr>
            <p:nvPr/>
          </p:nvPicPr>
          <p:blipFill>
            <a:blip r:embed="rId5"/>
            <a:stretch>
              <a:fillRect/>
            </a:stretch>
          </p:blipFill>
          <p:spPr>
            <a:xfrm>
              <a:off x="15451" y="7895"/>
              <a:ext cx="870" cy="870"/>
            </a:xfrm>
            <a:prstGeom prst="rect">
              <a:avLst/>
            </a:prstGeom>
          </p:spPr>
        </p:pic>
        <p:grpSp>
          <p:nvGrpSpPr>
            <p:cNvPr id="15" name="Grupo 14"/>
            <p:cNvGrpSpPr/>
            <p:nvPr/>
          </p:nvGrpSpPr>
          <p:grpSpPr>
            <a:xfrm>
              <a:off x="12984" y="8782"/>
              <a:ext cx="1753" cy="525"/>
              <a:chOff x="15358" y="8862"/>
              <a:chExt cx="3026" cy="905"/>
            </a:xfrm>
          </p:grpSpPr>
          <p:pic>
            <p:nvPicPr>
              <p:cNvPr id="27" name="Imagen 26"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39" name="Rectángulo 38"/>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upo 40"/>
            <p:cNvGrpSpPr/>
            <p:nvPr/>
          </p:nvGrpSpPr>
          <p:grpSpPr>
            <a:xfrm>
              <a:off x="15095" y="8812"/>
              <a:ext cx="1753" cy="525"/>
              <a:chOff x="15358" y="8862"/>
              <a:chExt cx="3026" cy="905"/>
            </a:xfrm>
          </p:grpSpPr>
          <p:pic>
            <p:nvPicPr>
              <p:cNvPr id="42" name="Imagen 41"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5" name="Grupo 44"/>
          <p:cNvGrpSpPr/>
          <p:nvPr/>
        </p:nvGrpSpPr>
        <p:grpSpPr>
          <a:xfrm>
            <a:off x="5401945" y="4013835"/>
            <a:ext cx="2099945" cy="516255"/>
            <a:chOff x="4520" y="8246"/>
            <a:chExt cx="3307" cy="813"/>
          </a:xfrm>
        </p:grpSpPr>
        <p:sp>
          <p:nvSpPr>
            <p:cNvPr id="37" name="Rectángulo redondeado 36"/>
            <p:cNvSpPr/>
            <p:nvPr/>
          </p:nvSpPr>
          <p:spPr>
            <a:xfrm>
              <a:off x="4739" y="8319"/>
              <a:ext cx="3088"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8" name="Imagen 37" descr="pencil"/>
            <p:cNvPicPr>
              <a:picLocks noChangeAspect="1"/>
            </p:cNvPicPr>
            <p:nvPr/>
          </p:nvPicPr>
          <p:blipFill>
            <a:blip r:embed="rId4"/>
            <a:stretch>
              <a:fillRect/>
            </a:stretch>
          </p:blipFill>
          <p:spPr>
            <a:xfrm flipH="1">
              <a:off x="4520" y="8246"/>
              <a:ext cx="674" cy="674"/>
            </a:xfrm>
            <a:prstGeom prst="rect">
              <a:avLst/>
            </a:prstGeom>
          </p:spPr>
        </p:pic>
        <p:sp>
          <p:nvSpPr>
            <p:cNvPr id="40" name="Cuadro de texto 39"/>
            <p:cNvSpPr txBox="1"/>
            <p:nvPr/>
          </p:nvSpPr>
          <p:spPr>
            <a:xfrm>
              <a:off x="5152" y="8297"/>
              <a:ext cx="2634"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Ic=(I)(f.d.)</a:t>
              </a:r>
              <a:endParaRPr lang="es-ES" altLang="en-US" sz="2400" b="1">
                <a:solidFill>
                  <a:schemeClr val="tx1"/>
                </a:solidFill>
                <a:latin typeface="Open Sans" panose="020B0606030504020204" pitchFamily="34" charset="0"/>
                <a:cs typeface="Open Sans" panose="020B0606030504020204" pitchFamily="34" charset="0"/>
              </a:endParaRPr>
            </a:p>
          </p:txBody>
        </p:sp>
      </p:grpSp>
      <p:pic>
        <p:nvPicPr>
          <p:cNvPr id="2"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539781" y="3983564"/>
            <a:ext cx="585665" cy="585665"/>
          </a:xfrm>
          <a:prstGeom prst="rect">
            <a:avLst/>
          </a:prstGeom>
        </p:spPr>
      </p:pic>
      <p:sp>
        <p:nvSpPr>
          <p:cNvPr id="20" name="Rectángulo redondeado 19"/>
          <p:cNvSpPr/>
          <p:nvPr/>
        </p:nvSpPr>
        <p:spPr>
          <a:xfrm>
            <a:off x="1154430" y="4401820"/>
            <a:ext cx="3973830" cy="1223010"/>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1400">
                <a:solidFill>
                  <a:schemeClr val="tx1"/>
                </a:solidFill>
                <a:latin typeface="Open Sans" panose="020B0606030504020204" pitchFamily="34" charset="0"/>
                <a:cs typeface="Open Sans" panose="020B0606030504020204" pitchFamily="34" charset="0"/>
              </a:rPr>
              <a:t>E</a:t>
            </a:r>
            <a:r>
              <a:rPr sz="1400">
                <a:solidFill>
                  <a:schemeClr val="tx1"/>
                </a:solidFill>
                <a:latin typeface="Open Sans" panose="020B0606030504020204" pitchFamily="34" charset="0"/>
                <a:cs typeface="Open Sans" panose="020B0606030504020204" pitchFamily="34" charset="0"/>
              </a:rPr>
              <a:t>s el denominado factor de potencia el cual regularmente es del 90% por la combinación de cargas resistivas e inductivas existentes en la instalación eléctrica.</a:t>
            </a:r>
            <a:endParaRPr sz="1400">
              <a:solidFill>
                <a:schemeClr val="tx1"/>
              </a:solidFill>
              <a:latin typeface="Open Sans" panose="020B0606030504020204" pitchFamily="34" charset="0"/>
              <a:cs typeface="Open Sans" panose="020B0606030504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23190" y="1912620"/>
            <a:ext cx="11930380" cy="4363720"/>
            <a:chOff x="194" y="3012"/>
            <a:chExt cx="18788" cy="6872"/>
          </a:xfrm>
        </p:grpSpPr>
        <p:sp>
          <p:nvSpPr>
            <p:cNvPr id="13" name="Rectángulo 12"/>
            <p:cNvSpPr/>
            <p:nvPr/>
          </p:nvSpPr>
          <p:spPr>
            <a:xfrm>
              <a:off x="194" y="3012"/>
              <a:ext cx="18788"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7" name="Cuadro de texto 16"/>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28" name="Imagen 27" descr="cables"/>
            <p:cNvPicPr>
              <a:picLocks noChangeAspect="1"/>
            </p:cNvPicPr>
            <p:nvPr/>
          </p:nvPicPr>
          <p:blipFill>
            <a:blip r:embed="rId1"/>
            <a:stretch>
              <a:fillRect/>
            </a:stretch>
          </p:blipFill>
          <p:spPr>
            <a:xfrm>
              <a:off x="1200" y="3012"/>
              <a:ext cx="979" cy="6872"/>
            </a:xfrm>
            <a:prstGeom prst="rect">
              <a:avLst/>
            </a:prstGeom>
          </p:spPr>
        </p:pic>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209994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760980"/>
            <a:ext cx="0" cy="3229610"/>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558290" y="2517775"/>
            <a:ext cx="3503295" cy="116840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Para este método se determina la carga total del lugar donde se va instalar el alimentador, de la cual se calculará el calibre de los alimentadores principales y se aplica la fórmula:</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515110" y="2122170"/>
            <a:ext cx="1597660"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Por corriente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5236845" y="2517775"/>
            <a:ext cx="2778125" cy="1168400"/>
          </a:xfrm>
          <a:prstGeom prst="rect">
            <a:avLst/>
          </a:prstGeom>
          <a:noFill/>
        </p:spPr>
        <p:txBody>
          <a:bodyPr wrap="square" rtlCol="0">
            <a:spAutoFit/>
          </a:bodyPr>
          <a:p>
            <a:r>
              <a:rPr lang="es-CO" altLang="es-ES" sz="1400">
                <a:solidFill>
                  <a:schemeClr val="tx1"/>
                </a:solidFill>
                <a:latin typeface="Open Sans" panose="020B0606030504020204" pitchFamily="34" charset="0"/>
                <a:cs typeface="Open Sans" panose="020B0606030504020204" pitchFamily="34" charset="0"/>
              </a:rPr>
              <a:t>Luego, c</a:t>
            </a:r>
            <a:r>
              <a:rPr lang="es-ES" altLang="en-US" sz="1400">
                <a:solidFill>
                  <a:schemeClr val="tx1"/>
                </a:solidFill>
                <a:latin typeface="Open Sans" panose="020B0606030504020204" pitchFamily="34" charset="0"/>
                <a:cs typeface="Open Sans" panose="020B0606030504020204" pitchFamily="34" charset="0"/>
              </a:rPr>
              <a:t>on la </a:t>
            </a:r>
            <a:r>
              <a:rPr lang="es-ES" altLang="en-US" sz="1400" b="1">
                <a:solidFill>
                  <a:schemeClr val="tx1"/>
                </a:solidFill>
                <a:latin typeface="Open Sans" panose="020B0606030504020204" pitchFamily="34" charset="0"/>
                <a:cs typeface="Open Sans" panose="020B0606030504020204" pitchFamily="34" charset="0"/>
              </a:rPr>
              <a:t>I</a:t>
            </a:r>
            <a:r>
              <a:rPr lang="es-ES" altLang="en-US" sz="1400">
                <a:solidFill>
                  <a:schemeClr val="tx1"/>
                </a:solidFill>
                <a:latin typeface="Open Sans" panose="020B0606030504020204" pitchFamily="34" charset="0"/>
                <a:cs typeface="Open Sans" panose="020B0606030504020204" pitchFamily="34" charset="0"/>
              </a:rPr>
              <a:t>,se halla la Ic (corriente corregida), la cual se multiplica por un factor de demanda(f.d.) obtenido de la  Tabla 3, quedando así:</a:t>
            </a:r>
            <a:endParaRPr lang="es-ES" altLang="en-US" sz="1400">
              <a:solidFill>
                <a:schemeClr val="tx1"/>
              </a:solidFill>
              <a:latin typeface="Open Sans" panose="020B0606030504020204" pitchFamily="34" charset="0"/>
              <a:cs typeface="Open Sans" panose="020B0606030504020204" pitchFamily="34" charset="0"/>
            </a:endParaRPr>
          </a:p>
        </p:txBody>
      </p:sp>
      <p:grpSp>
        <p:nvGrpSpPr>
          <p:cNvPr id="46" name="Grupo 45"/>
          <p:cNvGrpSpPr/>
          <p:nvPr/>
        </p:nvGrpSpPr>
        <p:grpSpPr>
          <a:xfrm>
            <a:off x="1558290" y="3855085"/>
            <a:ext cx="3205480" cy="822325"/>
            <a:chOff x="4377" y="5283"/>
            <a:chExt cx="5048" cy="1295"/>
          </a:xfrm>
        </p:grpSpPr>
        <p:grpSp>
          <p:nvGrpSpPr>
            <p:cNvPr id="44" name="Grupo 43"/>
            <p:cNvGrpSpPr/>
            <p:nvPr/>
          </p:nvGrpSpPr>
          <p:grpSpPr>
            <a:xfrm>
              <a:off x="4835" y="5283"/>
              <a:ext cx="3899" cy="813"/>
              <a:chOff x="4835" y="5283"/>
              <a:chExt cx="3899" cy="813"/>
            </a:xfrm>
          </p:grpSpPr>
          <p:sp>
            <p:nvSpPr>
              <p:cNvPr id="18" name="Rectángulo redondeado 17"/>
              <p:cNvSpPr/>
              <p:nvPr/>
            </p:nvSpPr>
            <p:spPr>
              <a:xfrm>
                <a:off x="5054" y="5356"/>
                <a:ext cx="3680"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5" descr="pencil"/>
              <p:cNvPicPr>
                <a:picLocks noChangeAspect="1"/>
              </p:cNvPicPr>
              <p:nvPr/>
            </p:nvPicPr>
            <p:blipFill>
              <a:blip r:embed="rId4"/>
              <a:stretch>
                <a:fillRect/>
              </a:stretch>
            </p:blipFill>
            <p:spPr>
              <a:xfrm flipH="1">
                <a:off x="4835" y="5283"/>
                <a:ext cx="674" cy="674"/>
              </a:xfrm>
              <a:prstGeom prst="rect">
                <a:avLst/>
              </a:prstGeom>
            </p:spPr>
          </p:pic>
          <p:sp>
            <p:nvSpPr>
              <p:cNvPr id="16" name="Cuadro de texto 15"/>
              <p:cNvSpPr txBox="1"/>
              <p:nvPr/>
            </p:nvSpPr>
            <p:spPr>
              <a:xfrm>
                <a:off x="5358" y="5356"/>
                <a:ext cx="3061"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 P/(V*0.9)</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25" name="Cuadro de texto 24"/>
            <p:cNvSpPr txBox="1"/>
            <p:nvPr/>
          </p:nvSpPr>
          <p:spPr>
            <a:xfrm>
              <a:off x="4377" y="6144"/>
              <a:ext cx="5049" cy="434"/>
            </a:xfrm>
            <a:prstGeom prst="rect">
              <a:avLst/>
            </a:prstGeom>
            <a:noFill/>
          </p:spPr>
          <p:txBody>
            <a:bodyPr wrap="square" rtlCol="0">
              <a:spAutoFit/>
            </a:bodyPr>
            <a:p>
              <a:pPr algn="ctr"/>
              <a:r>
                <a:rPr lang="es-CO" altLang="es-ES" sz="1200">
                  <a:latin typeface="Open Sans" panose="020B0606030504020204" pitchFamily="34" charset="0"/>
                  <a:cs typeface="Open Sans" panose="020B0606030504020204" pitchFamily="34" charset="0"/>
                </a:rPr>
                <a:t>Pasa el mouse por encima de la fórmula</a:t>
              </a:r>
              <a:endParaRPr lang="es-CO" altLang="es-ES" sz="1200">
                <a:latin typeface="Open Sans" panose="020B0606030504020204" pitchFamily="34" charset="0"/>
                <a:cs typeface="Open Sans" panose="020B0606030504020204" pitchFamily="34" charset="0"/>
              </a:endParaRPr>
            </a:p>
          </p:txBody>
        </p:sp>
      </p:grpSp>
      <p:sp>
        <p:nvSpPr>
          <p:cNvPr id="34" name="Cuadro de texto 33"/>
          <p:cNvSpPr txBox="1"/>
          <p:nvPr/>
        </p:nvSpPr>
        <p:spPr>
          <a:xfrm>
            <a:off x="8499475" y="2517775"/>
            <a:ext cx="302641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De este modo con Ic, se obtiene el calibre del conductor en la Tabla 4.</a:t>
            </a:r>
            <a:endParaRPr lang="es-ES" altLang="en-US" sz="1400">
              <a:solidFill>
                <a:schemeClr val="tx1"/>
              </a:solidFill>
              <a:latin typeface="Open Sans" panose="020B0606030504020204" pitchFamily="34" charset="0"/>
              <a:cs typeface="Open Sans" panose="020B0606030504020204" pitchFamily="34" charset="0"/>
            </a:endParaRPr>
          </a:p>
        </p:txBody>
      </p:sp>
      <p:cxnSp>
        <p:nvCxnSpPr>
          <p:cNvPr id="33" name="Conector recto 32"/>
          <p:cNvCxnSpPr/>
          <p:nvPr/>
        </p:nvCxnSpPr>
        <p:spPr>
          <a:xfrm>
            <a:off x="1558925" y="2437130"/>
            <a:ext cx="1254125"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47" name="Grupo 46"/>
          <p:cNvGrpSpPr/>
          <p:nvPr/>
        </p:nvGrpSpPr>
        <p:grpSpPr>
          <a:xfrm>
            <a:off x="8799830" y="3237230"/>
            <a:ext cx="2453640" cy="1083714"/>
            <a:chOff x="12984" y="7853"/>
            <a:chExt cx="3864" cy="1707"/>
          </a:xfrm>
        </p:grpSpPr>
        <p:pic>
          <p:nvPicPr>
            <p:cNvPr id="8" name="Imagen 7" descr="table"/>
            <p:cNvPicPr>
              <a:picLocks noChangeAspect="1"/>
            </p:cNvPicPr>
            <p:nvPr/>
          </p:nvPicPr>
          <p:blipFill>
            <a:blip r:embed="rId5"/>
            <a:stretch>
              <a:fillRect/>
            </a:stretch>
          </p:blipFill>
          <p:spPr>
            <a:xfrm>
              <a:off x="13434" y="7853"/>
              <a:ext cx="870" cy="870"/>
            </a:xfrm>
            <a:prstGeom prst="rect">
              <a:avLst/>
            </a:prstGeom>
          </p:spPr>
        </p:pic>
        <p:pic>
          <p:nvPicPr>
            <p:cNvPr id="12" name="Imagen 11" descr="table"/>
            <p:cNvPicPr>
              <a:picLocks noChangeAspect="1"/>
            </p:cNvPicPr>
            <p:nvPr/>
          </p:nvPicPr>
          <p:blipFill>
            <a:blip r:embed="rId5"/>
            <a:stretch>
              <a:fillRect/>
            </a:stretch>
          </p:blipFill>
          <p:spPr>
            <a:xfrm>
              <a:off x="15451" y="7895"/>
              <a:ext cx="870" cy="870"/>
            </a:xfrm>
            <a:prstGeom prst="rect">
              <a:avLst/>
            </a:prstGeom>
          </p:spPr>
        </p:pic>
        <p:grpSp>
          <p:nvGrpSpPr>
            <p:cNvPr id="15" name="Grupo 14"/>
            <p:cNvGrpSpPr/>
            <p:nvPr/>
          </p:nvGrpSpPr>
          <p:grpSpPr>
            <a:xfrm>
              <a:off x="12984" y="8782"/>
              <a:ext cx="1753" cy="525"/>
              <a:chOff x="15358" y="8862"/>
              <a:chExt cx="3026" cy="905"/>
            </a:xfrm>
          </p:grpSpPr>
          <p:pic>
            <p:nvPicPr>
              <p:cNvPr id="27" name="Imagen 26"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39" name="Rectángulo 38"/>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upo 40"/>
            <p:cNvGrpSpPr/>
            <p:nvPr/>
          </p:nvGrpSpPr>
          <p:grpSpPr>
            <a:xfrm>
              <a:off x="15095" y="8812"/>
              <a:ext cx="1753" cy="525"/>
              <a:chOff x="15358" y="8862"/>
              <a:chExt cx="3026" cy="905"/>
            </a:xfrm>
          </p:grpSpPr>
          <p:pic>
            <p:nvPicPr>
              <p:cNvPr id="42" name="Imagen 41"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26"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3434" y="8637"/>
              <a:ext cx="922" cy="922"/>
            </a:xfrm>
            <a:prstGeom prst="rect">
              <a:avLst/>
            </a:prstGeom>
          </p:spPr>
        </p:pic>
      </p:grpSp>
      <p:grpSp>
        <p:nvGrpSpPr>
          <p:cNvPr id="45" name="Grupo 44"/>
          <p:cNvGrpSpPr/>
          <p:nvPr/>
        </p:nvGrpSpPr>
        <p:grpSpPr>
          <a:xfrm>
            <a:off x="5401945" y="4013835"/>
            <a:ext cx="2099945" cy="516255"/>
            <a:chOff x="4520" y="8246"/>
            <a:chExt cx="3307" cy="813"/>
          </a:xfrm>
        </p:grpSpPr>
        <p:sp>
          <p:nvSpPr>
            <p:cNvPr id="37" name="Rectángulo redondeado 36"/>
            <p:cNvSpPr/>
            <p:nvPr/>
          </p:nvSpPr>
          <p:spPr>
            <a:xfrm>
              <a:off x="4739" y="8319"/>
              <a:ext cx="3088"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8" name="Imagen 37" descr="pencil"/>
            <p:cNvPicPr>
              <a:picLocks noChangeAspect="1"/>
            </p:cNvPicPr>
            <p:nvPr/>
          </p:nvPicPr>
          <p:blipFill>
            <a:blip r:embed="rId4"/>
            <a:stretch>
              <a:fillRect/>
            </a:stretch>
          </p:blipFill>
          <p:spPr>
            <a:xfrm flipH="1">
              <a:off x="4520" y="8246"/>
              <a:ext cx="674" cy="674"/>
            </a:xfrm>
            <a:prstGeom prst="rect">
              <a:avLst/>
            </a:prstGeom>
          </p:spPr>
        </p:pic>
        <p:sp>
          <p:nvSpPr>
            <p:cNvPr id="40" name="Cuadro de texto 39"/>
            <p:cNvSpPr txBox="1"/>
            <p:nvPr/>
          </p:nvSpPr>
          <p:spPr>
            <a:xfrm>
              <a:off x="5152" y="8297"/>
              <a:ext cx="2634"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Ic=(I)(f.d.)</a:t>
              </a:r>
              <a:endParaRPr lang="es-ES" altLang="en-US" sz="2400" b="1">
                <a:solidFill>
                  <a:schemeClr val="tx1"/>
                </a:solidFill>
                <a:latin typeface="Open Sans" panose="020B0606030504020204" pitchFamily="34" charset="0"/>
                <a:cs typeface="Open Sans" panose="020B0606030504020204" pitchFamily="34" charset="0"/>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23190" y="1912620"/>
            <a:ext cx="11930380" cy="4363720"/>
            <a:chOff x="194" y="3012"/>
            <a:chExt cx="18788" cy="6872"/>
          </a:xfrm>
        </p:grpSpPr>
        <p:sp>
          <p:nvSpPr>
            <p:cNvPr id="13" name="Rectángulo 12"/>
            <p:cNvSpPr/>
            <p:nvPr/>
          </p:nvSpPr>
          <p:spPr>
            <a:xfrm>
              <a:off x="194" y="3012"/>
              <a:ext cx="18788"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7" name="Cuadro de texto 16"/>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28" name="Imagen 27" descr="cables"/>
            <p:cNvPicPr>
              <a:picLocks noChangeAspect="1"/>
            </p:cNvPicPr>
            <p:nvPr/>
          </p:nvPicPr>
          <p:blipFill>
            <a:blip r:embed="rId1"/>
            <a:stretch>
              <a:fillRect/>
            </a:stretch>
          </p:blipFill>
          <p:spPr>
            <a:xfrm>
              <a:off x="1200" y="3012"/>
              <a:ext cx="979" cy="6872"/>
            </a:xfrm>
            <a:prstGeom prst="rect">
              <a:avLst/>
            </a:prstGeom>
          </p:spPr>
        </p:pic>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209994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760980"/>
            <a:ext cx="0" cy="3229610"/>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558290" y="2517775"/>
            <a:ext cx="3503295" cy="116840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Para este método se determina la carga total del lugar donde se va instalar el alimentador, de la cual se calculará el calibre de los alimentadores principales y se aplica la fórmula:</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515110" y="2122170"/>
            <a:ext cx="1597660"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Por corriente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5236845" y="2517775"/>
            <a:ext cx="2778125" cy="1168400"/>
          </a:xfrm>
          <a:prstGeom prst="rect">
            <a:avLst/>
          </a:prstGeom>
          <a:noFill/>
        </p:spPr>
        <p:txBody>
          <a:bodyPr wrap="square" rtlCol="0">
            <a:spAutoFit/>
          </a:bodyPr>
          <a:p>
            <a:r>
              <a:rPr lang="es-CO" altLang="es-ES" sz="1400">
                <a:solidFill>
                  <a:schemeClr val="tx1"/>
                </a:solidFill>
                <a:latin typeface="Open Sans" panose="020B0606030504020204" pitchFamily="34" charset="0"/>
                <a:cs typeface="Open Sans" panose="020B0606030504020204" pitchFamily="34" charset="0"/>
              </a:rPr>
              <a:t>Luego, c</a:t>
            </a:r>
            <a:r>
              <a:rPr lang="es-ES" altLang="en-US" sz="1400">
                <a:solidFill>
                  <a:schemeClr val="tx1"/>
                </a:solidFill>
                <a:latin typeface="Open Sans" panose="020B0606030504020204" pitchFamily="34" charset="0"/>
                <a:cs typeface="Open Sans" panose="020B0606030504020204" pitchFamily="34" charset="0"/>
              </a:rPr>
              <a:t>on la </a:t>
            </a:r>
            <a:r>
              <a:rPr lang="es-ES" altLang="en-US" sz="1400" b="1">
                <a:solidFill>
                  <a:schemeClr val="tx1"/>
                </a:solidFill>
                <a:latin typeface="Open Sans" panose="020B0606030504020204" pitchFamily="34" charset="0"/>
                <a:cs typeface="Open Sans" panose="020B0606030504020204" pitchFamily="34" charset="0"/>
              </a:rPr>
              <a:t>I</a:t>
            </a:r>
            <a:r>
              <a:rPr lang="es-ES" altLang="en-US" sz="1400">
                <a:solidFill>
                  <a:schemeClr val="tx1"/>
                </a:solidFill>
                <a:latin typeface="Open Sans" panose="020B0606030504020204" pitchFamily="34" charset="0"/>
                <a:cs typeface="Open Sans" panose="020B0606030504020204" pitchFamily="34" charset="0"/>
              </a:rPr>
              <a:t>,se halla la Ic (corriente corregida), la cual se multiplica por un factor de demanda(f.d.) obtenido de la  Tabla 3, quedando así:</a:t>
            </a:r>
            <a:endParaRPr lang="es-ES" altLang="en-US" sz="1400">
              <a:solidFill>
                <a:schemeClr val="tx1"/>
              </a:solidFill>
              <a:latin typeface="Open Sans" panose="020B0606030504020204" pitchFamily="34" charset="0"/>
              <a:cs typeface="Open Sans" panose="020B0606030504020204" pitchFamily="34" charset="0"/>
            </a:endParaRPr>
          </a:p>
        </p:txBody>
      </p:sp>
      <p:grpSp>
        <p:nvGrpSpPr>
          <p:cNvPr id="46" name="Grupo 45"/>
          <p:cNvGrpSpPr/>
          <p:nvPr/>
        </p:nvGrpSpPr>
        <p:grpSpPr>
          <a:xfrm>
            <a:off x="1558290" y="3855085"/>
            <a:ext cx="3205480" cy="822325"/>
            <a:chOff x="4377" y="5283"/>
            <a:chExt cx="5048" cy="1295"/>
          </a:xfrm>
        </p:grpSpPr>
        <p:grpSp>
          <p:nvGrpSpPr>
            <p:cNvPr id="44" name="Grupo 43"/>
            <p:cNvGrpSpPr/>
            <p:nvPr/>
          </p:nvGrpSpPr>
          <p:grpSpPr>
            <a:xfrm>
              <a:off x="4835" y="5283"/>
              <a:ext cx="3899" cy="813"/>
              <a:chOff x="4835" y="5283"/>
              <a:chExt cx="3899" cy="813"/>
            </a:xfrm>
          </p:grpSpPr>
          <p:sp>
            <p:nvSpPr>
              <p:cNvPr id="18" name="Rectángulo redondeado 17"/>
              <p:cNvSpPr/>
              <p:nvPr/>
            </p:nvSpPr>
            <p:spPr>
              <a:xfrm>
                <a:off x="5054" y="5356"/>
                <a:ext cx="3680"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5" descr="pencil"/>
              <p:cNvPicPr>
                <a:picLocks noChangeAspect="1"/>
              </p:cNvPicPr>
              <p:nvPr/>
            </p:nvPicPr>
            <p:blipFill>
              <a:blip r:embed="rId4"/>
              <a:stretch>
                <a:fillRect/>
              </a:stretch>
            </p:blipFill>
            <p:spPr>
              <a:xfrm flipH="1">
                <a:off x="4835" y="5283"/>
                <a:ext cx="674" cy="674"/>
              </a:xfrm>
              <a:prstGeom prst="rect">
                <a:avLst/>
              </a:prstGeom>
            </p:spPr>
          </p:pic>
          <p:sp>
            <p:nvSpPr>
              <p:cNvPr id="16" name="Cuadro de texto 15"/>
              <p:cNvSpPr txBox="1"/>
              <p:nvPr/>
            </p:nvSpPr>
            <p:spPr>
              <a:xfrm>
                <a:off x="5358" y="5356"/>
                <a:ext cx="3061"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 P/(V*0.9)</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25" name="Cuadro de texto 24"/>
            <p:cNvSpPr txBox="1"/>
            <p:nvPr/>
          </p:nvSpPr>
          <p:spPr>
            <a:xfrm>
              <a:off x="4377" y="6144"/>
              <a:ext cx="5049" cy="434"/>
            </a:xfrm>
            <a:prstGeom prst="rect">
              <a:avLst/>
            </a:prstGeom>
            <a:noFill/>
          </p:spPr>
          <p:txBody>
            <a:bodyPr wrap="square" rtlCol="0">
              <a:spAutoFit/>
            </a:bodyPr>
            <a:p>
              <a:pPr algn="ctr"/>
              <a:r>
                <a:rPr lang="es-CO" altLang="es-ES" sz="1200">
                  <a:latin typeface="Open Sans" panose="020B0606030504020204" pitchFamily="34" charset="0"/>
                  <a:cs typeface="Open Sans" panose="020B0606030504020204" pitchFamily="34" charset="0"/>
                </a:rPr>
                <a:t>Pasa el mouse por encima de la fórmula</a:t>
              </a:r>
              <a:endParaRPr lang="es-CO" altLang="es-ES" sz="1200">
                <a:latin typeface="Open Sans" panose="020B0606030504020204" pitchFamily="34" charset="0"/>
                <a:cs typeface="Open Sans" panose="020B0606030504020204" pitchFamily="34" charset="0"/>
              </a:endParaRPr>
            </a:p>
          </p:txBody>
        </p:sp>
      </p:grpSp>
      <p:sp>
        <p:nvSpPr>
          <p:cNvPr id="34" name="Cuadro de texto 33"/>
          <p:cNvSpPr txBox="1"/>
          <p:nvPr/>
        </p:nvSpPr>
        <p:spPr>
          <a:xfrm>
            <a:off x="8499475" y="2517775"/>
            <a:ext cx="302641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De este modo con Ic, se obtiene el calibre del conductor en la Tabla 4.</a:t>
            </a:r>
            <a:endParaRPr lang="es-ES" altLang="en-US" sz="1400">
              <a:solidFill>
                <a:schemeClr val="tx1"/>
              </a:solidFill>
              <a:latin typeface="Open Sans" panose="020B0606030504020204" pitchFamily="34" charset="0"/>
              <a:cs typeface="Open Sans" panose="020B0606030504020204" pitchFamily="34" charset="0"/>
            </a:endParaRPr>
          </a:p>
        </p:txBody>
      </p:sp>
      <p:cxnSp>
        <p:nvCxnSpPr>
          <p:cNvPr id="33" name="Conector recto 32"/>
          <p:cNvCxnSpPr/>
          <p:nvPr/>
        </p:nvCxnSpPr>
        <p:spPr>
          <a:xfrm>
            <a:off x="1558925" y="2437130"/>
            <a:ext cx="1254125"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47" name="Grupo 46"/>
          <p:cNvGrpSpPr/>
          <p:nvPr/>
        </p:nvGrpSpPr>
        <p:grpSpPr>
          <a:xfrm>
            <a:off x="8799830" y="3237230"/>
            <a:ext cx="2453640" cy="1083714"/>
            <a:chOff x="12984" y="7853"/>
            <a:chExt cx="3864" cy="1707"/>
          </a:xfrm>
        </p:grpSpPr>
        <p:pic>
          <p:nvPicPr>
            <p:cNvPr id="8" name="Imagen 7" descr="table"/>
            <p:cNvPicPr>
              <a:picLocks noChangeAspect="1"/>
            </p:cNvPicPr>
            <p:nvPr/>
          </p:nvPicPr>
          <p:blipFill>
            <a:blip r:embed="rId5"/>
            <a:stretch>
              <a:fillRect/>
            </a:stretch>
          </p:blipFill>
          <p:spPr>
            <a:xfrm>
              <a:off x="13434" y="7853"/>
              <a:ext cx="870" cy="870"/>
            </a:xfrm>
            <a:prstGeom prst="rect">
              <a:avLst/>
            </a:prstGeom>
          </p:spPr>
        </p:pic>
        <p:pic>
          <p:nvPicPr>
            <p:cNvPr id="12" name="Imagen 11" descr="table"/>
            <p:cNvPicPr>
              <a:picLocks noChangeAspect="1"/>
            </p:cNvPicPr>
            <p:nvPr/>
          </p:nvPicPr>
          <p:blipFill>
            <a:blip r:embed="rId5"/>
            <a:stretch>
              <a:fillRect/>
            </a:stretch>
          </p:blipFill>
          <p:spPr>
            <a:xfrm>
              <a:off x="15451" y="7895"/>
              <a:ext cx="870" cy="870"/>
            </a:xfrm>
            <a:prstGeom prst="rect">
              <a:avLst/>
            </a:prstGeom>
          </p:spPr>
        </p:pic>
        <p:grpSp>
          <p:nvGrpSpPr>
            <p:cNvPr id="15" name="Grupo 14"/>
            <p:cNvGrpSpPr/>
            <p:nvPr/>
          </p:nvGrpSpPr>
          <p:grpSpPr>
            <a:xfrm>
              <a:off x="12984" y="8782"/>
              <a:ext cx="1753" cy="525"/>
              <a:chOff x="15358" y="8862"/>
              <a:chExt cx="3026" cy="905"/>
            </a:xfrm>
          </p:grpSpPr>
          <p:pic>
            <p:nvPicPr>
              <p:cNvPr id="27" name="Imagen 26"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39" name="Rectángulo 38"/>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upo 40"/>
            <p:cNvGrpSpPr/>
            <p:nvPr/>
          </p:nvGrpSpPr>
          <p:grpSpPr>
            <a:xfrm>
              <a:off x="15095" y="8812"/>
              <a:ext cx="1753" cy="525"/>
              <a:chOff x="15358" y="8862"/>
              <a:chExt cx="3026" cy="905"/>
            </a:xfrm>
          </p:grpSpPr>
          <p:pic>
            <p:nvPicPr>
              <p:cNvPr id="42" name="Imagen 41"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26"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3434" y="8637"/>
              <a:ext cx="922" cy="922"/>
            </a:xfrm>
            <a:prstGeom prst="rect">
              <a:avLst/>
            </a:prstGeom>
          </p:spPr>
        </p:pic>
      </p:grpSp>
      <p:grpSp>
        <p:nvGrpSpPr>
          <p:cNvPr id="45" name="Grupo 44"/>
          <p:cNvGrpSpPr/>
          <p:nvPr/>
        </p:nvGrpSpPr>
        <p:grpSpPr>
          <a:xfrm>
            <a:off x="5401945" y="4013835"/>
            <a:ext cx="2099945" cy="516255"/>
            <a:chOff x="4520" y="8246"/>
            <a:chExt cx="3307" cy="813"/>
          </a:xfrm>
        </p:grpSpPr>
        <p:sp>
          <p:nvSpPr>
            <p:cNvPr id="37" name="Rectángulo redondeado 36"/>
            <p:cNvSpPr/>
            <p:nvPr/>
          </p:nvSpPr>
          <p:spPr>
            <a:xfrm>
              <a:off x="4739" y="8319"/>
              <a:ext cx="3088"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8" name="Imagen 37" descr="pencil"/>
            <p:cNvPicPr>
              <a:picLocks noChangeAspect="1"/>
            </p:cNvPicPr>
            <p:nvPr/>
          </p:nvPicPr>
          <p:blipFill>
            <a:blip r:embed="rId4"/>
            <a:stretch>
              <a:fillRect/>
            </a:stretch>
          </p:blipFill>
          <p:spPr>
            <a:xfrm flipH="1">
              <a:off x="4520" y="8246"/>
              <a:ext cx="674" cy="674"/>
            </a:xfrm>
            <a:prstGeom prst="rect">
              <a:avLst/>
            </a:prstGeom>
          </p:spPr>
        </p:pic>
        <p:sp>
          <p:nvSpPr>
            <p:cNvPr id="40" name="Cuadro de texto 39"/>
            <p:cNvSpPr txBox="1"/>
            <p:nvPr/>
          </p:nvSpPr>
          <p:spPr>
            <a:xfrm>
              <a:off x="5152" y="8297"/>
              <a:ext cx="2634"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Ic=(I)(f.d.)</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51" name="Rectángulo 50"/>
          <p:cNvSpPr/>
          <p:nvPr/>
        </p:nvSpPr>
        <p:spPr>
          <a:xfrm>
            <a:off x="-5080" y="-6350"/>
            <a:ext cx="12202795" cy="6870065"/>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52" name="Grupo 51"/>
          <p:cNvGrpSpPr/>
          <p:nvPr/>
        </p:nvGrpSpPr>
        <p:grpSpPr>
          <a:xfrm>
            <a:off x="1602740" y="399415"/>
            <a:ext cx="8218170" cy="5590540"/>
            <a:chOff x="2548" y="630"/>
            <a:chExt cx="12942" cy="8804"/>
          </a:xfrm>
        </p:grpSpPr>
        <p:grpSp>
          <p:nvGrpSpPr>
            <p:cNvPr id="53" name="Grupo 52"/>
            <p:cNvGrpSpPr/>
            <p:nvPr/>
          </p:nvGrpSpPr>
          <p:grpSpPr>
            <a:xfrm>
              <a:off x="2548" y="630"/>
              <a:ext cx="12943" cy="8804"/>
              <a:chOff x="-182" y="1708"/>
              <a:chExt cx="12943" cy="8804"/>
            </a:xfrm>
          </p:grpSpPr>
          <p:sp>
            <p:nvSpPr>
              <p:cNvPr id="54" name="Rectángulo redondeado 53"/>
              <p:cNvSpPr/>
              <p:nvPr/>
            </p:nvSpPr>
            <p:spPr>
              <a:xfrm>
                <a:off x="-182" y="1708"/>
                <a:ext cx="12943" cy="8804"/>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55" name="Óvalo 54"/>
              <p:cNvSpPr/>
              <p:nvPr/>
            </p:nvSpPr>
            <p:spPr>
              <a:xfrm>
                <a:off x="11540" y="1940"/>
                <a:ext cx="368" cy="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grpSp>
          <p:nvGrpSpPr>
            <p:cNvPr id="56" name="Grupo 55"/>
            <p:cNvGrpSpPr/>
            <p:nvPr/>
          </p:nvGrpSpPr>
          <p:grpSpPr>
            <a:xfrm>
              <a:off x="3073" y="987"/>
              <a:ext cx="11795" cy="8287"/>
              <a:chOff x="3073" y="987"/>
              <a:chExt cx="11795" cy="8287"/>
            </a:xfrm>
          </p:grpSpPr>
          <p:sp>
            <p:nvSpPr>
              <p:cNvPr id="57" name="Cuadro de texto 56"/>
              <p:cNvSpPr txBox="1"/>
              <p:nvPr/>
            </p:nvSpPr>
            <p:spPr>
              <a:xfrm>
                <a:off x="5263" y="3768"/>
                <a:ext cx="7319" cy="580"/>
              </a:xfrm>
              <a:prstGeom prst="rect">
                <a:avLst/>
              </a:prstGeom>
              <a:noFill/>
            </p:spPr>
            <p:txBody>
              <a:bodyPr wrap="square" rtlCol="0">
                <a:spAutoFit/>
              </a:bodyPr>
              <a:p>
                <a:pPr algn="ctr"/>
                <a:r>
                  <a:rPr lang="es-CO" altLang="es-ES" b="1">
                    <a:solidFill>
                      <a:srgbClr val="FF0000"/>
                    </a:solidFill>
                  </a:rPr>
                  <a:t>tabla 220.42.xlsx</a:t>
                </a:r>
                <a:endParaRPr lang="es-CO" altLang="es-ES" b="1">
                  <a:solidFill>
                    <a:srgbClr val="FF0000"/>
                  </a:solidFill>
                </a:endParaRPr>
              </a:p>
            </p:txBody>
          </p:sp>
          <p:sp>
            <p:nvSpPr>
              <p:cNvPr id="58" name="Cuadro de texto 57"/>
              <p:cNvSpPr txBox="1"/>
              <p:nvPr/>
            </p:nvSpPr>
            <p:spPr>
              <a:xfrm>
                <a:off x="5469" y="987"/>
                <a:ext cx="6940" cy="483"/>
              </a:xfrm>
              <a:prstGeom prst="rect">
                <a:avLst/>
              </a:prstGeom>
              <a:noFill/>
            </p:spPr>
            <p:txBody>
              <a:bodyPr wrap="square" rtlCol="0">
                <a:spAutoFit/>
              </a:bodyPr>
              <a:p>
                <a:pPr algn="ctr"/>
                <a:r>
                  <a:rPr lang="es-CO" altLang="es-ES" sz="1400" b="1">
                    <a:solidFill>
                      <a:srgbClr val="2C538E"/>
                    </a:solidFill>
                    <a:latin typeface="Open Sans" panose="020B0606030504020204" pitchFamily="34" charset="0"/>
                    <a:cs typeface="Open Sans" panose="020B0606030504020204" pitchFamily="34" charset="0"/>
                  </a:rPr>
                  <a:t>Factores de Demanda de Cargas de Iluminación</a:t>
                </a:r>
                <a:endParaRPr lang="es-CO" altLang="es-ES" sz="1400" b="1">
                  <a:solidFill>
                    <a:srgbClr val="2C538E"/>
                  </a:solidFill>
                  <a:latin typeface="Open Sans" panose="020B0606030504020204" pitchFamily="34" charset="0"/>
                  <a:cs typeface="Open Sans" panose="020B0606030504020204" pitchFamily="34" charset="0"/>
                </a:endParaRPr>
              </a:p>
            </p:txBody>
          </p:sp>
          <p:sp>
            <p:nvSpPr>
              <p:cNvPr id="59" name="Cuadro de texto 58"/>
              <p:cNvSpPr txBox="1"/>
              <p:nvPr/>
            </p:nvSpPr>
            <p:spPr>
              <a:xfrm>
                <a:off x="3073" y="7068"/>
                <a:ext cx="8426" cy="184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Los factores  de demanda de esta tabla no se deben aplicar a la carga calculada de los alimentadores o acometidas que dan suministro a áreas de hospitales, hoteles y moteles en las que es posible que se deba utilizar toda la iluminación al mismo tiempo, como quirófanos, comedores y salas de baile.</a:t>
                </a:r>
                <a:endParaRPr lang="es-ES" altLang="en-US" sz="1400">
                  <a:latin typeface="Open Sans" panose="020B0606030504020204" pitchFamily="34" charset="0"/>
                  <a:cs typeface="Open Sans" panose="020B0606030504020204" pitchFamily="34" charset="0"/>
                </a:endParaRPr>
              </a:p>
            </p:txBody>
          </p:sp>
          <p:sp>
            <p:nvSpPr>
              <p:cNvPr id="60" name="Cuadro de texto 59"/>
              <p:cNvSpPr txBox="1"/>
              <p:nvPr/>
            </p:nvSpPr>
            <p:spPr>
              <a:xfrm>
                <a:off x="5691" y="6101"/>
                <a:ext cx="7267" cy="434"/>
              </a:xfrm>
              <a:prstGeom prst="rect">
                <a:avLst/>
              </a:prstGeom>
              <a:noFill/>
            </p:spPr>
            <p:txBody>
              <a:bodyPr wrap="square" rtlCol="0">
                <a:spAutoFit/>
              </a:bodyPr>
              <a:p>
                <a:pPr algn="ctr"/>
                <a:r>
                  <a:rPr lang="es-CO" altLang="es-ES" sz="1200" i="1">
                    <a:latin typeface="Open Sans" panose="020B0606030504020204" pitchFamily="34" charset="0"/>
                    <a:cs typeface="Open Sans" panose="020B0606030504020204" pitchFamily="34" charset="0"/>
                  </a:rPr>
                  <a:t>Tabla 220.42</a:t>
                </a:r>
                <a:endParaRPr lang="es-CO" altLang="es-ES" sz="1200" i="1">
                  <a:latin typeface="Open Sans" panose="020B0606030504020204" pitchFamily="34" charset="0"/>
                  <a:cs typeface="Open Sans" panose="020B0606030504020204" pitchFamily="34" charset="0"/>
                </a:endParaRPr>
              </a:p>
            </p:txBody>
          </p:sp>
          <p:pic>
            <p:nvPicPr>
              <p:cNvPr id="61" name="Imagen 60" descr="hotel"/>
              <p:cNvPicPr>
                <a:picLocks noChangeAspect="1"/>
              </p:cNvPicPr>
              <p:nvPr/>
            </p:nvPicPr>
            <p:blipFill>
              <a:blip r:embed="rId9"/>
              <a:stretch>
                <a:fillRect/>
              </a:stretch>
            </p:blipFill>
            <p:spPr>
              <a:xfrm>
                <a:off x="11516" y="6248"/>
                <a:ext cx="3353" cy="3026"/>
              </a:xfrm>
              <a:prstGeom prst="rect">
                <a:avLst/>
              </a:prstGeom>
            </p:spPr>
          </p:pic>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23190" y="1912620"/>
            <a:ext cx="11930380" cy="4363720"/>
            <a:chOff x="194" y="3012"/>
            <a:chExt cx="18788" cy="6872"/>
          </a:xfrm>
        </p:grpSpPr>
        <p:sp>
          <p:nvSpPr>
            <p:cNvPr id="13" name="Rectángulo 12"/>
            <p:cNvSpPr/>
            <p:nvPr/>
          </p:nvSpPr>
          <p:spPr>
            <a:xfrm>
              <a:off x="194" y="3012"/>
              <a:ext cx="18788"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7" name="Cuadro de texto 16"/>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28" name="Imagen 27" descr="cables"/>
            <p:cNvPicPr>
              <a:picLocks noChangeAspect="1"/>
            </p:cNvPicPr>
            <p:nvPr/>
          </p:nvPicPr>
          <p:blipFill>
            <a:blip r:embed="rId1"/>
            <a:stretch>
              <a:fillRect/>
            </a:stretch>
          </p:blipFill>
          <p:spPr>
            <a:xfrm>
              <a:off x="1200" y="3012"/>
              <a:ext cx="979" cy="6872"/>
            </a:xfrm>
            <a:prstGeom prst="rect">
              <a:avLst/>
            </a:prstGeom>
          </p:spPr>
        </p:pic>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209994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760980"/>
            <a:ext cx="0" cy="3229610"/>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558290" y="2517775"/>
            <a:ext cx="3503295" cy="116840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Para este método se determina la carga total del lugar donde se va instalar el alimentador, de la cual se calculará el calibre de los alimentadores principales y se aplica la fórmula:</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515110" y="2122170"/>
            <a:ext cx="1597660"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Por corriente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5236845" y="2517775"/>
            <a:ext cx="2778125" cy="1168400"/>
          </a:xfrm>
          <a:prstGeom prst="rect">
            <a:avLst/>
          </a:prstGeom>
          <a:noFill/>
        </p:spPr>
        <p:txBody>
          <a:bodyPr wrap="square" rtlCol="0">
            <a:spAutoFit/>
          </a:bodyPr>
          <a:p>
            <a:r>
              <a:rPr lang="es-CO" altLang="es-ES" sz="1400">
                <a:solidFill>
                  <a:schemeClr val="tx1"/>
                </a:solidFill>
                <a:latin typeface="Open Sans" panose="020B0606030504020204" pitchFamily="34" charset="0"/>
                <a:cs typeface="Open Sans" panose="020B0606030504020204" pitchFamily="34" charset="0"/>
              </a:rPr>
              <a:t>Luego, c</a:t>
            </a:r>
            <a:r>
              <a:rPr lang="es-ES" altLang="en-US" sz="1400">
                <a:solidFill>
                  <a:schemeClr val="tx1"/>
                </a:solidFill>
                <a:latin typeface="Open Sans" panose="020B0606030504020204" pitchFamily="34" charset="0"/>
                <a:cs typeface="Open Sans" panose="020B0606030504020204" pitchFamily="34" charset="0"/>
              </a:rPr>
              <a:t>on la </a:t>
            </a:r>
            <a:r>
              <a:rPr lang="es-ES" altLang="en-US" sz="1400" b="1">
                <a:solidFill>
                  <a:schemeClr val="tx1"/>
                </a:solidFill>
                <a:latin typeface="Open Sans" panose="020B0606030504020204" pitchFamily="34" charset="0"/>
                <a:cs typeface="Open Sans" panose="020B0606030504020204" pitchFamily="34" charset="0"/>
              </a:rPr>
              <a:t>I</a:t>
            </a:r>
            <a:r>
              <a:rPr lang="es-ES" altLang="en-US" sz="1400">
                <a:solidFill>
                  <a:schemeClr val="tx1"/>
                </a:solidFill>
                <a:latin typeface="Open Sans" panose="020B0606030504020204" pitchFamily="34" charset="0"/>
                <a:cs typeface="Open Sans" panose="020B0606030504020204" pitchFamily="34" charset="0"/>
              </a:rPr>
              <a:t>,se halla la Ic (corriente corregida), la cual se multiplica por un factor de demanda(f.d.) obtenido de la  Tabla 3, quedando así:</a:t>
            </a:r>
            <a:endParaRPr lang="es-ES" altLang="en-US" sz="1400">
              <a:solidFill>
                <a:schemeClr val="tx1"/>
              </a:solidFill>
              <a:latin typeface="Open Sans" panose="020B0606030504020204" pitchFamily="34" charset="0"/>
              <a:cs typeface="Open Sans" panose="020B0606030504020204" pitchFamily="34" charset="0"/>
            </a:endParaRPr>
          </a:p>
        </p:txBody>
      </p:sp>
      <p:grpSp>
        <p:nvGrpSpPr>
          <p:cNvPr id="46" name="Grupo 45"/>
          <p:cNvGrpSpPr/>
          <p:nvPr/>
        </p:nvGrpSpPr>
        <p:grpSpPr>
          <a:xfrm>
            <a:off x="1558290" y="3855085"/>
            <a:ext cx="3205480" cy="822325"/>
            <a:chOff x="4377" y="5283"/>
            <a:chExt cx="5048" cy="1295"/>
          </a:xfrm>
        </p:grpSpPr>
        <p:grpSp>
          <p:nvGrpSpPr>
            <p:cNvPr id="44" name="Grupo 43"/>
            <p:cNvGrpSpPr/>
            <p:nvPr/>
          </p:nvGrpSpPr>
          <p:grpSpPr>
            <a:xfrm>
              <a:off x="4835" y="5283"/>
              <a:ext cx="3899" cy="813"/>
              <a:chOff x="4835" y="5283"/>
              <a:chExt cx="3899" cy="813"/>
            </a:xfrm>
          </p:grpSpPr>
          <p:sp>
            <p:nvSpPr>
              <p:cNvPr id="18" name="Rectángulo redondeado 17"/>
              <p:cNvSpPr/>
              <p:nvPr/>
            </p:nvSpPr>
            <p:spPr>
              <a:xfrm>
                <a:off x="5054" y="5356"/>
                <a:ext cx="3680"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5" descr="pencil"/>
              <p:cNvPicPr>
                <a:picLocks noChangeAspect="1"/>
              </p:cNvPicPr>
              <p:nvPr/>
            </p:nvPicPr>
            <p:blipFill>
              <a:blip r:embed="rId3"/>
              <a:stretch>
                <a:fillRect/>
              </a:stretch>
            </p:blipFill>
            <p:spPr>
              <a:xfrm flipH="1">
                <a:off x="4835" y="5283"/>
                <a:ext cx="674" cy="674"/>
              </a:xfrm>
              <a:prstGeom prst="rect">
                <a:avLst/>
              </a:prstGeom>
            </p:spPr>
          </p:pic>
          <p:sp>
            <p:nvSpPr>
              <p:cNvPr id="16" name="Cuadro de texto 15"/>
              <p:cNvSpPr txBox="1"/>
              <p:nvPr/>
            </p:nvSpPr>
            <p:spPr>
              <a:xfrm>
                <a:off x="5358" y="5356"/>
                <a:ext cx="3061"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 P/(V*0.9)</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25" name="Cuadro de texto 24"/>
            <p:cNvSpPr txBox="1"/>
            <p:nvPr/>
          </p:nvSpPr>
          <p:spPr>
            <a:xfrm>
              <a:off x="4377" y="6144"/>
              <a:ext cx="5049" cy="434"/>
            </a:xfrm>
            <a:prstGeom prst="rect">
              <a:avLst/>
            </a:prstGeom>
            <a:noFill/>
          </p:spPr>
          <p:txBody>
            <a:bodyPr wrap="square" rtlCol="0">
              <a:spAutoFit/>
            </a:bodyPr>
            <a:p>
              <a:pPr algn="ctr"/>
              <a:r>
                <a:rPr lang="es-CO" altLang="es-ES" sz="1200">
                  <a:latin typeface="Open Sans" panose="020B0606030504020204" pitchFamily="34" charset="0"/>
                  <a:cs typeface="Open Sans" panose="020B0606030504020204" pitchFamily="34" charset="0"/>
                </a:rPr>
                <a:t>Pasa el mouse por encima de la fórmula</a:t>
              </a:r>
              <a:endParaRPr lang="es-CO" altLang="es-ES" sz="1200">
                <a:latin typeface="Open Sans" panose="020B0606030504020204" pitchFamily="34" charset="0"/>
                <a:cs typeface="Open Sans" panose="020B0606030504020204" pitchFamily="34" charset="0"/>
              </a:endParaRPr>
            </a:p>
          </p:txBody>
        </p:sp>
      </p:grpSp>
      <p:sp>
        <p:nvSpPr>
          <p:cNvPr id="34" name="Cuadro de texto 33"/>
          <p:cNvSpPr txBox="1"/>
          <p:nvPr/>
        </p:nvSpPr>
        <p:spPr>
          <a:xfrm>
            <a:off x="8499475" y="2517775"/>
            <a:ext cx="302641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De este modo con Ic, se obtiene el calibre del conductor en la Tabla 4.</a:t>
            </a:r>
            <a:endParaRPr lang="es-ES" altLang="en-US" sz="1400">
              <a:solidFill>
                <a:schemeClr val="tx1"/>
              </a:solidFill>
              <a:latin typeface="Open Sans" panose="020B0606030504020204" pitchFamily="34" charset="0"/>
              <a:cs typeface="Open Sans" panose="020B0606030504020204" pitchFamily="34" charset="0"/>
            </a:endParaRPr>
          </a:p>
        </p:txBody>
      </p:sp>
      <p:cxnSp>
        <p:nvCxnSpPr>
          <p:cNvPr id="33" name="Conector recto 32"/>
          <p:cNvCxnSpPr/>
          <p:nvPr/>
        </p:nvCxnSpPr>
        <p:spPr>
          <a:xfrm>
            <a:off x="1558925" y="2437130"/>
            <a:ext cx="1254125"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47" name="Grupo 46"/>
          <p:cNvGrpSpPr/>
          <p:nvPr/>
        </p:nvGrpSpPr>
        <p:grpSpPr>
          <a:xfrm>
            <a:off x="8799830" y="3237230"/>
            <a:ext cx="2453640" cy="1149740"/>
            <a:chOff x="12984" y="7853"/>
            <a:chExt cx="3864" cy="1811"/>
          </a:xfrm>
        </p:grpSpPr>
        <p:pic>
          <p:nvPicPr>
            <p:cNvPr id="8" name="Imagen 7" descr="table"/>
            <p:cNvPicPr>
              <a:picLocks noChangeAspect="1"/>
            </p:cNvPicPr>
            <p:nvPr/>
          </p:nvPicPr>
          <p:blipFill>
            <a:blip r:embed="rId4"/>
            <a:stretch>
              <a:fillRect/>
            </a:stretch>
          </p:blipFill>
          <p:spPr>
            <a:xfrm>
              <a:off x="13434" y="7853"/>
              <a:ext cx="870" cy="870"/>
            </a:xfrm>
            <a:prstGeom prst="rect">
              <a:avLst/>
            </a:prstGeom>
          </p:spPr>
        </p:pic>
        <p:pic>
          <p:nvPicPr>
            <p:cNvPr id="12" name="Imagen 11" descr="table"/>
            <p:cNvPicPr>
              <a:picLocks noChangeAspect="1"/>
            </p:cNvPicPr>
            <p:nvPr/>
          </p:nvPicPr>
          <p:blipFill>
            <a:blip r:embed="rId4"/>
            <a:stretch>
              <a:fillRect/>
            </a:stretch>
          </p:blipFill>
          <p:spPr>
            <a:xfrm>
              <a:off x="15451" y="7895"/>
              <a:ext cx="870" cy="870"/>
            </a:xfrm>
            <a:prstGeom prst="rect">
              <a:avLst/>
            </a:prstGeom>
          </p:spPr>
        </p:pic>
        <p:grpSp>
          <p:nvGrpSpPr>
            <p:cNvPr id="15" name="Grupo 14"/>
            <p:cNvGrpSpPr/>
            <p:nvPr/>
          </p:nvGrpSpPr>
          <p:grpSpPr>
            <a:xfrm>
              <a:off x="12984" y="8782"/>
              <a:ext cx="1753" cy="525"/>
              <a:chOff x="15358" y="8862"/>
              <a:chExt cx="3026" cy="905"/>
            </a:xfrm>
          </p:grpSpPr>
          <p:pic>
            <p:nvPicPr>
              <p:cNvPr id="27" name="Imagen 26" descr="Forma&#10;&#10;Descripción generada automáticament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39" name="Rectángulo 38"/>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upo 40"/>
            <p:cNvGrpSpPr/>
            <p:nvPr/>
          </p:nvGrpSpPr>
          <p:grpSpPr>
            <a:xfrm>
              <a:off x="15095" y="8812"/>
              <a:ext cx="1753" cy="525"/>
              <a:chOff x="15358" y="8862"/>
              <a:chExt cx="3026" cy="905"/>
            </a:xfrm>
          </p:grpSpPr>
          <p:pic>
            <p:nvPicPr>
              <p:cNvPr id="42" name="Imagen 41" descr="Forma&#10;&#10;Descripción generada automáticament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26"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5510" y="8742"/>
              <a:ext cx="922" cy="922"/>
            </a:xfrm>
            <a:prstGeom prst="rect">
              <a:avLst/>
            </a:prstGeom>
          </p:spPr>
        </p:pic>
      </p:grpSp>
      <p:grpSp>
        <p:nvGrpSpPr>
          <p:cNvPr id="45" name="Grupo 44"/>
          <p:cNvGrpSpPr/>
          <p:nvPr/>
        </p:nvGrpSpPr>
        <p:grpSpPr>
          <a:xfrm>
            <a:off x="5401945" y="4013835"/>
            <a:ext cx="2099945" cy="516255"/>
            <a:chOff x="4520" y="8246"/>
            <a:chExt cx="3307" cy="813"/>
          </a:xfrm>
        </p:grpSpPr>
        <p:sp>
          <p:nvSpPr>
            <p:cNvPr id="37" name="Rectángulo redondeado 36"/>
            <p:cNvSpPr/>
            <p:nvPr/>
          </p:nvSpPr>
          <p:spPr>
            <a:xfrm>
              <a:off x="4739" y="8319"/>
              <a:ext cx="3088"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8" name="Imagen 37" descr="pencil"/>
            <p:cNvPicPr>
              <a:picLocks noChangeAspect="1"/>
            </p:cNvPicPr>
            <p:nvPr/>
          </p:nvPicPr>
          <p:blipFill>
            <a:blip r:embed="rId3"/>
            <a:stretch>
              <a:fillRect/>
            </a:stretch>
          </p:blipFill>
          <p:spPr>
            <a:xfrm flipH="1">
              <a:off x="4520" y="8246"/>
              <a:ext cx="674" cy="674"/>
            </a:xfrm>
            <a:prstGeom prst="rect">
              <a:avLst/>
            </a:prstGeom>
          </p:spPr>
        </p:pic>
        <p:sp>
          <p:nvSpPr>
            <p:cNvPr id="40" name="Cuadro de texto 39"/>
            <p:cNvSpPr txBox="1"/>
            <p:nvPr/>
          </p:nvSpPr>
          <p:spPr>
            <a:xfrm>
              <a:off x="5152" y="8297"/>
              <a:ext cx="2634"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Ic=(I)(f.d.)</a:t>
              </a:r>
              <a:endParaRPr lang="es-ES" altLang="en-US" sz="2400" b="1">
                <a:solidFill>
                  <a:schemeClr val="tx1"/>
                </a:solidFill>
                <a:latin typeface="Open Sans" panose="020B0606030504020204" pitchFamily="34" charset="0"/>
                <a:cs typeface="Open Sans" panose="020B0606030504020204" pitchFamily="34" charset="0"/>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23190" y="1912620"/>
            <a:ext cx="11930380" cy="4363720"/>
            <a:chOff x="194" y="3012"/>
            <a:chExt cx="18788" cy="6872"/>
          </a:xfrm>
        </p:grpSpPr>
        <p:sp>
          <p:nvSpPr>
            <p:cNvPr id="13" name="Rectángulo 12"/>
            <p:cNvSpPr/>
            <p:nvPr/>
          </p:nvSpPr>
          <p:spPr>
            <a:xfrm>
              <a:off x="194" y="3012"/>
              <a:ext cx="18788"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7" name="Cuadro de texto 16"/>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28" name="Imagen 27" descr="cables"/>
            <p:cNvPicPr>
              <a:picLocks noChangeAspect="1"/>
            </p:cNvPicPr>
            <p:nvPr/>
          </p:nvPicPr>
          <p:blipFill>
            <a:blip r:embed="rId1"/>
            <a:stretch>
              <a:fillRect/>
            </a:stretch>
          </p:blipFill>
          <p:spPr>
            <a:xfrm>
              <a:off x="1200" y="3012"/>
              <a:ext cx="979" cy="6872"/>
            </a:xfrm>
            <a:prstGeom prst="rect">
              <a:avLst/>
            </a:prstGeom>
          </p:spPr>
        </p:pic>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209994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760980"/>
            <a:ext cx="0" cy="3229610"/>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558290" y="2517775"/>
            <a:ext cx="3503295" cy="116840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Para este método se determina la carga total del lugar donde se va instalar el alimentador, de la cual se calculará el calibre de los alimentadores principales y se aplica la fórmula:</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515110" y="2122170"/>
            <a:ext cx="1597660"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Por corriente</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23" name="Cuadro de texto 22"/>
          <p:cNvSpPr txBox="1"/>
          <p:nvPr/>
        </p:nvSpPr>
        <p:spPr>
          <a:xfrm>
            <a:off x="5236845" y="2517775"/>
            <a:ext cx="2778125" cy="1168400"/>
          </a:xfrm>
          <a:prstGeom prst="rect">
            <a:avLst/>
          </a:prstGeom>
          <a:noFill/>
        </p:spPr>
        <p:txBody>
          <a:bodyPr wrap="square" rtlCol="0">
            <a:spAutoFit/>
          </a:bodyPr>
          <a:p>
            <a:r>
              <a:rPr lang="es-CO" altLang="es-ES" sz="1400">
                <a:solidFill>
                  <a:schemeClr val="tx1"/>
                </a:solidFill>
                <a:latin typeface="Open Sans" panose="020B0606030504020204" pitchFamily="34" charset="0"/>
                <a:cs typeface="Open Sans" panose="020B0606030504020204" pitchFamily="34" charset="0"/>
              </a:rPr>
              <a:t>Luego, c</a:t>
            </a:r>
            <a:r>
              <a:rPr lang="es-ES" altLang="en-US" sz="1400">
                <a:solidFill>
                  <a:schemeClr val="tx1"/>
                </a:solidFill>
                <a:latin typeface="Open Sans" panose="020B0606030504020204" pitchFamily="34" charset="0"/>
                <a:cs typeface="Open Sans" panose="020B0606030504020204" pitchFamily="34" charset="0"/>
              </a:rPr>
              <a:t>on la </a:t>
            </a:r>
            <a:r>
              <a:rPr lang="es-ES" altLang="en-US" sz="1400" b="1">
                <a:solidFill>
                  <a:schemeClr val="tx1"/>
                </a:solidFill>
                <a:latin typeface="Open Sans" panose="020B0606030504020204" pitchFamily="34" charset="0"/>
                <a:cs typeface="Open Sans" panose="020B0606030504020204" pitchFamily="34" charset="0"/>
              </a:rPr>
              <a:t>I</a:t>
            </a:r>
            <a:r>
              <a:rPr lang="es-ES" altLang="en-US" sz="1400">
                <a:solidFill>
                  <a:schemeClr val="tx1"/>
                </a:solidFill>
                <a:latin typeface="Open Sans" panose="020B0606030504020204" pitchFamily="34" charset="0"/>
                <a:cs typeface="Open Sans" panose="020B0606030504020204" pitchFamily="34" charset="0"/>
              </a:rPr>
              <a:t>,se halla la Ic (corriente corregida), la cual se multiplica por un factor de demanda(f.d.) obtenido de la  Tabla 3, quedando así:</a:t>
            </a:r>
            <a:endParaRPr lang="es-ES" altLang="en-US" sz="1400">
              <a:solidFill>
                <a:schemeClr val="tx1"/>
              </a:solidFill>
              <a:latin typeface="Open Sans" panose="020B0606030504020204" pitchFamily="34" charset="0"/>
              <a:cs typeface="Open Sans" panose="020B0606030504020204" pitchFamily="34" charset="0"/>
            </a:endParaRPr>
          </a:p>
        </p:txBody>
      </p:sp>
      <p:grpSp>
        <p:nvGrpSpPr>
          <p:cNvPr id="46" name="Grupo 45"/>
          <p:cNvGrpSpPr/>
          <p:nvPr/>
        </p:nvGrpSpPr>
        <p:grpSpPr>
          <a:xfrm>
            <a:off x="1558290" y="3855085"/>
            <a:ext cx="3205480" cy="822325"/>
            <a:chOff x="4377" y="5283"/>
            <a:chExt cx="5048" cy="1295"/>
          </a:xfrm>
        </p:grpSpPr>
        <p:grpSp>
          <p:nvGrpSpPr>
            <p:cNvPr id="44" name="Grupo 43"/>
            <p:cNvGrpSpPr/>
            <p:nvPr/>
          </p:nvGrpSpPr>
          <p:grpSpPr>
            <a:xfrm>
              <a:off x="4835" y="5283"/>
              <a:ext cx="3899" cy="813"/>
              <a:chOff x="4835" y="5283"/>
              <a:chExt cx="3899" cy="813"/>
            </a:xfrm>
          </p:grpSpPr>
          <p:sp>
            <p:nvSpPr>
              <p:cNvPr id="18" name="Rectángulo redondeado 17"/>
              <p:cNvSpPr/>
              <p:nvPr/>
            </p:nvSpPr>
            <p:spPr>
              <a:xfrm>
                <a:off x="5054" y="5356"/>
                <a:ext cx="3680"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6" name="Imagen 5" descr="pencil"/>
              <p:cNvPicPr>
                <a:picLocks noChangeAspect="1"/>
              </p:cNvPicPr>
              <p:nvPr/>
            </p:nvPicPr>
            <p:blipFill>
              <a:blip r:embed="rId4"/>
              <a:stretch>
                <a:fillRect/>
              </a:stretch>
            </p:blipFill>
            <p:spPr>
              <a:xfrm flipH="1">
                <a:off x="4835" y="5283"/>
                <a:ext cx="674" cy="674"/>
              </a:xfrm>
              <a:prstGeom prst="rect">
                <a:avLst/>
              </a:prstGeom>
            </p:spPr>
          </p:pic>
          <p:sp>
            <p:nvSpPr>
              <p:cNvPr id="16" name="Cuadro de texto 15"/>
              <p:cNvSpPr txBox="1"/>
              <p:nvPr/>
            </p:nvSpPr>
            <p:spPr>
              <a:xfrm>
                <a:off x="5358" y="5356"/>
                <a:ext cx="3061"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 P/(V*0.9)</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25" name="Cuadro de texto 24"/>
            <p:cNvSpPr txBox="1"/>
            <p:nvPr/>
          </p:nvSpPr>
          <p:spPr>
            <a:xfrm>
              <a:off x="4377" y="6144"/>
              <a:ext cx="5049" cy="434"/>
            </a:xfrm>
            <a:prstGeom prst="rect">
              <a:avLst/>
            </a:prstGeom>
            <a:noFill/>
          </p:spPr>
          <p:txBody>
            <a:bodyPr wrap="square" rtlCol="0">
              <a:spAutoFit/>
            </a:bodyPr>
            <a:p>
              <a:pPr algn="ctr"/>
              <a:r>
                <a:rPr lang="es-CO" altLang="es-ES" sz="1200">
                  <a:latin typeface="Open Sans" panose="020B0606030504020204" pitchFamily="34" charset="0"/>
                  <a:cs typeface="Open Sans" panose="020B0606030504020204" pitchFamily="34" charset="0"/>
                </a:rPr>
                <a:t>Pasa el mouse por encima de la fórmula</a:t>
              </a:r>
              <a:endParaRPr lang="es-CO" altLang="es-ES" sz="1200">
                <a:latin typeface="Open Sans" panose="020B0606030504020204" pitchFamily="34" charset="0"/>
                <a:cs typeface="Open Sans" panose="020B0606030504020204" pitchFamily="34" charset="0"/>
              </a:endParaRPr>
            </a:p>
          </p:txBody>
        </p:sp>
      </p:grpSp>
      <p:sp>
        <p:nvSpPr>
          <p:cNvPr id="34" name="Cuadro de texto 33"/>
          <p:cNvSpPr txBox="1"/>
          <p:nvPr/>
        </p:nvSpPr>
        <p:spPr>
          <a:xfrm>
            <a:off x="8499475" y="2517775"/>
            <a:ext cx="302641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De este modo con Ic, se obtiene el calibre del conductor en la Tabla 4.</a:t>
            </a:r>
            <a:endParaRPr lang="es-ES" altLang="en-US" sz="1400">
              <a:solidFill>
                <a:schemeClr val="tx1"/>
              </a:solidFill>
              <a:latin typeface="Open Sans" panose="020B0606030504020204" pitchFamily="34" charset="0"/>
              <a:cs typeface="Open Sans" panose="020B0606030504020204" pitchFamily="34" charset="0"/>
            </a:endParaRPr>
          </a:p>
        </p:txBody>
      </p:sp>
      <p:cxnSp>
        <p:nvCxnSpPr>
          <p:cNvPr id="33" name="Conector recto 32"/>
          <p:cNvCxnSpPr/>
          <p:nvPr/>
        </p:nvCxnSpPr>
        <p:spPr>
          <a:xfrm>
            <a:off x="1558925" y="2437130"/>
            <a:ext cx="1254125"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47" name="Grupo 46"/>
          <p:cNvGrpSpPr/>
          <p:nvPr/>
        </p:nvGrpSpPr>
        <p:grpSpPr>
          <a:xfrm>
            <a:off x="8799830" y="3237230"/>
            <a:ext cx="2453640" cy="1149740"/>
            <a:chOff x="12984" y="7853"/>
            <a:chExt cx="3864" cy="1811"/>
          </a:xfrm>
        </p:grpSpPr>
        <p:pic>
          <p:nvPicPr>
            <p:cNvPr id="8" name="Imagen 7" descr="table"/>
            <p:cNvPicPr>
              <a:picLocks noChangeAspect="1"/>
            </p:cNvPicPr>
            <p:nvPr/>
          </p:nvPicPr>
          <p:blipFill>
            <a:blip r:embed="rId5"/>
            <a:stretch>
              <a:fillRect/>
            </a:stretch>
          </p:blipFill>
          <p:spPr>
            <a:xfrm>
              <a:off x="13434" y="7853"/>
              <a:ext cx="870" cy="870"/>
            </a:xfrm>
            <a:prstGeom prst="rect">
              <a:avLst/>
            </a:prstGeom>
          </p:spPr>
        </p:pic>
        <p:pic>
          <p:nvPicPr>
            <p:cNvPr id="12" name="Imagen 11" descr="table"/>
            <p:cNvPicPr>
              <a:picLocks noChangeAspect="1"/>
            </p:cNvPicPr>
            <p:nvPr/>
          </p:nvPicPr>
          <p:blipFill>
            <a:blip r:embed="rId5"/>
            <a:stretch>
              <a:fillRect/>
            </a:stretch>
          </p:blipFill>
          <p:spPr>
            <a:xfrm>
              <a:off x="15451" y="7895"/>
              <a:ext cx="870" cy="870"/>
            </a:xfrm>
            <a:prstGeom prst="rect">
              <a:avLst/>
            </a:prstGeom>
          </p:spPr>
        </p:pic>
        <p:grpSp>
          <p:nvGrpSpPr>
            <p:cNvPr id="15" name="Grupo 14"/>
            <p:cNvGrpSpPr/>
            <p:nvPr/>
          </p:nvGrpSpPr>
          <p:grpSpPr>
            <a:xfrm>
              <a:off x="12984" y="8782"/>
              <a:ext cx="1753" cy="525"/>
              <a:chOff x="15358" y="8862"/>
              <a:chExt cx="3026" cy="905"/>
            </a:xfrm>
          </p:grpSpPr>
          <p:pic>
            <p:nvPicPr>
              <p:cNvPr id="27" name="Imagen 26"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39" name="Rectángulo 38"/>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upo 40"/>
            <p:cNvGrpSpPr/>
            <p:nvPr/>
          </p:nvGrpSpPr>
          <p:grpSpPr>
            <a:xfrm>
              <a:off x="15095" y="8812"/>
              <a:ext cx="1753" cy="525"/>
              <a:chOff x="15358" y="8862"/>
              <a:chExt cx="3026" cy="905"/>
            </a:xfrm>
          </p:grpSpPr>
          <p:pic>
            <p:nvPicPr>
              <p:cNvPr id="42" name="Imagen 41" descr="Forma&#10;&#10;Descripción generada automáticame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 y="8862"/>
                <a:ext cx="3026" cy="905"/>
              </a:xfrm>
              <a:prstGeom prst="rect">
                <a:avLst/>
              </a:prstGeom>
            </p:spPr>
          </p:pic>
          <p:sp>
            <p:nvSpPr>
              <p:cNvPr id="43" name="Rectángulo 42"/>
              <p:cNvSpPr/>
              <p:nvPr/>
            </p:nvSpPr>
            <p:spPr>
              <a:xfrm>
                <a:off x="15505" y="8972"/>
                <a:ext cx="1821" cy="687"/>
              </a:xfrm>
              <a:prstGeom prst="rect">
                <a:avLst/>
              </a:prstGeom>
            </p:spPr>
            <p:txBody>
              <a:bodyPr wrap="square">
                <a:spAutoFit/>
              </a:bodyPr>
              <a:p>
                <a:pPr algn="ctr">
                  <a:lnSpc>
                    <a:spcPct val="150000"/>
                  </a:lnSpc>
                  <a:spcAft>
                    <a:spcPts val="800"/>
                  </a:spcAft>
                </a:pPr>
                <a:r>
                  <a:rPr lang="es-VE" sz="700" b="1" dirty="0">
                    <a:latin typeface="Open Sans" panose="020B0606030504020204" pitchFamily="34" charset="0"/>
                    <a:ea typeface="Open Sans" panose="020B0606030504020204" pitchFamily="34" charset="0"/>
                    <a:cs typeface="Open Sans" panose="020B0606030504020204" pitchFamily="34" charset="0"/>
                  </a:rPr>
                  <a:t>VER TABLA</a:t>
                </a:r>
                <a:endParaRPr lang="es-VE" sz="700" b="1" dirty="0">
                  <a:effectLst/>
                  <a:latin typeface="Open Sans" panose="020B0606030504020204" pitchFamily="34" charset="0"/>
                  <a:ea typeface="Open Sans" panose="020B0606030504020204" pitchFamily="34" charset="0"/>
                  <a:cs typeface="Open Sans" panose="020B0606030504020204" pitchFamily="34" charset="0"/>
                </a:endParaRPr>
              </a:p>
            </p:txBody>
          </p:sp>
        </p:grpSp>
        <p:pic>
          <p:nvPicPr>
            <p:cNvPr id="26"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5510" y="8742"/>
              <a:ext cx="922" cy="922"/>
            </a:xfrm>
            <a:prstGeom prst="rect">
              <a:avLst/>
            </a:prstGeom>
          </p:spPr>
        </p:pic>
      </p:grpSp>
      <p:grpSp>
        <p:nvGrpSpPr>
          <p:cNvPr id="45" name="Grupo 44"/>
          <p:cNvGrpSpPr/>
          <p:nvPr/>
        </p:nvGrpSpPr>
        <p:grpSpPr>
          <a:xfrm>
            <a:off x="5401945" y="4013835"/>
            <a:ext cx="2099945" cy="516255"/>
            <a:chOff x="4520" y="8246"/>
            <a:chExt cx="3307" cy="813"/>
          </a:xfrm>
        </p:grpSpPr>
        <p:sp>
          <p:nvSpPr>
            <p:cNvPr id="37" name="Rectángulo redondeado 36"/>
            <p:cNvSpPr/>
            <p:nvPr/>
          </p:nvSpPr>
          <p:spPr>
            <a:xfrm>
              <a:off x="4739" y="8319"/>
              <a:ext cx="3088" cy="740"/>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8" name="Imagen 37" descr="pencil"/>
            <p:cNvPicPr>
              <a:picLocks noChangeAspect="1"/>
            </p:cNvPicPr>
            <p:nvPr/>
          </p:nvPicPr>
          <p:blipFill>
            <a:blip r:embed="rId4"/>
            <a:stretch>
              <a:fillRect/>
            </a:stretch>
          </p:blipFill>
          <p:spPr>
            <a:xfrm flipH="1">
              <a:off x="4520" y="8246"/>
              <a:ext cx="674" cy="674"/>
            </a:xfrm>
            <a:prstGeom prst="rect">
              <a:avLst/>
            </a:prstGeom>
          </p:spPr>
        </p:pic>
        <p:sp>
          <p:nvSpPr>
            <p:cNvPr id="40" name="Cuadro de texto 39"/>
            <p:cNvSpPr txBox="1"/>
            <p:nvPr/>
          </p:nvSpPr>
          <p:spPr>
            <a:xfrm>
              <a:off x="5152" y="8297"/>
              <a:ext cx="2634" cy="725"/>
            </a:xfrm>
            <a:prstGeom prst="rect">
              <a:avLst/>
            </a:prstGeom>
            <a:noFill/>
          </p:spPr>
          <p:txBody>
            <a:bodyPr wrap="square" rtlCol="0">
              <a:spAutoFit/>
            </a:bodyPr>
            <a:p>
              <a:pPr algn="ctr"/>
              <a:r>
                <a:rPr lang="es-ES" altLang="en-US" sz="2400" b="1">
                  <a:solidFill>
                    <a:schemeClr val="tx1"/>
                  </a:solidFill>
                  <a:latin typeface="Open Sans" panose="020B0606030504020204" pitchFamily="34" charset="0"/>
                  <a:cs typeface="Open Sans" panose="020B0606030504020204" pitchFamily="34" charset="0"/>
                </a:rPr>
                <a:t>Ic=(I)(f.d.)</a:t>
              </a:r>
              <a:endParaRPr lang="es-ES" altLang="en-US" sz="2400" b="1">
                <a:solidFill>
                  <a:schemeClr val="tx1"/>
                </a:solidFill>
                <a:latin typeface="Open Sans" panose="020B0606030504020204" pitchFamily="34" charset="0"/>
                <a:cs typeface="Open Sans" panose="020B0606030504020204" pitchFamily="34" charset="0"/>
              </a:endParaRPr>
            </a:p>
          </p:txBody>
        </p:sp>
      </p:grpSp>
      <p:sp>
        <p:nvSpPr>
          <p:cNvPr id="2" name="Rectángulo 1"/>
          <p:cNvSpPr/>
          <p:nvPr/>
        </p:nvSpPr>
        <p:spPr>
          <a:xfrm>
            <a:off x="10160" y="-34290"/>
            <a:ext cx="12202795" cy="689864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0" name="Grupo 19"/>
          <p:cNvGrpSpPr/>
          <p:nvPr/>
        </p:nvGrpSpPr>
        <p:grpSpPr>
          <a:xfrm>
            <a:off x="1254125" y="400050"/>
            <a:ext cx="9100820" cy="5590540"/>
            <a:chOff x="1975" y="630"/>
            <a:chExt cx="14332" cy="8804"/>
          </a:xfrm>
        </p:grpSpPr>
        <p:grpSp>
          <p:nvGrpSpPr>
            <p:cNvPr id="21" name="Grupo 20"/>
            <p:cNvGrpSpPr/>
            <p:nvPr/>
          </p:nvGrpSpPr>
          <p:grpSpPr>
            <a:xfrm>
              <a:off x="1975" y="630"/>
              <a:ext cx="14332" cy="8804"/>
              <a:chOff x="836" y="1708"/>
              <a:chExt cx="10346" cy="8804"/>
            </a:xfrm>
          </p:grpSpPr>
          <p:sp>
            <p:nvSpPr>
              <p:cNvPr id="22" name="Rectángulo redondeado 21"/>
              <p:cNvSpPr/>
              <p:nvPr/>
            </p:nvSpPr>
            <p:spPr>
              <a:xfrm>
                <a:off x="836" y="1708"/>
                <a:ext cx="9503" cy="8804"/>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24" name="Óvalo 23"/>
              <p:cNvSpPr/>
              <p:nvPr/>
            </p:nvSpPr>
            <p:spPr>
              <a:xfrm>
                <a:off x="10814" y="2594"/>
                <a:ext cx="368" cy="3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35" name="Cuadro de texto 34"/>
            <p:cNvSpPr txBox="1"/>
            <p:nvPr/>
          </p:nvSpPr>
          <p:spPr>
            <a:xfrm>
              <a:off x="2603" y="1177"/>
              <a:ext cx="11655" cy="1501"/>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Capacidades de corriente </a:t>
              </a:r>
              <a:r>
                <a:rPr lang="es-CO" altLang="es-ES" sz="1400" i="1">
                  <a:latin typeface="Open Sans" panose="020B0606030504020204" pitchFamily="34" charset="0"/>
                  <a:cs typeface="Open Sans" panose="020B0606030504020204" pitchFamily="34" charset="0"/>
                </a:rPr>
                <a:t>(Ampacity) </a:t>
              </a:r>
              <a:r>
                <a:rPr lang="es-CO" altLang="es-ES" sz="1400">
                  <a:latin typeface="Open Sans" panose="020B0606030504020204" pitchFamily="34" charset="0"/>
                  <a:cs typeface="Open Sans" panose="020B0606030504020204" pitchFamily="34" charset="0"/>
                </a:rPr>
                <a:t>permisibles en conductores aislados para tensiones nominales de hasta e incluyendo 2.000 V y 60°c a 90°c. Nomás de tres conductores portadores de corriente en una canalización, o clable o tierra (enterrados directamente), basadas en una temperatura ambiente de 30°c.</a:t>
              </a:r>
              <a:endParaRPr lang="es-CO" altLang="es-ES" sz="1400">
                <a:latin typeface="Open Sans" panose="020B0606030504020204" pitchFamily="34" charset="0"/>
                <a:cs typeface="Open Sans" panose="020B0606030504020204" pitchFamily="34" charset="0"/>
              </a:endParaRPr>
            </a:p>
          </p:txBody>
        </p:sp>
        <p:sp>
          <p:nvSpPr>
            <p:cNvPr id="36" name="Cuadro de texto 35"/>
            <p:cNvSpPr txBox="1"/>
            <p:nvPr/>
          </p:nvSpPr>
          <p:spPr>
            <a:xfrm>
              <a:off x="4690" y="4207"/>
              <a:ext cx="7319" cy="580"/>
            </a:xfrm>
            <a:prstGeom prst="rect">
              <a:avLst/>
            </a:prstGeom>
            <a:noFill/>
          </p:spPr>
          <p:txBody>
            <a:bodyPr wrap="square" rtlCol="0">
              <a:spAutoFit/>
            </a:bodyPr>
            <a:p>
              <a:pPr algn="ctr"/>
              <a:r>
                <a:rPr lang="es-CO" altLang="es-ES" b="1">
                  <a:solidFill>
                    <a:srgbClr val="FF0000"/>
                  </a:solidFill>
                </a:rPr>
                <a:t>tabla 310.15.xlsx</a:t>
              </a:r>
              <a:endParaRPr lang="es-CO" altLang="es-ES" b="1">
                <a:solidFill>
                  <a:srgbClr val="FF0000"/>
                </a:solidFill>
              </a:endParaRPr>
            </a:p>
          </p:txBody>
        </p:sp>
        <p:sp>
          <p:nvSpPr>
            <p:cNvPr id="48" name="Cuadro de texto 47"/>
            <p:cNvSpPr txBox="1"/>
            <p:nvPr/>
          </p:nvSpPr>
          <p:spPr>
            <a:xfrm>
              <a:off x="4923" y="8425"/>
              <a:ext cx="7267" cy="434"/>
            </a:xfrm>
            <a:prstGeom prst="rect">
              <a:avLst/>
            </a:prstGeom>
            <a:noFill/>
          </p:spPr>
          <p:txBody>
            <a:bodyPr wrap="square" rtlCol="0">
              <a:spAutoFit/>
            </a:bodyPr>
            <a:p>
              <a:pPr algn="ctr"/>
              <a:r>
                <a:rPr lang="es-CO" altLang="es-ES" sz="1200" i="1">
                  <a:latin typeface="Open Sans" panose="020B0606030504020204" pitchFamily="34" charset="0"/>
                  <a:cs typeface="Open Sans" panose="020B0606030504020204" pitchFamily="34" charset="0"/>
                </a:rPr>
                <a:t>Tabla 310.15</a:t>
              </a:r>
              <a:endParaRPr lang="es-CO" altLang="es-ES" sz="1200" i="1">
                <a:latin typeface="Open Sans" panose="020B0606030504020204" pitchFamily="34" charset="0"/>
                <a:cs typeface="Open Sans" panose="020B0606030504020204" pitchFamily="34" charset="0"/>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4930" y="1912620"/>
            <a:ext cx="12010390" cy="4363720"/>
            <a:chOff x="118" y="3012"/>
            <a:chExt cx="18914" cy="6872"/>
          </a:xfrm>
        </p:grpSpPr>
        <p:sp>
          <p:nvSpPr>
            <p:cNvPr id="7" name="Rectángulo 6"/>
            <p:cNvSpPr/>
            <p:nvPr/>
          </p:nvSpPr>
          <p:spPr>
            <a:xfrm>
              <a:off x="118" y="3012"/>
              <a:ext cx="18915"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 name="Cuadro de texto 1"/>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p:spPr>
        </p:pic>
      </p:grpSp>
      <p:grpSp>
        <p:nvGrpSpPr>
          <p:cNvPr id="43" name="Grupo 42"/>
          <p:cNvGrpSpPr/>
          <p:nvPr/>
        </p:nvGrpSpPr>
        <p:grpSpPr>
          <a:xfrm>
            <a:off x="1985645" y="3117850"/>
            <a:ext cx="4565650" cy="979805"/>
            <a:chOff x="3127" y="4910"/>
            <a:chExt cx="7190" cy="1543"/>
          </a:xfrm>
        </p:grpSpPr>
        <p:sp>
          <p:nvSpPr>
            <p:cNvPr id="40" name="Rectángulo redondeado 39"/>
            <p:cNvSpPr/>
            <p:nvPr/>
          </p:nvSpPr>
          <p:spPr>
            <a:xfrm>
              <a:off x="3127" y="4910"/>
              <a:ext cx="7190" cy="1543"/>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2" name="Rectángulo redondeado 41"/>
            <p:cNvSpPr/>
            <p:nvPr/>
          </p:nvSpPr>
          <p:spPr>
            <a:xfrm>
              <a:off x="3127" y="4910"/>
              <a:ext cx="1250" cy="1543"/>
            </a:xfrm>
            <a:prstGeom prst="roundRect">
              <a:avLst/>
            </a:prstGeom>
            <a:solidFill>
              <a:srgbClr val="FFC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4800" b="1"/>
                <a:t>!</a:t>
              </a:r>
              <a:endParaRPr lang="es-CO" altLang="es-ES" sz="4800" b="1"/>
            </a:p>
          </p:txBody>
        </p:sp>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5705"/>
            <a:ext cx="723900" cy="446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340"/>
            <a:ext cx="235839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327342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572260" y="2516505"/>
            <a:ext cx="9921240" cy="521970"/>
          </a:xfrm>
          <a:prstGeom prst="rect">
            <a:avLst/>
          </a:prstGeom>
          <a:noFill/>
        </p:spPr>
        <p:txBody>
          <a:bodyPr wrap="square" rtlCol="0">
            <a:spAutoFit/>
          </a:bodyPr>
          <a:p>
            <a:r>
              <a:rPr sz="1400">
                <a:solidFill>
                  <a:schemeClr val="tx1"/>
                </a:solidFill>
                <a:latin typeface="Open Sans" panose="020B0606030504020204" pitchFamily="34" charset="0"/>
                <a:cs typeface="Open Sans" panose="020B0606030504020204" pitchFamily="34" charset="0"/>
              </a:rPr>
              <a:t>Se define como la pérdida de potencial en la conducción de la corriente eléctrica en el conductor. En cuanto a ésta metodología el (CREG, Reglamento técnico de instalaciones eléctricas - RETIE)</a:t>
            </a:r>
            <a:r>
              <a:rPr lang="es-CO" sz="1400">
                <a:solidFill>
                  <a:schemeClr val="tx1"/>
                </a:solidFill>
                <a:latin typeface="Open Sans" panose="020B0606030504020204" pitchFamily="34" charset="0"/>
                <a:cs typeface="Open Sans" panose="020B0606030504020204" pitchFamily="34" charset="0"/>
              </a:rPr>
              <a:t>.</a:t>
            </a:r>
            <a:r>
              <a:rPr sz="1400">
                <a:solidFill>
                  <a:schemeClr val="tx1"/>
                </a:solidFill>
                <a:latin typeface="Open Sans" panose="020B0606030504020204" pitchFamily="34" charset="0"/>
                <a:cs typeface="Open Sans" panose="020B0606030504020204" pitchFamily="34" charset="0"/>
              </a:rPr>
              <a:t> Artículo 27.3 (C) Acometidas dice: </a:t>
            </a:r>
            <a:endParaRPr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588135" y="2131060"/>
            <a:ext cx="2308860" cy="306705"/>
          </a:xfrm>
          <a:prstGeom prst="rect">
            <a:avLst/>
          </a:prstGeom>
          <a:noFill/>
        </p:spPr>
        <p:txBody>
          <a:bodyPr wrap="square" rtlCol="0">
            <a:spAutoFit/>
          </a:bodyPr>
          <a:p>
            <a:r>
              <a:rPr lang="es-ES" altLang="en-US" sz="1400" b="1">
                <a:solidFill>
                  <a:srgbClr val="2C538E"/>
                </a:solidFill>
                <a:latin typeface="Open Sans" panose="020B0606030504020204" pitchFamily="34" charset="0"/>
                <a:cs typeface="Open Sans" panose="020B0606030504020204" pitchFamily="34" charset="0"/>
              </a:rPr>
              <a:t>Por Caída de Tensión</a:t>
            </a:r>
            <a:endParaRPr lang="es-ES" altLang="en-US" sz="1400" b="1">
              <a:solidFill>
                <a:srgbClr val="2C538E"/>
              </a:solidFill>
              <a:latin typeface="Open Sans" panose="020B0606030504020204" pitchFamily="34" charset="0"/>
              <a:cs typeface="Open Sans" panose="020B0606030504020204" pitchFamily="34" charset="0"/>
            </a:endParaRPr>
          </a:p>
        </p:txBody>
      </p:sp>
      <p:sp>
        <p:nvSpPr>
          <p:cNvPr id="13" name="Cuadro de texto 12"/>
          <p:cNvSpPr txBox="1"/>
          <p:nvPr/>
        </p:nvSpPr>
        <p:spPr>
          <a:xfrm>
            <a:off x="2846070" y="3232785"/>
            <a:ext cx="3561080" cy="73723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sym typeface="+mn-ea"/>
              </a:rPr>
              <a:t>“Se debe asegurar que la regulación de tensión en la acometida no supere el 3%. en lugares con bajo nivel de fraude.” </a:t>
            </a:r>
            <a:endParaRPr lang="es-ES" altLang="en-US" sz="1400">
              <a:latin typeface="Open Sans" panose="020B0606030504020204" pitchFamily="34" charset="0"/>
              <a:cs typeface="Open Sans" panose="020B0606030504020204" pitchFamily="34" charset="0"/>
              <a:sym typeface="+mn-ea"/>
            </a:endParaRPr>
          </a:p>
        </p:txBody>
      </p:sp>
      <p:sp>
        <p:nvSpPr>
          <p:cNvPr id="39" name="Cuadro de texto 38"/>
          <p:cNvSpPr txBox="1"/>
          <p:nvPr/>
        </p:nvSpPr>
        <p:spPr>
          <a:xfrm>
            <a:off x="6839585" y="3326130"/>
            <a:ext cx="465455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sym typeface="+mn-ea"/>
              </a:rPr>
              <a:t>A continuación se realiza un ejemplo del método por corriente, ya que es el más utilizado.</a:t>
            </a:r>
            <a:endParaRPr lang="es-ES" altLang="en-US" sz="1400">
              <a:solidFill>
                <a:schemeClr val="tx1"/>
              </a:solidFill>
              <a:latin typeface="Open Sans" panose="020B0606030504020204" pitchFamily="34" charset="0"/>
              <a:cs typeface="Open Sans" panose="020B0606030504020204" pitchFamily="34" charset="0"/>
              <a:sym typeface="+mn-ea"/>
            </a:endParaRPr>
          </a:p>
        </p:txBody>
      </p:sp>
      <p:sp>
        <p:nvSpPr>
          <p:cNvPr id="44" name="Cuadro de texto 43"/>
          <p:cNvSpPr txBox="1"/>
          <p:nvPr/>
        </p:nvSpPr>
        <p:spPr>
          <a:xfrm>
            <a:off x="1646555" y="4259580"/>
            <a:ext cx="9846310"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Sea la potencia total de 4200 W para un circuito ramal de una instalación eléctrica monofásica de 127 V, se </a:t>
            </a:r>
            <a:r>
              <a:rPr lang="es-ES" altLang="en-US" sz="1400" b="1">
                <a:solidFill>
                  <a:schemeClr val="tx1"/>
                </a:solidFill>
                <a:latin typeface="Open Sans" panose="020B0606030504020204" pitchFamily="34" charset="0"/>
                <a:cs typeface="Open Sans" panose="020B0606030504020204" pitchFamily="34" charset="0"/>
              </a:rPr>
              <a:t>determina el calibre</a:t>
            </a:r>
            <a:r>
              <a:rPr lang="es-ES" altLang="en-US" sz="1400">
                <a:solidFill>
                  <a:schemeClr val="tx1"/>
                </a:solidFill>
                <a:latin typeface="Open Sans" panose="020B0606030504020204" pitchFamily="34" charset="0"/>
                <a:cs typeface="Open Sans" panose="020B0606030504020204" pitchFamily="34" charset="0"/>
              </a:rPr>
              <a:t> de la siguiente manera:</a:t>
            </a:r>
            <a:endParaRPr lang="es-ES" altLang="en-US" sz="1400">
              <a:solidFill>
                <a:schemeClr val="tx1"/>
              </a:solidFill>
              <a:latin typeface="Open Sans" panose="020B0606030504020204" pitchFamily="34" charset="0"/>
              <a:cs typeface="Open Sans" panose="020B0606030504020204" pitchFamily="34" charset="0"/>
            </a:endParaRPr>
          </a:p>
          <a:p>
            <a:endParaRPr lang="es-ES" altLang="en-US" sz="1400" b="1">
              <a:solidFill>
                <a:schemeClr val="tx1"/>
              </a:solidFill>
              <a:latin typeface="Open Sans" panose="020B0606030504020204" pitchFamily="34" charset="0"/>
              <a:cs typeface="Open Sans" panose="020B0606030504020204" pitchFamily="34" charset="0"/>
            </a:endParaRPr>
          </a:p>
          <a:p>
            <a:pPr algn="ctr"/>
            <a:r>
              <a:rPr lang="es-CO" altLang="es-ES" sz="1400">
                <a:solidFill>
                  <a:schemeClr val="tx1"/>
                </a:solidFill>
                <a:latin typeface="Open Sans" panose="020B0606030504020204" pitchFamily="34" charset="0"/>
                <a:cs typeface="Open Sans" panose="020B0606030504020204" pitchFamily="34" charset="0"/>
              </a:rPr>
              <a:t>Da clic en cada paso</a:t>
            </a:r>
            <a:endParaRPr lang="es-CO" altLang="es-ES" sz="1400">
              <a:solidFill>
                <a:schemeClr val="tx1"/>
              </a:solidFill>
              <a:latin typeface="Open Sans" panose="020B0606030504020204" pitchFamily="34" charset="0"/>
              <a:cs typeface="Open Sans" panose="020B0606030504020204" pitchFamily="34" charset="0"/>
            </a:endParaRPr>
          </a:p>
        </p:txBody>
      </p:sp>
      <p:grpSp>
        <p:nvGrpSpPr>
          <p:cNvPr id="57" name="Grupo 56"/>
          <p:cNvGrpSpPr/>
          <p:nvPr/>
        </p:nvGrpSpPr>
        <p:grpSpPr>
          <a:xfrm>
            <a:off x="5631180" y="5385435"/>
            <a:ext cx="2113280" cy="534670"/>
            <a:chOff x="8868" y="8481"/>
            <a:chExt cx="3328" cy="842"/>
          </a:xfrm>
        </p:grpSpPr>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3"/>
            <a:srcRect/>
            <a:stretch>
              <a:fillRect/>
            </a:stretch>
          </p:blipFill>
          <p:spPr>
            <a:xfrm>
              <a:off x="8868" y="8560"/>
              <a:ext cx="769" cy="722"/>
            </a:xfrm>
            <a:prstGeom prst="rect">
              <a:avLst/>
            </a:prstGeom>
          </p:spPr>
        </p:pic>
        <p:pic>
          <p:nvPicPr>
            <p:cNvPr id="55" name="Imagen 54" descr="C:\Users\ingritd.castrillon\Documents\Carolina Castrillon\Personal\iMaster\Bos Ingenieria\Carpeta 5 Unidad 7 - Esquemas de Conexión\Unidad 7 - Esquemas de Conexión\Img\Temporales\two.pngtwo"/>
            <p:cNvPicPr>
              <a:picLocks noChangeAspect="1"/>
            </p:cNvPicPr>
            <p:nvPr/>
          </p:nvPicPr>
          <p:blipFill>
            <a:blip r:embed="rId4"/>
            <a:srcRect/>
            <a:stretch>
              <a:fillRect/>
            </a:stretch>
          </p:blipFill>
          <p:spPr>
            <a:xfrm>
              <a:off x="10142" y="8518"/>
              <a:ext cx="805" cy="805"/>
            </a:xfrm>
            <a:prstGeom prst="rect">
              <a:avLst/>
            </a:prstGeom>
          </p:spPr>
        </p:pic>
        <p:pic>
          <p:nvPicPr>
            <p:cNvPr id="56" name="Imagen 55" descr="C:\Users\ingritd.castrillon\Documents\Carolina Castrillon\Personal\iMaster\Bos Ingenieria\Carpeta 5 Unidad 7 - Esquemas de Conexión\Unidad 7 - Esquemas de Conexión\Img\Temporales\three.pngthree"/>
            <p:cNvPicPr>
              <a:picLocks noChangeAspect="1"/>
            </p:cNvPicPr>
            <p:nvPr/>
          </p:nvPicPr>
          <p:blipFill>
            <a:blip r:embed="rId5"/>
            <a:srcRect/>
            <a:stretch>
              <a:fillRect/>
            </a:stretch>
          </p:blipFill>
          <p:spPr>
            <a:xfrm>
              <a:off x="11387" y="8481"/>
              <a:ext cx="809" cy="842"/>
            </a:xfrm>
            <a:prstGeom prst="rect">
              <a:avLst/>
            </a:prstGeom>
          </p:spPr>
        </p:pic>
      </p:grpSp>
      <p:pic>
        <p:nvPicPr>
          <p:cNvPr id="5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803556" y="5562174"/>
            <a:ext cx="585665" cy="585665"/>
          </a:xfrm>
          <a:prstGeom prst="rect">
            <a:avLst/>
          </a:prstGeom>
        </p:spPr>
      </p:pic>
      <p:cxnSp>
        <p:nvCxnSpPr>
          <p:cNvPr id="12" name="Conector recto 11"/>
          <p:cNvCxnSpPr/>
          <p:nvPr/>
        </p:nvCxnSpPr>
        <p:spPr>
          <a:xfrm>
            <a:off x="1659255" y="2437130"/>
            <a:ext cx="2068830" cy="635"/>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4930" y="1912620"/>
            <a:ext cx="12010390" cy="4363720"/>
            <a:chOff x="118" y="3012"/>
            <a:chExt cx="18914" cy="6872"/>
          </a:xfrm>
        </p:grpSpPr>
        <p:sp>
          <p:nvSpPr>
            <p:cNvPr id="7" name="Rectángulo 6"/>
            <p:cNvSpPr/>
            <p:nvPr/>
          </p:nvSpPr>
          <p:spPr>
            <a:xfrm>
              <a:off x="118" y="3012"/>
              <a:ext cx="18915"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 name="Cuadro de texto 1"/>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6" name="Imagen 5" descr="cables"/>
            <p:cNvPicPr>
              <a:picLocks noChangeAspect="1"/>
            </p:cNvPicPr>
            <p:nvPr/>
          </p:nvPicPr>
          <p:blipFill>
            <a:blip r:embed="rId1"/>
            <a:stretch>
              <a:fillRect/>
            </a:stretch>
          </p:blipFill>
          <p:spPr>
            <a:xfrm>
              <a:off x="1200" y="3012"/>
              <a:ext cx="979" cy="6872"/>
            </a:xfrm>
            <a:prstGeom prst="rect">
              <a:avLst/>
            </a:prstGeom>
          </p:spPr>
        </p:pic>
      </p:grpSp>
      <p:grpSp>
        <p:nvGrpSpPr>
          <p:cNvPr id="43" name="Grupo 42"/>
          <p:cNvGrpSpPr/>
          <p:nvPr/>
        </p:nvGrpSpPr>
        <p:grpSpPr>
          <a:xfrm>
            <a:off x="1985645" y="3117850"/>
            <a:ext cx="4565650" cy="979805"/>
            <a:chOff x="3127" y="4910"/>
            <a:chExt cx="7190" cy="1543"/>
          </a:xfrm>
        </p:grpSpPr>
        <p:sp>
          <p:nvSpPr>
            <p:cNvPr id="40" name="Rectángulo redondeado 39"/>
            <p:cNvSpPr/>
            <p:nvPr/>
          </p:nvSpPr>
          <p:spPr>
            <a:xfrm>
              <a:off x="3127" y="4910"/>
              <a:ext cx="7190" cy="1543"/>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2" name="Rectángulo redondeado 41"/>
            <p:cNvSpPr/>
            <p:nvPr/>
          </p:nvSpPr>
          <p:spPr>
            <a:xfrm>
              <a:off x="3127" y="4910"/>
              <a:ext cx="1250" cy="1543"/>
            </a:xfrm>
            <a:prstGeom prst="roundRect">
              <a:avLst/>
            </a:prstGeom>
            <a:solidFill>
              <a:srgbClr val="FFC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4800" b="1"/>
                <a:t>!</a:t>
              </a:r>
              <a:endParaRPr lang="es-CO" altLang="es-ES" sz="4800" b="1"/>
            </a:p>
          </p:txBody>
        </p:sp>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13475"/>
            <a:ext cx="2358390" cy="50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327342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664335" y="2517775"/>
            <a:ext cx="980948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 define como la </a:t>
            </a:r>
            <a:r>
              <a:rPr lang="es-ES" altLang="en-US" sz="1400" b="1">
                <a:solidFill>
                  <a:schemeClr val="tx1"/>
                </a:solidFill>
                <a:latin typeface="Open Sans" panose="020B0606030504020204" pitchFamily="34" charset="0"/>
                <a:cs typeface="Open Sans" panose="020B0606030504020204" pitchFamily="34" charset="0"/>
              </a:rPr>
              <a:t>pérdida de potencial en la conducción de la corriente eléctrica en el conductor</a:t>
            </a:r>
            <a:r>
              <a:rPr lang="es-ES" altLang="en-US" sz="1400">
                <a:solidFill>
                  <a:schemeClr val="tx1"/>
                </a:solidFill>
                <a:latin typeface="Open Sans" panose="020B0606030504020204" pitchFamily="34" charset="0"/>
                <a:cs typeface="Open Sans" panose="020B0606030504020204" pitchFamily="34" charset="0"/>
              </a:rPr>
              <a:t>. En cuanto a </a:t>
            </a:r>
            <a:r>
              <a:rPr lang="es-CO" altLang="es-ES" sz="1400">
                <a:solidFill>
                  <a:schemeClr val="tx1"/>
                </a:solidFill>
                <a:latin typeface="Open Sans" panose="020B0606030504020204" pitchFamily="34" charset="0"/>
                <a:cs typeface="Open Sans" panose="020B0606030504020204" pitchFamily="34" charset="0"/>
              </a:rPr>
              <a:t>e</a:t>
            </a:r>
            <a:r>
              <a:rPr lang="es-ES" altLang="en-US" sz="1400">
                <a:solidFill>
                  <a:schemeClr val="tx1"/>
                </a:solidFill>
                <a:latin typeface="Open Sans" panose="020B0606030504020204" pitchFamily="34" charset="0"/>
                <a:cs typeface="Open Sans" panose="020B0606030504020204" pitchFamily="34" charset="0"/>
              </a:rPr>
              <a:t>sta metodología el Retie Artículo 27.3 (C) Acometidas dice: </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719580" y="2131060"/>
            <a:ext cx="5207000" cy="306705"/>
          </a:xfrm>
          <a:prstGeom prst="rect">
            <a:avLst/>
          </a:prstGeom>
          <a:noFill/>
        </p:spPr>
        <p:txBody>
          <a:bodyPr wrap="square" rtlCol="0">
            <a:spAutoFit/>
          </a:bodyPr>
          <a:p>
            <a:r>
              <a:rPr lang="es-ES" altLang="en-US" sz="1400" b="1">
                <a:solidFill>
                  <a:schemeClr val="tx1"/>
                </a:solidFill>
                <a:latin typeface="Open Sans" panose="020B0606030504020204" pitchFamily="34" charset="0"/>
                <a:cs typeface="Open Sans" panose="020B0606030504020204" pitchFamily="34" charset="0"/>
              </a:rPr>
              <a:t>Por Caída de Tensión</a:t>
            </a: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13" name="Cuadro de texto 12"/>
          <p:cNvSpPr txBox="1"/>
          <p:nvPr/>
        </p:nvSpPr>
        <p:spPr>
          <a:xfrm>
            <a:off x="2846070" y="3232785"/>
            <a:ext cx="3561080" cy="73723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sym typeface="+mn-ea"/>
              </a:rPr>
              <a:t>Se debe asegurar que la regulación de tensión en la acometida </a:t>
            </a:r>
            <a:r>
              <a:rPr lang="es-ES" altLang="en-US" sz="1400" b="1">
                <a:latin typeface="Open Sans" panose="020B0606030504020204" pitchFamily="34" charset="0"/>
                <a:cs typeface="Open Sans" panose="020B0606030504020204" pitchFamily="34" charset="0"/>
                <a:sym typeface="+mn-ea"/>
              </a:rPr>
              <a:t>no supere el 3%</a:t>
            </a:r>
            <a:r>
              <a:rPr lang="es-ES" altLang="en-US" sz="1400">
                <a:latin typeface="Open Sans" panose="020B0606030504020204" pitchFamily="34" charset="0"/>
                <a:cs typeface="Open Sans" panose="020B0606030504020204" pitchFamily="34" charset="0"/>
                <a:sym typeface="+mn-ea"/>
              </a:rPr>
              <a:t> en lugares con bajo nivel de fraude. </a:t>
            </a:r>
            <a:endParaRPr lang="es-ES" altLang="en-US" sz="1400">
              <a:latin typeface="Open Sans" panose="020B0606030504020204" pitchFamily="34" charset="0"/>
              <a:cs typeface="Open Sans" panose="020B0606030504020204" pitchFamily="34" charset="0"/>
            </a:endParaRPr>
          </a:p>
        </p:txBody>
      </p:sp>
      <p:sp>
        <p:nvSpPr>
          <p:cNvPr id="39" name="Cuadro de texto 38"/>
          <p:cNvSpPr txBox="1"/>
          <p:nvPr/>
        </p:nvSpPr>
        <p:spPr>
          <a:xfrm>
            <a:off x="6819900" y="3327400"/>
            <a:ext cx="465455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A continuación se realiza un ejemplo del método por corriente, ya que es el más utilizado.</a:t>
            </a:r>
            <a:endParaRPr lang="es-ES" altLang="en-US" sz="1400">
              <a:latin typeface="Open Sans" panose="020B0606030504020204" pitchFamily="34" charset="0"/>
              <a:cs typeface="Open Sans" panose="020B0606030504020204" pitchFamily="34" charset="0"/>
            </a:endParaRPr>
          </a:p>
        </p:txBody>
      </p:sp>
      <p:sp>
        <p:nvSpPr>
          <p:cNvPr id="44" name="Cuadro de texto 43"/>
          <p:cNvSpPr txBox="1"/>
          <p:nvPr/>
        </p:nvSpPr>
        <p:spPr>
          <a:xfrm>
            <a:off x="1664335" y="4260850"/>
            <a:ext cx="9808845"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Sea la potencia total de 4200 W para un circuito ramal de una instalación eléctrica monofásica de 127 V, se </a:t>
            </a:r>
            <a:r>
              <a:rPr lang="es-ES" altLang="en-US" sz="1400" b="1">
                <a:solidFill>
                  <a:schemeClr val="tx1"/>
                </a:solidFill>
                <a:latin typeface="Open Sans" panose="020B0606030504020204" pitchFamily="34" charset="0"/>
                <a:cs typeface="Open Sans" panose="020B0606030504020204" pitchFamily="34" charset="0"/>
              </a:rPr>
              <a:t>determina el calibre</a:t>
            </a:r>
            <a:r>
              <a:rPr lang="es-ES" altLang="en-US" sz="1400">
                <a:solidFill>
                  <a:schemeClr val="tx1"/>
                </a:solidFill>
                <a:latin typeface="Open Sans" panose="020B0606030504020204" pitchFamily="34" charset="0"/>
                <a:cs typeface="Open Sans" panose="020B0606030504020204" pitchFamily="34" charset="0"/>
              </a:rPr>
              <a:t> de la siguiente manera:</a:t>
            </a:r>
            <a:endParaRPr lang="es-ES" altLang="en-US" sz="1400">
              <a:solidFill>
                <a:schemeClr val="tx1"/>
              </a:solidFill>
              <a:latin typeface="Open Sans" panose="020B0606030504020204" pitchFamily="34" charset="0"/>
              <a:cs typeface="Open Sans" panose="020B0606030504020204" pitchFamily="34" charset="0"/>
            </a:endParaRPr>
          </a:p>
          <a:p>
            <a:endParaRPr lang="es-ES" altLang="en-US" sz="1400" b="1">
              <a:solidFill>
                <a:schemeClr val="tx1"/>
              </a:solidFill>
              <a:latin typeface="Open Sans" panose="020B0606030504020204" pitchFamily="34" charset="0"/>
              <a:cs typeface="Open Sans" panose="020B0606030504020204" pitchFamily="34" charset="0"/>
            </a:endParaRPr>
          </a:p>
          <a:p>
            <a:pPr algn="ctr"/>
            <a:r>
              <a:rPr lang="es-CO" altLang="es-ES" sz="1400">
                <a:solidFill>
                  <a:schemeClr val="tx1"/>
                </a:solidFill>
                <a:latin typeface="Open Sans" panose="020B0606030504020204" pitchFamily="34" charset="0"/>
                <a:cs typeface="Open Sans" panose="020B0606030504020204" pitchFamily="34" charset="0"/>
                <a:sym typeface="+mn-ea"/>
              </a:rPr>
              <a:t>Da clic en cada paso</a:t>
            </a:r>
            <a:endParaRPr lang="es-CO" altLang="es-ES" sz="1400" b="1">
              <a:solidFill>
                <a:schemeClr val="tx1"/>
              </a:solidFill>
              <a:latin typeface="Open Sans" panose="020B0606030504020204" pitchFamily="34" charset="0"/>
              <a:cs typeface="Open Sans" panose="020B0606030504020204" pitchFamily="34" charset="0"/>
              <a:sym typeface="+mn-ea"/>
            </a:endParaRPr>
          </a:p>
        </p:txBody>
      </p:sp>
      <p:cxnSp>
        <p:nvCxnSpPr>
          <p:cNvPr id="12" name="Conector recto 11"/>
          <p:cNvCxnSpPr/>
          <p:nvPr/>
        </p:nvCxnSpPr>
        <p:spPr>
          <a:xfrm>
            <a:off x="1796415" y="2437130"/>
            <a:ext cx="1878330"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16" name="Grupo 15"/>
          <p:cNvGrpSpPr/>
          <p:nvPr/>
        </p:nvGrpSpPr>
        <p:grpSpPr>
          <a:xfrm>
            <a:off x="5631180" y="5385435"/>
            <a:ext cx="2113280" cy="534670"/>
            <a:chOff x="8868" y="8481"/>
            <a:chExt cx="3328" cy="842"/>
          </a:xfrm>
        </p:grpSpPr>
        <p:pic>
          <p:nvPicPr>
            <p:cNvPr id="18" name="Imagen 17" descr="C:\Users\ingritd.castrillon\Documents\Carolina Castrillon\Personal\iMaster\Bos Ingenieria\Carpeta 5 Unidad 7 - Esquemas de Conexión\Unidad 7 - Esquemas de Conexión\Img\Temporales\one.pngone"/>
            <p:cNvPicPr>
              <a:picLocks noChangeAspect="1"/>
            </p:cNvPicPr>
            <p:nvPr/>
          </p:nvPicPr>
          <p:blipFill>
            <a:blip r:embed="rId4"/>
            <a:srcRect/>
            <a:stretch>
              <a:fillRect/>
            </a:stretch>
          </p:blipFill>
          <p:spPr>
            <a:xfrm>
              <a:off x="8868" y="856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5"/>
            <a:srcRect/>
            <a:stretch>
              <a:fillRect/>
            </a:stretch>
          </p:blipFill>
          <p:spPr>
            <a:xfrm>
              <a:off x="10142" y="8518"/>
              <a:ext cx="805" cy="805"/>
            </a:xfrm>
            <a:prstGeom prst="rect">
              <a:avLst/>
            </a:prstGeom>
          </p:spPr>
        </p:pic>
        <p:pic>
          <p:nvPicPr>
            <p:cNvPr id="23" name="Imagen 22" descr="C:\Users\ingritd.castrillon\Documents\Carolina Castrillon\Personal\iMaster\Bos Ingenieria\Carpeta 5 Unidad 7 - Esquemas de Conexión\Unidad 7 - Esquemas de Conexión\Img\Temporales\three.pngthree"/>
            <p:cNvPicPr>
              <a:picLocks noChangeAspect="1"/>
            </p:cNvPicPr>
            <p:nvPr/>
          </p:nvPicPr>
          <p:blipFill>
            <a:blip r:embed="rId6"/>
            <a:srcRect/>
            <a:stretch>
              <a:fillRect/>
            </a:stretch>
          </p:blipFill>
          <p:spPr>
            <a:xfrm>
              <a:off x="11387" y="8481"/>
              <a:ext cx="809" cy="842"/>
            </a:xfrm>
            <a:prstGeom prst="rect">
              <a:avLst/>
            </a:prstGeom>
          </p:spPr>
        </p:pic>
      </p:grpSp>
      <p:pic>
        <p:nvPicPr>
          <p:cNvPr id="58"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724816" y="5562174"/>
            <a:ext cx="585665" cy="585665"/>
          </a:xfrm>
          <a:prstGeom prst="rect">
            <a:avLst/>
          </a:prstGeom>
        </p:spPr>
      </p:pic>
      <p:sp>
        <p:nvSpPr>
          <p:cNvPr id="38" name="Rectángulo 37"/>
          <p:cNvSpPr/>
          <p:nvPr/>
        </p:nvSpPr>
        <p:spPr>
          <a:xfrm>
            <a:off x="10160" y="-45085"/>
            <a:ext cx="12202795" cy="6909435"/>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1" name="Grupo 20"/>
          <p:cNvGrpSpPr/>
          <p:nvPr/>
        </p:nvGrpSpPr>
        <p:grpSpPr>
          <a:xfrm>
            <a:off x="2400935" y="2720340"/>
            <a:ext cx="8550275" cy="2062480"/>
            <a:chOff x="3781" y="4284"/>
            <a:chExt cx="13465" cy="3248"/>
          </a:xfrm>
        </p:grpSpPr>
        <p:grpSp>
          <p:nvGrpSpPr>
            <p:cNvPr id="17" name="Grupo 16"/>
            <p:cNvGrpSpPr/>
            <p:nvPr/>
          </p:nvGrpSpPr>
          <p:grpSpPr>
            <a:xfrm>
              <a:off x="3781" y="4284"/>
              <a:ext cx="13465" cy="3248"/>
              <a:chOff x="836" y="1708"/>
              <a:chExt cx="9503" cy="8804"/>
            </a:xfrm>
          </p:grpSpPr>
          <p:sp>
            <p:nvSpPr>
              <p:cNvPr id="27" name="Rectángulo redondeado 26"/>
              <p:cNvSpPr/>
              <p:nvPr/>
            </p:nvSpPr>
            <p:spPr>
              <a:xfrm>
                <a:off x="836" y="1708"/>
                <a:ext cx="9503" cy="8804"/>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28" name="Óvalo 27"/>
              <p:cNvSpPr/>
              <p:nvPr/>
            </p:nvSpPr>
            <p:spPr>
              <a:xfrm>
                <a:off x="9882" y="2065"/>
                <a:ext cx="263" cy="11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53" name="Cuadro de texto 52"/>
            <p:cNvSpPr txBox="1"/>
            <p:nvPr/>
          </p:nvSpPr>
          <p:spPr>
            <a:xfrm>
              <a:off x="5477" y="4672"/>
              <a:ext cx="4972" cy="483"/>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Primero se procede a calcular </a:t>
              </a:r>
              <a:r>
                <a:rPr lang="es-ES" altLang="en-US" sz="1400" b="1">
                  <a:latin typeface="Open Sans" panose="020B0606030504020204" pitchFamily="34" charset="0"/>
                  <a:cs typeface="Open Sans" panose="020B0606030504020204" pitchFamily="34" charset="0"/>
                  <a:sym typeface="+mn-ea"/>
                </a:rPr>
                <a:t>I</a:t>
              </a:r>
              <a:endParaRPr lang="es-ES" altLang="en-US" sz="1400" b="1">
                <a:latin typeface="Open Sans" panose="020B0606030504020204" pitchFamily="34" charset="0"/>
                <a:cs typeface="Open Sans" panose="020B0606030504020204" pitchFamily="34" charset="0"/>
              </a:endParaRPr>
            </a:p>
          </p:txBody>
        </p:sp>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4"/>
            <a:srcRect/>
            <a:stretch>
              <a:fillRect/>
            </a:stretch>
          </p:blipFill>
          <p:spPr>
            <a:xfrm>
              <a:off x="4538" y="4558"/>
              <a:ext cx="769" cy="722"/>
            </a:xfrm>
            <a:prstGeom prst="rect">
              <a:avLst/>
            </a:prstGeom>
          </p:spPr>
        </p:pic>
        <p:grpSp>
          <p:nvGrpSpPr>
            <p:cNvPr id="51" name="Grupo 50"/>
            <p:cNvGrpSpPr/>
            <p:nvPr/>
          </p:nvGrpSpPr>
          <p:grpSpPr>
            <a:xfrm>
              <a:off x="6949" y="5345"/>
              <a:ext cx="7286" cy="1651"/>
              <a:chOff x="6341" y="7895"/>
              <a:chExt cx="7286" cy="1651"/>
            </a:xfrm>
          </p:grpSpPr>
          <p:sp>
            <p:nvSpPr>
              <p:cNvPr id="48" name="Rectángulo redondeado 47"/>
              <p:cNvSpPr/>
              <p:nvPr/>
            </p:nvSpPr>
            <p:spPr>
              <a:xfrm>
                <a:off x="6369" y="8005"/>
                <a:ext cx="7258" cy="1541"/>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49" name="Imagen 48" descr="pencil"/>
              <p:cNvPicPr>
                <a:picLocks noChangeAspect="1"/>
              </p:cNvPicPr>
              <p:nvPr/>
            </p:nvPicPr>
            <p:blipFill>
              <a:blip r:embed="rId9"/>
              <a:stretch>
                <a:fillRect/>
              </a:stretch>
            </p:blipFill>
            <p:spPr>
              <a:xfrm flipH="1">
                <a:off x="6341" y="7895"/>
                <a:ext cx="674" cy="674"/>
              </a:xfrm>
              <a:prstGeom prst="rect">
                <a:avLst/>
              </a:prstGeom>
            </p:spPr>
          </p:pic>
          <p:sp>
            <p:nvSpPr>
              <p:cNvPr id="50" name="Cuadro de texto 49"/>
              <p:cNvSpPr txBox="1"/>
              <p:nvPr/>
            </p:nvSpPr>
            <p:spPr>
              <a:xfrm>
                <a:off x="6435" y="8056"/>
                <a:ext cx="7088" cy="1307"/>
              </a:xfrm>
              <a:prstGeom prst="rect">
                <a:avLst/>
              </a:prstGeom>
              <a:noFill/>
            </p:spPr>
            <p:txBody>
              <a:bodyPr wrap="square" rtlCol="0">
                <a:spAutoFit/>
              </a:bodyPr>
              <a:p>
                <a:pPr algn="ctr"/>
                <a:r>
                  <a:rPr lang="es-ES" altLang="en-US" sz="2400" b="1">
                    <a:latin typeface="Open Sans" panose="020B0606030504020204" pitchFamily="34" charset="0"/>
                    <a:cs typeface="Open Sans" panose="020B0606030504020204" pitchFamily="34" charset="0"/>
                  </a:rPr>
                  <a:t>I= P/ (V*0.9)</a:t>
                </a:r>
                <a:endParaRPr lang="es-ES" altLang="en-US" sz="2400" b="1">
                  <a:latin typeface="Open Sans" panose="020B0606030504020204" pitchFamily="34" charset="0"/>
                  <a:cs typeface="Open Sans" panose="020B0606030504020204" pitchFamily="34" charset="0"/>
                </a:endParaRPr>
              </a:p>
              <a:p>
                <a:pPr algn="ctr"/>
                <a:r>
                  <a:rPr lang="es-ES" altLang="en-US" sz="2400" b="1">
                    <a:latin typeface="Open Sans" panose="020B0606030504020204" pitchFamily="34" charset="0"/>
                    <a:cs typeface="Open Sans" panose="020B0606030504020204" pitchFamily="34" charset="0"/>
                  </a:rPr>
                  <a:t>I = 4200/(127*0,9) = 36,74 A</a:t>
                </a:r>
                <a:endParaRPr lang="es-ES" altLang="en-US" sz="2400" b="1">
                  <a:latin typeface="Open Sans" panose="020B0606030504020204" pitchFamily="34" charset="0"/>
                  <a:cs typeface="Open Sans" panose="020B0606030504020204" pitchFamily="34" charset="0"/>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4930" y="1912620"/>
            <a:ext cx="12010390" cy="4363720"/>
            <a:chOff x="118" y="3012"/>
            <a:chExt cx="18914" cy="6872"/>
          </a:xfrm>
        </p:grpSpPr>
        <p:sp>
          <p:nvSpPr>
            <p:cNvPr id="7" name="Rectángulo 6"/>
            <p:cNvSpPr/>
            <p:nvPr/>
          </p:nvSpPr>
          <p:spPr>
            <a:xfrm>
              <a:off x="118" y="3012"/>
              <a:ext cx="18915"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6" name="Cuadro de texto 5"/>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12" name="Imagen 11" descr="cables"/>
            <p:cNvPicPr>
              <a:picLocks noChangeAspect="1"/>
            </p:cNvPicPr>
            <p:nvPr/>
          </p:nvPicPr>
          <p:blipFill>
            <a:blip r:embed="rId1"/>
            <a:stretch>
              <a:fillRect/>
            </a:stretch>
          </p:blipFill>
          <p:spPr>
            <a:xfrm>
              <a:off x="1200" y="3012"/>
              <a:ext cx="979" cy="6872"/>
            </a:xfrm>
            <a:prstGeom prst="rect">
              <a:avLst/>
            </a:prstGeom>
          </p:spPr>
        </p:pic>
      </p:grpSp>
      <p:grpSp>
        <p:nvGrpSpPr>
          <p:cNvPr id="43" name="Grupo 42"/>
          <p:cNvGrpSpPr/>
          <p:nvPr/>
        </p:nvGrpSpPr>
        <p:grpSpPr>
          <a:xfrm>
            <a:off x="1985645" y="3117850"/>
            <a:ext cx="4565650" cy="979805"/>
            <a:chOff x="3127" y="4910"/>
            <a:chExt cx="7190" cy="1543"/>
          </a:xfrm>
        </p:grpSpPr>
        <p:sp>
          <p:nvSpPr>
            <p:cNvPr id="40" name="Rectángulo redondeado 39"/>
            <p:cNvSpPr/>
            <p:nvPr/>
          </p:nvSpPr>
          <p:spPr>
            <a:xfrm>
              <a:off x="3127" y="4910"/>
              <a:ext cx="7190" cy="1543"/>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2" name="Rectángulo redondeado 41"/>
            <p:cNvSpPr/>
            <p:nvPr/>
          </p:nvSpPr>
          <p:spPr>
            <a:xfrm>
              <a:off x="3127" y="4910"/>
              <a:ext cx="1250" cy="1543"/>
            </a:xfrm>
            <a:prstGeom prst="roundRect">
              <a:avLst/>
            </a:prstGeom>
            <a:solidFill>
              <a:srgbClr val="FFC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4800" b="1"/>
                <a:t>!</a:t>
              </a:r>
              <a:endParaRPr lang="es-CO" altLang="es-ES" sz="4800" b="1"/>
            </a:p>
          </p:txBody>
        </p:sp>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13475"/>
            <a:ext cx="2358390" cy="50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327342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664335" y="2517775"/>
            <a:ext cx="980948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 define como la </a:t>
            </a:r>
            <a:r>
              <a:rPr lang="es-ES" altLang="en-US" sz="1400" b="1">
                <a:solidFill>
                  <a:schemeClr val="tx1"/>
                </a:solidFill>
                <a:latin typeface="Open Sans" panose="020B0606030504020204" pitchFamily="34" charset="0"/>
                <a:cs typeface="Open Sans" panose="020B0606030504020204" pitchFamily="34" charset="0"/>
              </a:rPr>
              <a:t>pérdida de potencial en la conducción de la corriente eléctrica en el conductor</a:t>
            </a:r>
            <a:r>
              <a:rPr lang="es-ES" altLang="en-US" sz="1400">
                <a:solidFill>
                  <a:schemeClr val="tx1"/>
                </a:solidFill>
                <a:latin typeface="Open Sans" panose="020B0606030504020204" pitchFamily="34" charset="0"/>
                <a:cs typeface="Open Sans" panose="020B0606030504020204" pitchFamily="34" charset="0"/>
              </a:rPr>
              <a:t>. En cuanto a </a:t>
            </a:r>
            <a:r>
              <a:rPr lang="es-CO" altLang="es-ES" sz="1400">
                <a:solidFill>
                  <a:schemeClr val="tx1"/>
                </a:solidFill>
                <a:latin typeface="Open Sans" panose="020B0606030504020204" pitchFamily="34" charset="0"/>
                <a:cs typeface="Open Sans" panose="020B0606030504020204" pitchFamily="34" charset="0"/>
              </a:rPr>
              <a:t>e</a:t>
            </a:r>
            <a:r>
              <a:rPr lang="es-ES" altLang="en-US" sz="1400">
                <a:solidFill>
                  <a:schemeClr val="tx1"/>
                </a:solidFill>
                <a:latin typeface="Open Sans" panose="020B0606030504020204" pitchFamily="34" charset="0"/>
                <a:cs typeface="Open Sans" panose="020B0606030504020204" pitchFamily="34" charset="0"/>
              </a:rPr>
              <a:t>sta metodología el Retie Artículo 27.3 (C) Acometidas dice: </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727835" y="2131060"/>
            <a:ext cx="2062480" cy="306705"/>
          </a:xfrm>
          <a:prstGeom prst="rect">
            <a:avLst/>
          </a:prstGeom>
          <a:noFill/>
        </p:spPr>
        <p:txBody>
          <a:bodyPr wrap="square" rtlCol="0">
            <a:spAutoFit/>
          </a:bodyPr>
          <a:p>
            <a:r>
              <a:rPr lang="es-ES" altLang="en-US" sz="1400" b="1">
                <a:solidFill>
                  <a:schemeClr val="tx1"/>
                </a:solidFill>
                <a:latin typeface="Open Sans" panose="020B0606030504020204" pitchFamily="34" charset="0"/>
                <a:cs typeface="Open Sans" panose="020B0606030504020204" pitchFamily="34" charset="0"/>
              </a:rPr>
              <a:t>Por Caída de Tensión</a:t>
            </a: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13" name="Cuadro de texto 12"/>
          <p:cNvSpPr txBox="1"/>
          <p:nvPr/>
        </p:nvSpPr>
        <p:spPr>
          <a:xfrm>
            <a:off x="2846070" y="3232785"/>
            <a:ext cx="3561080" cy="73723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sym typeface="+mn-ea"/>
              </a:rPr>
              <a:t>Se debe asegurar que la regulación de tensión en la acometida </a:t>
            </a:r>
            <a:r>
              <a:rPr lang="es-ES" altLang="en-US" sz="1400" b="1">
                <a:latin typeface="Open Sans" panose="020B0606030504020204" pitchFamily="34" charset="0"/>
                <a:cs typeface="Open Sans" panose="020B0606030504020204" pitchFamily="34" charset="0"/>
                <a:sym typeface="+mn-ea"/>
              </a:rPr>
              <a:t>no supere el 3%</a:t>
            </a:r>
            <a:r>
              <a:rPr lang="es-ES" altLang="en-US" sz="1400">
                <a:latin typeface="Open Sans" panose="020B0606030504020204" pitchFamily="34" charset="0"/>
                <a:cs typeface="Open Sans" panose="020B0606030504020204" pitchFamily="34" charset="0"/>
                <a:sym typeface="+mn-ea"/>
              </a:rPr>
              <a:t> en lugares con bajo nivel de fraude. </a:t>
            </a:r>
            <a:endParaRPr lang="es-ES" altLang="en-US" sz="1400">
              <a:latin typeface="Open Sans" panose="020B0606030504020204" pitchFamily="34" charset="0"/>
              <a:cs typeface="Open Sans" panose="020B0606030504020204" pitchFamily="34" charset="0"/>
            </a:endParaRPr>
          </a:p>
        </p:txBody>
      </p:sp>
      <p:sp>
        <p:nvSpPr>
          <p:cNvPr id="39" name="Cuadro de texto 38"/>
          <p:cNvSpPr txBox="1"/>
          <p:nvPr/>
        </p:nvSpPr>
        <p:spPr>
          <a:xfrm>
            <a:off x="6819900" y="3327400"/>
            <a:ext cx="465455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sym typeface="+mn-ea"/>
              </a:rPr>
              <a:t>A continuación se realiza un ejemplo del método por corriente, ya que es el más utilizado.</a:t>
            </a:r>
            <a:endParaRPr lang="es-ES" altLang="en-US" sz="1400">
              <a:solidFill>
                <a:schemeClr val="tx1"/>
              </a:solidFill>
              <a:latin typeface="Open Sans" panose="020B0606030504020204" pitchFamily="34" charset="0"/>
              <a:cs typeface="Open Sans" panose="020B0606030504020204" pitchFamily="34" charset="0"/>
              <a:sym typeface="+mn-ea"/>
            </a:endParaRPr>
          </a:p>
        </p:txBody>
      </p:sp>
      <p:sp>
        <p:nvSpPr>
          <p:cNvPr id="44" name="Cuadro de texto 43"/>
          <p:cNvSpPr txBox="1"/>
          <p:nvPr/>
        </p:nvSpPr>
        <p:spPr>
          <a:xfrm>
            <a:off x="1664970" y="4260850"/>
            <a:ext cx="9808210"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Sea la potencia total de 4200 W para un circuito ramal de una instalación eléctrica monofásica de 127 V, se </a:t>
            </a:r>
            <a:r>
              <a:rPr lang="es-ES" altLang="en-US" sz="1400" b="1">
                <a:solidFill>
                  <a:schemeClr val="tx1"/>
                </a:solidFill>
                <a:latin typeface="Open Sans" panose="020B0606030504020204" pitchFamily="34" charset="0"/>
                <a:cs typeface="Open Sans" panose="020B0606030504020204" pitchFamily="34" charset="0"/>
              </a:rPr>
              <a:t>determina el calibre</a:t>
            </a:r>
            <a:r>
              <a:rPr lang="es-ES" altLang="en-US" sz="1400">
                <a:solidFill>
                  <a:schemeClr val="tx1"/>
                </a:solidFill>
                <a:latin typeface="Open Sans" panose="020B0606030504020204" pitchFamily="34" charset="0"/>
                <a:cs typeface="Open Sans" panose="020B0606030504020204" pitchFamily="34" charset="0"/>
              </a:rPr>
              <a:t> de la siguiente manera:</a:t>
            </a:r>
            <a:endParaRPr lang="es-ES" altLang="en-US" sz="1400">
              <a:solidFill>
                <a:schemeClr val="tx1"/>
              </a:solidFill>
              <a:latin typeface="Open Sans" panose="020B0606030504020204" pitchFamily="34" charset="0"/>
              <a:cs typeface="Open Sans" panose="020B0606030504020204" pitchFamily="34" charset="0"/>
            </a:endParaRPr>
          </a:p>
          <a:p>
            <a:endParaRPr lang="es-ES" altLang="en-US" sz="1400" b="1">
              <a:solidFill>
                <a:schemeClr val="tx1"/>
              </a:solidFill>
              <a:latin typeface="Open Sans" panose="020B0606030504020204" pitchFamily="34" charset="0"/>
              <a:cs typeface="Open Sans" panose="020B0606030504020204" pitchFamily="34" charset="0"/>
            </a:endParaRPr>
          </a:p>
          <a:p>
            <a:pPr algn="ctr"/>
            <a:r>
              <a:rPr lang="es-CO" altLang="es-ES" sz="1400">
                <a:solidFill>
                  <a:schemeClr val="tx1"/>
                </a:solidFill>
                <a:latin typeface="Open Sans" panose="020B0606030504020204" pitchFamily="34" charset="0"/>
                <a:cs typeface="Open Sans" panose="020B0606030504020204" pitchFamily="34" charset="0"/>
              </a:rPr>
              <a:t>Da clic en cada paso</a:t>
            </a:r>
            <a:endParaRPr lang="es-CO" altLang="es-ES" sz="1400">
              <a:solidFill>
                <a:schemeClr val="tx1"/>
              </a:solidFill>
              <a:latin typeface="Open Sans" panose="020B0606030504020204" pitchFamily="34" charset="0"/>
              <a:cs typeface="Open Sans" panose="020B0606030504020204" pitchFamily="34" charset="0"/>
            </a:endParaRPr>
          </a:p>
        </p:txBody>
      </p:sp>
      <p:cxnSp>
        <p:nvCxnSpPr>
          <p:cNvPr id="16" name="Conector recto 15"/>
          <p:cNvCxnSpPr/>
          <p:nvPr/>
        </p:nvCxnSpPr>
        <p:spPr>
          <a:xfrm>
            <a:off x="1796415" y="2437130"/>
            <a:ext cx="1878330"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20" name="Grupo 19"/>
          <p:cNvGrpSpPr/>
          <p:nvPr/>
        </p:nvGrpSpPr>
        <p:grpSpPr>
          <a:xfrm>
            <a:off x="5631180" y="5385435"/>
            <a:ext cx="2113280" cy="534670"/>
            <a:chOff x="8868" y="8481"/>
            <a:chExt cx="3328" cy="842"/>
          </a:xfrm>
        </p:grpSpPr>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3"/>
            <a:srcRect/>
            <a:stretch>
              <a:fillRect/>
            </a:stretch>
          </p:blipFill>
          <p:spPr>
            <a:xfrm>
              <a:off x="8868" y="856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4"/>
            <a:srcRect/>
            <a:stretch>
              <a:fillRect/>
            </a:stretch>
          </p:blipFill>
          <p:spPr>
            <a:xfrm>
              <a:off x="10142" y="8518"/>
              <a:ext cx="805" cy="805"/>
            </a:xfrm>
            <a:prstGeom prst="rect">
              <a:avLst/>
            </a:prstGeom>
          </p:spPr>
        </p:pic>
        <p:pic>
          <p:nvPicPr>
            <p:cNvPr id="23" name="Imagen 22" descr="C:\Users\ingritd.castrillon\Documents\Carolina Castrillon\Personal\iMaster\Bos Ingenieria\Carpeta 5 Unidad 7 - Esquemas de Conexión\Unidad 7 - Esquemas de Conexión\Img\Temporales\three.pngthree"/>
            <p:cNvPicPr>
              <a:picLocks noChangeAspect="1"/>
            </p:cNvPicPr>
            <p:nvPr/>
          </p:nvPicPr>
          <p:blipFill>
            <a:blip r:embed="rId5"/>
            <a:srcRect/>
            <a:stretch>
              <a:fillRect/>
            </a:stretch>
          </p:blipFill>
          <p:spPr>
            <a:xfrm>
              <a:off x="11387" y="8481"/>
              <a:ext cx="809" cy="842"/>
            </a:xfrm>
            <a:prstGeom prst="rect">
              <a:avLst/>
            </a:prstGeom>
          </p:spPr>
        </p:pic>
      </p:grpSp>
      <p:pic>
        <p:nvPicPr>
          <p:cNvPr id="5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440461" y="5562174"/>
            <a:ext cx="585665" cy="5856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855253"/>
            <a:ext cx="5130436" cy="3006594"/>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endParaRPr lang="es-ES" b="1" dirty="0">
              <a:latin typeface="Open Sans" panose="020B0606030504020204" pitchFamily="34" charset="0"/>
            </a:endParaRPr>
          </a:p>
        </p:txBody>
      </p:sp>
      <p:sp>
        <p:nvSpPr>
          <p:cNvPr id="6" name="Botón de acción: ir hacia delante o siguiente 5">
            <a:hlinkClick r:id="" action="ppaction://hlinkshowjump?jump=nextslide" highlightClick="1"/>
          </p:cNvPr>
          <p:cNvSpPr/>
          <p:nvPr/>
        </p:nvSpPr>
        <p:spPr>
          <a:xfrm>
            <a:off x="9174480" y="6064132"/>
            <a:ext cx="297180" cy="274320"/>
          </a:xfrm>
          <a:prstGeom prst="actionButtonForwardNext">
            <a:avLst/>
          </a:prstGeom>
          <a:solidFill>
            <a:srgbClr val="F49F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 name="Bocadillo: rectángulo con esquinas redondeadas 1"/>
          <p:cNvSpPr/>
          <p:nvPr/>
        </p:nvSpPr>
        <p:spPr>
          <a:xfrm>
            <a:off x="6816638" y="311650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640584"/>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 </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03157" y="3235165"/>
            <a:ext cx="4362450" cy="953135"/>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a:t>
            </a:r>
            <a:endParaRPr lang="es-ES" sz="1400" b="1" dirty="0">
              <a:solidFill>
                <a:srgbClr val="1A3255"/>
              </a:solidFill>
              <a:latin typeface="Open Sans" panose="020B0606030504020204" pitchFamily="34" charset="0"/>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primera actividad de esta unidad, donde </a:t>
            </a:r>
            <a:r>
              <a:rPr lang="es-CO" alt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conocerás las cargas eléctricas y esquemas de conexión.</a:t>
            </a:r>
            <a:endParaRPr lang="es-CO" altLang="es-ES" sz="1400" b="1" dirty="0">
              <a:solidFill>
                <a:srgbClr val="1A3255"/>
              </a:solidFill>
              <a:latin typeface="Open Sans" panose="020B0606030504020204" pitchFamily="34" charset="0"/>
            </a:endParaRPr>
          </a:p>
        </p:txBody>
      </p:sp>
      <p:pic>
        <p:nvPicPr>
          <p:cNvPr id="5" name="Imagen 4" descr="Icono&#10;&#10;Descripción generada automáticament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74480" y="6064246"/>
            <a:ext cx="434340" cy="539422"/>
          </a:xfrm>
          <a:prstGeom prst="rect">
            <a:avLst/>
          </a:prstGeom>
        </p:spPr>
      </p:pic>
      <p:pic>
        <p:nvPicPr>
          <p:cNvPr id="4" name="Imagen 3"/>
          <p:cNvPicPr>
            <a:picLocks noChangeAspect="1"/>
          </p:cNvPicPr>
          <p:nvPr/>
        </p:nvPicPr>
        <p:blipFill>
          <a:blip r:embed="rId2"/>
          <a:stretch>
            <a:fillRect/>
          </a:stretch>
        </p:blipFill>
        <p:spPr>
          <a:xfrm>
            <a:off x="161925" y="1328420"/>
            <a:ext cx="6080125" cy="468884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4930" y="1912620"/>
            <a:ext cx="12010390" cy="4363720"/>
            <a:chOff x="118" y="3012"/>
            <a:chExt cx="18914" cy="6872"/>
          </a:xfrm>
        </p:grpSpPr>
        <p:sp>
          <p:nvSpPr>
            <p:cNvPr id="7" name="Rectángulo 6"/>
            <p:cNvSpPr/>
            <p:nvPr/>
          </p:nvSpPr>
          <p:spPr>
            <a:xfrm>
              <a:off x="118" y="3012"/>
              <a:ext cx="18915"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2" name="Cuadro de texto 11"/>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21" name="Imagen 20" descr="cables"/>
            <p:cNvPicPr>
              <a:picLocks noChangeAspect="1"/>
            </p:cNvPicPr>
            <p:nvPr/>
          </p:nvPicPr>
          <p:blipFill>
            <a:blip r:embed="rId1"/>
            <a:stretch>
              <a:fillRect/>
            </a:stretch>
          </p:blipFill>
          <p:spPr>
            <a:xfrm>
              <a:off x="1200" y="3012"/>
              <a:ext cx="979" cy="6872"/>
            </a:xfrm>
            <a:prstGeom prst="rect">
              <a:avLst/>
            </a:prstGeom>
          </p:spPr>
        </p:pic>
      </p:grpSp>
      <p:grpSp>
        <p:nvGrpSpPr>
          <p:cNvPr id="43" name="Grupo 42"/>
          <p:cNvGrpSpPr/>
          <p:nvPr/>
        </p:nvGrpSpPr>
        <p:grpSpPr>
          <a:xfrm>
            <a:off x="1985645" y="3117850"/>
            <a:ext cx="4565650" cy="979805"/>
            <a:chOff x="3127" y="4910"/>
            <a:chExt cx="7190" cy="1543"/>
          </a:xfrm>
        </p:grpSpPr>
        <p:sp>
          <p:nvSpPr>
            <p:cNvPr id="40" name="Rectángulo redondeado 39"/>
            <p:cNvSpPr/>
            <p:nvPr/>
          </p:nvSpPr>
          <p:spPr>
            <a:xfrm>
              <a:off x="3127" y="4910"/>
              <a:ext cx="7190" cy="1543"/>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2" name="Rectángulo redondeado 41"/>
            <p:cNvSpPr/>
            <p:nvPr/>
          </p:nvSpPr>
          <p:spPr>
            <a:xfrm>
              <a:off x="3127" y="4910"/>
              <a:ext cx="1250" cy="1543"/>
            </a:xfrm>
            <a:prstGeom prst="roundRect">
              <a:avLst/>
            </a:prstGeom>
            <a:solidFill>
              <a:srgbClr val="FFC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4800" b="1"/>
                <a:t>!</a:t>
              </a:r>
              <a:endParaRPr lang="es-CO" altLang="es-ES" sz="4800" b="1"/>
            </a:p>
          </p:txBody>
        </p:sp>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13475"/>
            <a:ext cx="2358390" cy="50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8" name="Rectángulo 7"/>
          <p:cNvSpPr/>
          <p:nvPr/>
        </p:nvSpPr>
        <p:spPr>
          <a:xfrm>
            <a:off x="546100" y="1955800"/>
            <a:ext cx="11335385" cy="42176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cxnSp>
        <p:nvCxnSpPr>
          <p:cNvPr id="9" name="Conector recto 8"/>
          <p:cNvCxnSpPr/>
          <p:nvPr/>
        </p:nvCxnSpPr>
        <p:spPr>
          <a:xfrm>
            <a:off x="11755120" y="327342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878330" y="2517775"/>
            <a:ext cx="9595485"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 define como la </a:t>
            </a:r>
            <a:r>
              <a:rPr lang="es-ES" altLang="en-US" sz="1400" b="1">
                <a:solidFill>
                  <a:schemeClr val="tx1"/>
                </a:solidFill>
                <a:latin typeface="Open Sans" panose="020B0606030504020204" pitchFamily="34" charset="0"/>
                <a:cs typeface="Open Sans" panose="020B0606030504020204" pitchFamily="34" charset="0"/>
              </a:rPr>
              <a:t>pérdida de potencial en la conducción de la corriente eléctrica en el conductor</a:t>
            </a:r>
            <a:r>
              <a:rPr lang="es-ES" altLang="en-US" sz="1400">
                <a:solidFill>
                  <a:schemeClr val="tx1"/>
                </a:solidFill>
                <a:latin typeface="Open Sans" panose="020B0606030504020204" pitchFamily="34" charset="0"/>
                <a:cs typeface="Open Sans" panose="020B0606030504020204" pitchFamily="34" charset="0"/>
              </a:rPr>
              <a:t>. En cuanto a </a:t>
            </a:r>
            <a:r>
              <a:rPr lang="es-CO" altLang="es-ES" sz="1400">
                <a:solidFill>
                  <a:schemeClr val="tx1"/>
                </a:solidFill>
                <a:latin typeface="Open Sans" panose="020B0606030504020204" pitchFamily="34" charset="0"/>
                <a:cs typeface="Open Sans" panose="020B0606030504020204" pitchFamily="34" charset="0"/>
              </a:rPr>
              <a:t>e</a:t>
            </a:r>
            <a:r>
              <a:rPr lang="es-ES" altLang="en-US" sz="1400">
                <a:solidFill>
                  <a:schemeClr val="tx1"/>
                </a:solidFill>
                <a:latin typeface="Open Sans" panose="020B0606030504020204" pitchFamily="34" charset="0"/>
                <a:cs typeface="Open Sans" panose="020B0606030504020204" pitchFamily="34" charset="0"/>
              </a:rPr>
              <a:t>sta metodología el Retie Artículo 27.3 (C) Acometidas dice: </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901190" y="2131060"/>
            <a:ext cx="5207000" cy="306705"/>
          </a:xfrm>
          <a:prstGeom prst="rect">
            <a:avLst/>
          </a:prstGeom>
          <a:noFill/>
        </p:spPr>
        <p:txBody>
          <a:bodyPr wrap="square" rtlCol="0">
            <a:spAutoFit/>
          </a:bodyPr>
          <a:p>
            <a:r>
              <a:rPr lang="es-ES" altLang="en-US" sz="1400" b="1">
                <a:solidFill>
                  <a:schemeClr val="tx1"/>
                </a:solidFill>
                <a:latin typeface="Open Sans" panose="020B0606030504020204" pitchFamily="34" charset="0"/>
                <a:cs typeface="Open Sans" panose="020B0606030504020204" pitchFamily="34" charset="0"/>
              </a:rPr>
              <a:t>Por Caída de Tensión</a:t>
            </a: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13" name="Cuadro de texto 12"/>
          <p:cNvSpPr txBox="1"/>
          <p:nvPr/>
        </p:nvSpPr>
        <p:spPr>
          <a:xfrm>
            <a:off x="2846070" y="3232785"/>
            <a:ext cx="3561080" cy="73723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sym typeface="+mn-ea"/>
              </a:rPr>
              <a:t>Se debe asegurar que la regulación de tensión en la acometida </a:t>
            </a:r>
            <a:r>
              <a:rPr lang="es-ES" altLang="en-US" sz="1400" b="1">
                <a:latin typeface="Open Sans" panose="020B0606030504020204" pitchFamily="34" charset="0"/>
                <a:cs typeface="Open Sans" panose="020B0606030504020204" pitchFamily="34" charset="0"/>
                <a:sym typeface="+mn-ea"/>
              </a:rPr>
              <a:t>no supere el 3%</a:t>
            </a:r>
            <a:r>
              <a:rPr lang="es-ES" altLang="en-US" sz="1400">
                <a:latin typeface="Open Sans" panose="020B0606030504020204" pitchFamily="34" charset="0"/>
                <a:cs typeface="Open Sans" panose="020B0606030504020204" pitchFamily="34" charset="0"/>
                <a:sym typeface="+mn-ea"/>
              </a:rPr>
              <a:t> en lugares con bajo nivel de fraude. </a:t>
            </a:r>
            <a:endParaRPr lang="es-ES" altLang="en-US" sz="1400">
              <a:latin typeface="Open Sans" panose="020B0606030504020204" pitchFamily="34" charset="0"/>
              <a:cs typeface="Open Sans" panose="020B0606030504020204" pitchFamily="34" charset="0"/>
            </a:endParaRPr>
          </a:p>
        </p:txBody>
      </p:sp>
      <p:sp>
        <p:nvSpPr>
          <p:cNvPr id="39" name="Cuadro de texto 38"/>
          <p:cNvSpPr txBox="1"/>
          <p:nvPr/>
        </p:nvSpPr>
        <p:spPr>
          <a:xfrm>
            <a:off x="6819900" y="3327400"/>
            <a:ext cx="4654550"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A continuación se realiza un ejemplo del método por corriente, ya que es el más utilizado.</a:t>
            </a:r>
            <a:endParaRPr lang="es-ES" altLang="en-US" sz="1400">
              <a:latin typeface="Open Sans" panose="020B0606030504020204" pitchFamily="34" charset="0"/>
              <a:cs typeface="Open Sans" panose="020B0606030504020204" pitchFamily="34" charset="0"/>
            </a:endParaRPr>
          </a:p>
        </p:txBody>
      </p:sp>
      <p:sp>
        <p:nvSpPr>
          <p:cNvPr id="44" name="Cuadro de texto 43"/>
          <p:cNvSpPr txBox="1"/>
          <p:nvPr/>
        </p:nvSpPr>
        <p:spPr>
          <a:xfrm>
            <a:off x="1971675" y="4260850"/>
            <a:ext cx="9501505"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Sea la potencia total de 4200 W para un circuito ramal de una instalación eléctrica monofásica de 127 V, se </a:t>
            </a:r>
            <a:r>
              <a:rPr lang="es-ES" altLang="en-US" sz="1400" b="1">
                <a:solidFill>
                  <a:schemeClr val="tx1"/>
                </a:solidFill>
                <a:latin typeface="Open Sans" panose="020B0606030504020204" pitchFamily="34" charset="0"/>
                <a:cs typeface="Open Sans" panose="020B0606030504020204" pitchFamily="34" charset="0"/>
              </a:rPr>
              <a:t>determina el calibre</a:t>
            </a:r>
            <a:r>
              <a:rPr lang="es-ES" altLang="en-US" sz="1400">
                <a:solidFill>
                  <a:schemeClr val="tx1"/>
                </a:solidFill>
                <a:latin typeface="Open Sans" panose="020B0606030504020204" pitchFamily="34" charset="0"/>
                <a:cs typeface="Open Sans" panose="020B0606030504020204" pitchFamily="34" charset="0"/>
              </a:rPr>
              <a:t> de la siguiente manera:</a:t>
            </a:r>
            <a:endParaRPr lang="es-ES" altLang="en-US" sz="1400">
              <a:solidFill>
                <a:schemeClr val="tx1"/>
              </a:solidFill>
              <a:latin typeface="Open Sans" panose="020B0606030504020204" pitchFamily="34" charset="0"/>
              <a:cs typeface="Open Sans" panose="020B0606030504020204" pitchFamily="34" charset="0"/>
            </a:endParaRPr>
          </a:p>
          <a:p>
            <a:endParaRPr lang="es-ES" altLang="en-US" sz="1400" b="1">
              <a:solidFill>
                <a:schemeClr val="tx1"/>
              </a:solidFill>
              <a:latin typeface="Open Sans" panose="020B0606030504020204" pitchFamily="34" charset="0"/>
              <a:cs typeface="Open Sans" panose="020B0606030504020204" pitchFamily="34" charset="0"/>
            </a:endParaRPr>
          </a:p>
          <a:p>
            <a:pPr algn="ctr"/>
            <a:r>
              <a:rPr lang="es-CO" altLang="es-ES" sz="1400">
                <a:solidFill>
                  <a:schemeClr val="tx1"/>
                </a:solidFill>
                <a:latin typeface="Open Sans" panose="020B0606030504020204" pitchFamily="34" charset="0"/>
                <a:cs typeface="Open Sans" panose="020B0606030504020204" pitchFamily="34" charset="0"/>
                <a:sym typeface="+mn-ea"/>
              </a:rPr>
              <a:t>Da clic en cada paso</a:t>
            </a:r>
            <a:endParaRPr lang="es-CO" altLang="es-ES" sz="1400" b="1">
              <a:solidFill>
                <a:schemeClr val="tx1"/>
              </a:solidFill>
              <a:latin typeface="Open Sans" panose="020B0606030504020204" pitchFamily="34" charset="0"/>
              <a:cs typeface="Open Sans" panose="020B0606030504020204" pitchFamily="34" charset="0"/>
              <a:sym typeface="+mn-ea"/>
            </a:endParaRPr>
          </a:p>
        </p:txBody>
      </p:sp>
      <p:cxnSp>
        <p:nvCxnSpPr>
          <p:cNvPr id="25" name="Conector recto 24"/>
          <p:cNvCxnSpPr/>
          <p:nvPr/>
        </p:nvCxnSpPr>
        <p:spPr>
          <a:xfrm>
            <a:off x="1796415" y="2437130"/>
            <a:ext cx="1878330"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26" name="Grupo 25"/>
          <p:cNvGrpSpPr/>
          <p:nvPr/>
        </p:nvGrpSpPr>
        <p:grpSpPr>
          <a:xfrm>
            <a:off x="5631180" y="5385435"/>
            <a:ext cx="2113280" cy="534670"/>
            <a:chOff x="8868" y="8481"/>
            <a:chExt cx="3328" cy="842"/>
          </a:xfrm>
        </p:grpSpPr>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3"/>
            <a:srcRect/>
            <a:stretch>
              <a:fillRect/>
            </a:stretch>
          </p:blipFill>
          <p:spPr>
            <a:xfrm>
              <a:off x="8868" y="8560"/>
              <a:ext cx="769" cy="722"/>
            </a:xfrm>
            <a:prstGeom prst="rect">
              <a:avLst/>
            </a:prstGeom>
          </p:spPr>
        </p:pic>
        <p:pic>
          <p:nvPicPr>
            <p:cNvPr id="33" name="Imagen 32" descr="C:\Users\ingritd.castrillon\Documents\Carolina Castrillon\Personal\iMaster\Bos Ingenieria\Carpeta 5 Unidad 7 - Esquemas de Conexión\Unidad 7 - Esquemas de Conexión\Img\Temporales\two.pngtwo"/>
            <p:cNvPicPr>
              <a:picLocks noChangeAspect="1"/>
            </p:cNvPicPr>
            <p:nvPr/>
          </p:nvPicPr>
          <p:blipFill>
            <a:blip r:embed="rId4"/>
            <a:srcRect/>
            <a:stretch>
              <a:fillRect/>
            </a:stretch>
          </p:blipFill>
          <p:spPr>
            <a:xfrm>
              <a:off x="10142" y="8518"/>
              <a:ext cx="805" cy="805"/>
            </a:xfrm>
            <a:prstGeom prst="rect">
              <a:avLst/>
            </a:prstGeom>
          </p:spPr>
        </p:pic>
        <p:pic>
          <p:nvPicPr>
            <p:cNvPr id="34" name="Imagen 33" descr="C:\Users\ingritd.castrillon\Documents\Carolina Castrillon\Personal\iMaster\Bos Ingenieria\Carpeta 5 Unidad 7 - Esquemas de Conexión\Unidad 7 - Esquemas de Conexión\Img\Temporales\three.pngthree"/>
            <p:cNvPicPr>
              <a:picLocks noChangeAspect="1"/>
            </p:cNvPicPr>
            <p:nvPr/>
          </p:nvPicPr>
          <p:blipFill>
            <a:blip r:embed="rId5"/>
            <a:srcRect/>
            <a:stretch>
              <a:fillRect/>
            </a:stretch>
          </p:blipFill>
          <p:spPr>
            <a:xfrm>
              <a:off x="11387" y="8481"/>
              <a:ext cx="809" cy="842"/>
            </a:xfrm>
            <a:prstGeom prst="rect">
              <a:avLst/>
            </a:prstGeom>
          </p:spPr>
        </p:pic>
      </p:grpSp>
      <p:pic>
        <p:nvPicPr>
          <p:cNvPr id="5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468401" y="5588209"/>
            <a:ext cx="585665" cy="585665"/>
          </a:xfrm>
          <a:prstGeom prst="rect">
            <a:avLst/>
          </a:prstGeom>
        </p:spPr>
      </p:pic>
      <p:sp>
        <p:nvSpPr>
          <p:cNvPr id="38" name="Rectángulo 37"/>
          <p:cNvSpPr/>
          <p:nvPr/>
        </p:nvSpPr>
        <p:spPr>
          <a:xfrm>
            <a:off x="10160" y="4445"/>
            <a:ext cx="12202795" cy="6859905"/>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4" name="Grupo 23"/>
          <p:cNvGrpSpPr/>
          <p:nvPr/>
        </p:nvGrpSpPr>
        <p:grpSpPr>
          <a:xfrm>
            <a:off x="2187960" y="1887320"/>
            <a:ext cx="8762615" cy="3083647"/>
            <a:chOff x="3447" y="3356"/>
            <a:chExt cx="13799" cy="4856"/>
          </a:xfrm>
        </p:grpSpPr>
        <p:grpSp>
          <p:nvGrpSpPr>
            <p:cNvPr id="17" name="Grupo 16"/>
            <p:cNvGrpSpPr/>
            <p:nvPr/>
          </p:nvGrpSpPr>
          <p:grpSpPr>
            <a:xfrm rot="0">
              <a:off x="3447" y="3356"/>
              <a:ext cx="13799" cy="4856"/>
              <a:chOff x="600" y="-807"/>
              <a:chExt cx="9739" cy="13163"/>
            </a:xfrm>
          </p:grpSpPr>
          <p:sp>
            <p:nvSpPr>
              <p:cNvPr id="27" name="Rectángulo redondeado 26"/>
              <p:cNvSpPr/>
              <p:nvPr/>
            </p:nvSpPr>
            <p:spPr>
              <a:xfrm>
                <a:off x="600" y="-807"/>
                <a:ext cx="9739" cy="13163"/>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28" name="Óvalo 27"/>
              <p:cNvSpPr/>
              <p:nvPr/>
            </p:nvSpPr>
            <p:spPr>
              <a:xfrm>
                <a:off x="9822" y="-101"/>
                <a:ext cx="263" cy="11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2" name="Cuadro de texto 1"/>
            <p:cNvSpPr txBox="1"/>
            <p:nvPr/>
          </p:nvSpPr>
          <p:spPr>
            <a:xfrm>
              <a:off x="4378" y="3966"/>
              <a:ext cx="12573" cy="2858"/>
            </a:xfrm>
            <a:prstGeom prst="rect">
              <a:avLst/>
            </a:prstGeom>
            <a:noFill/>
          </p:spPr>
          <p:txBody>
            <a:bodyPr wrap="square" rtlCol="0">
              <a:spAutoFit/>
            </a:bodyPr>
            <a:p>
              <a:pPr algn="l"/>
              <a:r>
                <a:rPr lang="es-CO" altLang="es-ES" sz="1400">
                  <a:latin typeface="Open Sans" panose="020B0606030504020204" pitchFamily="34" charset="0"/>
                  <a:cs typeface="Open Sans" panose="020B0606030504020204" pitchFamily="34" charset="0"/>
                </a:rPr>
                <a:t>      </a:t>
              </a:r>
              <a:r>
                <a:rPr lang="es-ES" altLang="en-US" sz="1400">
                  <a:latin typeface="Open Sans" panose="020B0606030504020204" pitchFamily="34" charset="0"/>
                  <a:cs typeface="Open Sans" panose="020B0606030504020204" pitchFamily="34" charset="0"/>
                </a:rPr>
                <a:t>Luego se calcula</a:t>
              </a:r>
              <a:r>
                <a:rPr lang="es-ES" altLang="en-US" sz="1400" b="1">
                  <a:latin typeface="Open Sans" panose="020B0606030504020204" pitchFamily="34" charset="0"/>
                  <a:cs typeface="Open Sans" panose="020B0606030504020204" pitchFamily="34" charset="0"/>
                </a:rPr>
                <a:t> Ic</a:t>
              </a:r>
              <a:r>
                <a:rPr lang="es-ES" altLang="en-U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a:p>
              <a:pPr algn="l"/>
              <a:endParaRPr lang="es-ES" altLang="en-US" sz="1400">
                <a:latin typeface="Open Sans" panose="020B0606030504020204" pitchFamily="34" charset="0"/>
                <a:cs typeface="Open Sans" panose="020B0606030504020204" pitchFamily="34" charset="0"/>
              </a:endParaRPr>
            </a:p>
            <a:p>
              <a:pPr algn="l"/>
              <a:endParaRPr lang="es-ES" altLang="en-US" sz="1400">
                <a:latin typeface="Open Sans" panose="020B0606030504020204" pitchFamily="34" charset="0"/>
                <a:cs typeface="Open Sans" panose="020B0606030504020204" pitchFamily="34" charset="0"/>
              </a:endParaRPr>
            </a:p>
            <a:p>
              <a:pPr algn="l"/>
              <a:endParaRPr lang="es-ES" altLang="en-US" sz="1400">
                <a:latin typeface="Open Sans" panose="020B0606030504020204" pitchFamily="34" charset="0"/>
                <a:cs typeface="Open Sans" panose="020B0606030504020204" pitchFamily="34" charset="0"/>
              </a:endParaRPr>
            </a:p>
            <a:p>
              <a:pPr algn="l"/>
              <a:endParaRPr lang="es-ES" altLang="en-US" sz="1400">
                <a:latin typeface="Open Sans" panose="020B0606030504020204" pitchFamily="34" charset="0"/>
                <a:cs typeface="Open Sans" panose="020B0606030504020204" pitchFamily="34" charset="0"/>
              </a:endParaRPr>
            </a:p>
            <a:p>
              <a:pPr algn="l"/>
              <a:r>
                <a:rPr sz="1400">
                  <a:latin typeface="Open Sans" panose="020B0606030504020204" pitchFamily="34" charset="0"/>
                  <a:cs typeface="Open Sans" panose="020B0606030504020204" pitchFamily="34" charset="0"/>
                </a:rPr>
                <a:t>Como el factor de demanda en la Tabla 2 después de los 3000 Watts tiene un rango muy amplio, se utilizará uno valor relativo de 0.6 o 0.7 correspondiente al 60% y 70% respectivamente</a:t>
              </a:r>
              <a:r>
                <a:rPr lang="es-CO" sz="1400">
                  <a:latin typeface="Open Sans" panose="020B0606030504020204" pitchFamily="34" charset="0"/>
                  <a:cs typeface="Open Sans" panose="020B0606030504020204" pitchFamily="34" charset="0"/>
                </a:rPr>
                <a:t>.</a:t>
              </a:r>
              <a:endParaRPr lang="es-CO" sz="1400">
                <a:latin typeface="Open Sans" panose="020B0606030504020204" pitchFamily="34" charset="0"/>
                <a:cs typeface="Open Sans" panose="020B0606030504020204" pitchFamily="34" charset="0"/>
              </a:endParaRPr>
            </a:p>
          </p:txBody>
        </p:sp>
        <p:grpSp>
          <p:nvGrpSpPr>
            <p:cNvPr id="6" name="Grupo 5"/>
            <p:cNvGrpSpPr/>
            <p:nvPr/>
          </p:nvGrpSpPr>
          <p:grpSpPr>
            <a:xfrm>
              <a:off x="7125" y="6720"/>
              <a:ext cx="7258" cy="974"/>
              <a:chOff x="5235" y="10160"/>
              <a:chExt cx="7258" cy="974"/>
            </a:xfrm>
          </p:grpSpPr>
          <p:sp>
            <p:nvSpPr>
              <p:cNvPr id="16" name="Rectángulo redondeado 15"/>
              <p:cNvSpPr/>
              <p:nvPr/>
            </p:nvSpPr>
            <p:spPr>
              <a:xfrm>
                <a:off x="5235" y="10408"/>
                <a:ext cx="7258" cy="726"/>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8" name="Imagen 17" descr="pencil"/>
              <p:cNvPicPr>
                <a:picLocks noChangeAspect="1"/>
              </p:cNvPicPr>
              <p:nvPr/>
            </p:nvPicPr>
            <p:blipFill>
              <a:blip r:embed="rId8"/>
              <a:stretch>
                <a:fillRect/>
              </a:stretch>
            </p:blipFill>
            <p:spPr>
              <a:xfrm flipH="1">
                <a:off x="5256" y="10160"/>
                <a:ext cx="674" cy="674"/>
              </a:xfrm>
              <a:prstGeom prst="rect">
                <a:avLst/>
              </a:prstGeom>
            </p:spPr>
          </p:pic>
          <p:sp>
            <p:nvSpPr>
              <p:cNvPr id="22" name="Cuadro de texto 21"/>
              <p:cNvSpPr txBox="1"/>
              <p:nvPr/>
            </p:nvSpPr>
            <p:spPr>
              <a:xfrm>
                <a:off x="5778" y="10388"/>
                <a:ext cx="6551" cy="725"/>
              </a:xfrm>
              <a:prstGeom prst="rect">
                <a:avLst/>
              </a:prstGeom>
              <a:noFill/>
            </p:spPr>
            <p:txBody>
              <a:bodyPr wrap="square" rtlCol="0">
                <a:spAutoFit/>
              </a:bodyPr>
              <a:p>
                <a:pPr algn="ctr"/>
                <a:r>
                  <a:rPr lang="es-ES" altLang="en-US" sz="2400" b="1">
                    <a:latin typeface="Open Sans" panose="020B0606030504020204" pitchFamily="34" charset="0"/>
                    <a:cs typeface="Open Sans" panose="020B0606030504020204" pitchFamily="34" charset="0"/>
                  </a:rPr>
                  <a:t>Ic = (36,74)*(0,7) = 25,72 A.</a:t>
                </a:r>
                <a:endParaRPr lang="es-ES" altLang="en-US" sz="2400" b="1">
                  <a:latin typeface="Open Sans" panose="020B0606030504020204" pitchFamily="34" charset="0"/>
                  <a:cs typeface="Open Sans" panose="020B0606030504020204" pitchFamily="34" charset="0"/>
                </a:endParaRPr>
              </a:p>
            </p:txBody>
          </p:sp>
        </p:grpSp>
        <p:pic>
          <p:nvPicPr>
            <p:cNvPr id="23" name="Imagen 22" descr="C:\Users\ingritd.castrillon\Documents\Carolina Castrillon\Personal\iMaster\Bos Ingenieria\Carpeta 5 Unidad 7 - Esquemas de Conexión\Unidad 7 - Esquemas de Conexión\Img\Temporales\two.pngtwo"/>
            <p:cNvPicPr>
              <a:picLocks noChangeAspect="1"/>
            </p:cNvPicPr>
            <p:nvPr/>
          </p:nvPicPr>
          <p:blipFill>
            <a:blip r:embed="rId4"/>
            <a:srcRect/>
            <a:stretch>
              <a:fillRect/>
            </a:stretch>
          </p:blipFill>
          <p:spPr>
            <a:xfrm>
              <a:off x="3907" y="3819"/>
              <a:ext cx="805" cy="805"/>
            </a:xfrm>
            <a:prstGeom prst="rect">
              <a:avLst/>
            </a:prstGeom>
          </p:spPr>
        </p:pic>
      </p:grpSp>
      <p:grpSp>
        <p:nvGrpSpPr>
          <p:cNvPr id="37" name="Grupo 36"/>
          <p:cNvGrpSpPr/>
          <p:nvPr/>
        </p:nvGrpSpPr>
        <p:grpSpPr>
          <a:xfrm>
            <a:off x="5264150" y="2443480"/>
            <a:ext cx="2302510" cy="618490"/>
            <a:chOff x="7114" y="4079"/>
            <a:chExt cx="3626" cy="974"/>
          </a:xfrm>
        </p:grpSpPr>
        <p:sp>
          <p:nvSpPr>
            <p:cNvPr id="20" name="Rectángulo redondeado 19"/>
            <p:cNvSpPr/>
            <p:nvPr/>
          </p:nvSpPr>
          <p:spPr>
            <a:xfrm>
              <a:off x="7114" y="4327"/>
              <a:ext cx="3626" cy="726"/>
            </a:xfrm>
            <a:prstGeom prst="round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5" name="Imagen 34" descr="pencil"/>
            <p:cNvPicPr>
              <a:picLocks noChangeAspect="1"/>
            </p:cNvPicPr>
            <p:nvPr/>
          </p:nvPicPr>
          <p:blipFill>
            <a:blip r:embed="rId8"/>
            <a:stretch>
              <a:fillRect/>
            </a:stretch>
          </p:blipFill>
          <p:spPr>
            <a:xfrm flipH="1">
              <a:off x="7135" y="4079"/>
              <a:ext cx="674" cy="674"/>
            </a:xfrm>
            <a:prstGeom prst="rect">
              <a:avLst/>
            </a:prstGeom>
          </p:spPr>
        </p:pic>
        <p:sp>
          <p:nvSpPr>
            <p:cNvPr id="36" name="Cuadro de texto 35"/>
            <p:cNvSpPr txBox="1"/>
            <p:nvPr/>
          </p:nvSpPr>
          <p:spPr>
            <a:xfrm>
              <a:off x="7657" y="4307"/>
              <a:ext cx="2935" cy="725"/>
            </a:xfrm>
            <a:prstGeom prst="rect">
              <a:avLst/>
            </a:prstGeom>
            <a:noFill/>
          </p:spPr>
          <p:txBody>
            <a:bodyPr wrap="square" rtlCol="0">
              <a:spAutoFit/>
            </a:bodyPr>
            <a:p>
              <a:pPr algn="ctr"/>
              <a:r>
                <a:rPr lang="es-ES" altLang="en-US" sz="2400" b="1">
                  <a:latin typeface="Open Sans" panose="020B0606030504020204" pitchFamily="34" charset="0"/>
                  <a:cs typeface="Open Sans" panose="020B0606030504020204" pitchFamily="34" charset="0"/>
                </a:rPr>
                <a:t>Ic= (I) (f.d.)</a:t>
              </a:r>
              <a:endParaRPr lang="es-ES" altLang="en-US" sz="2400" b="1">
                <a:latin typeface="Open Sans" panose="020B0606030504020204" pitchFamily="34" charset="0"/>
                <a:cs typeface="Open Sans" panose="020B0606030504020204" pitchFamily="34" charset="0"/>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4930" y="1912620"/>
            <a:ext cx="12010390" cy="4363720"/>
            <a:chOff x="118" y="3012"/>
            <a:chExt cx="18914" cy="6872"/>
          </a:xfrm>
        </p:grpSpPr>
        <p:sp>
          <p:nvSpPr>
            <p:cNvPr id="12" name="Rectángulo 11"/>
            <p:cNvSpPr/>
            <p:nvPr/>
          </p:nvSpPr>
          <p:spPr>
            <a:xfrm>
              <a:off x="118" y="3012"/>
              <a:ext cx="18915"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6" name="Cuadro de texto 15"/>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p:spPr>
        </p:pic>
      </p:grpSp>
      <p:grpSp>
        <p:nvGrpSpPr>
          <p:cNvPr id="43" name="Grupo 42"/>
          <p:cNvGrpSpPr/>
          <p:nvPr/>
        </p:nvGrpSpPr>
        <p:grpSpPr>
          <a:xfrm>
            <a:off x="1985645" y="3117850"/>
            <a:ext cx="4565650" cy="979805"/>
            <a:chOff x="3127" y="4910"/>
            <a:chExt cx="7190" cy="1543"/>
          </a:xfrm>
        </p:grpSpPr>
        <p:sp>
          <p:nvSpPr>
            <p:cNvPr id="40" name="Rectángulo redondeado 39"/>
            <p:cNvSpPr/>
            <p:nvPr/>
          </p:nvSpPr>
          <p:spPr>
            <a:xfrm>
              <a:off x="3127" y="4910"/>
              <a:ext cx="7190" cy="1543"/>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2" name="Rectángulo redondeado 41"/>
            <p:cNvSpPr/>
            <p:nvPr/>
          </p:nvSpPr>
          <p:spPr>
            <a:xfrm>
              <a:off x="3127" y="4910"/>
              <a:ext cx="1250" cy="1543"/>
            </a:xfrm>
            <a:prstGeom prst="roundRect">
              <a:avLst/>
            </a:prstGeom>
            <a:solidFill>
              <a:srgbClr val="FFC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4800" b="1"/>
                <a:t>!</a:t>
              </a:r>
              <a:endParaRPr lang="es-CO" altLang="es-ES" sz="4800" b="1"/>
            </a:p>
          </p:txBody>
        </p:sp>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13475"/>
            <a:ext cx="2358390" cy="50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cxnSp>
        <p:nvCxnSpPr>
          <p:cNvPr id="9" name="Conector recto 8"/>
          <p:cNvCxnSpPr/>
          <p:nvPr/>
        </p:nvCxnSpPr>
        <p:spPr>
          <a:xfrm>
            <a:off x="11755120" y="327342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878330" y="2517775"/>
            <a:ext cx="9595485"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 define como la </a:t>
            </a:r>
            <a:r>
              <a:rPr lang="es-ES" altLang="en-US" sz="1400" b="1">
                <a:solidFill>
                  <a:schemeClr val="tx1"/>
                </a:solidFill>
                <a:latin typeface="Open Sans" panose="020B0606030504020204" pitchFamily="34" charset="0"/>
                <a:cs typeface="Open Sans" panose="020B0606030504020204" pitchFamily="34" charset="0"/>
              </a:rPr>
              <a:t>pérdida de potencial en la conducción de la corriente eléctrica en el conductor</a:t>
            </a:r>
            <a:r>
              <a:rPr lang="es-ES" altLang="en-US" sz="1400">
                <a:solidFill>
                  <a:schemeClr val="tx1"/>
                </a:solidFill>
                <a:latin typeface="Open Sans" panose="020B0606030504020204" pitchFamily="34" charset="0"/>
                <a:cs typeface="Open Sans" panose="020B0606030504020204" pitchFamily="34" charset="0"/>
              </a:rPr>
              <a:t>. En cuanto a </a:t>
            </a:r>
            <a:r>
              <a:rPr lang="es-CO" altLang="es-ES" sz="1400">
                <a:solidFill>
                  <a:schemeClr val="tx1"/>
                </a:solidFill>
                <a:latin typeface="Open Sans" panose="020B0606030504020204" pitchFamily="34" charset="0"/>
                <a:cs typeface="Open Sans" panose="020B0606030504020204" pitchFamily="34" charset="0"/>
              </a:rPr>
              <a:t>e</a:t>
            </a:r>
            <a:r>
              <a:rPr lang="es-ES" altLang="en-US" sz="1400">
                <a:solidFill>
                  <a:schemeClr val="tx1"/>
                </a:solidFill>
                <a:latin typeface="Open Sans" panose="020B0606030504020204" pitchFamily="34" charset="0"/>
                <a:cs typeface="Open Sans" panose="020B0606030504020204" pitchFamily="34" charset="0"/>
              </a:rPr>
              <a:t>sta metodología el Retie Artículo 27.3 (C) Acometidas dice: </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775460" y="2159000"/>
            <a:ext cx="2152650" cy="306705"/>
          </a:xfrm>
          <a:prstGeom prst="rect">
            <a:avLst/>
          </a:prstGeom>
          <a:noFill/>
        </p:spPr>
        <p:txBody>
          <a:bodyPr wrap="square" rtlCol="0">
            <a:spAutoFit/>
          </a:bodyPr>
          <a:p>
            <a:r>
              <a:rPr lang="es-ES" altLang="en-US" sz="1400" b="1">
                <a:solidFill>
                  <a:schemeClr val="tx1"/>
                </a:solidFill>
                <a:latin typeface="Open Sans" panose="020B0606030504020204" pitchFamily="34" charset="0"/>
                <a:cs typeface="Open Sans" panose="020B0606030504020204" pitchFamily="34" charset="0"/>
              </a:rPr>
              <a:t>Por Caída de Tensión</a:t>
            </a: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13" name="Cuadro de texto 12"/>
          <p:cNvSpPr txBox="1"/>
          <p:nvPr/>
        </p:nvSpPr>
        <p:spPr>
          <a:xfrm>
            <a:off x="2846070" y="3232785"/>
            <a:ext cx="3561080" cy="73723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sym typeface="+mn-ea"/>
              </a:rPr>
              <a:t>Se debe asegurar que la regulación de tensión en la acometida </a:t>
            </a:r>
            <a:r>
              <a:rPr lang="es-ES" altLang="en-US" sz="1400" b="1">
                <a:latin typeface="Open Sans" panose="020B0606030504020204" pitchFamily="34" charset="0"/>
                <a:cs typeface="Open Sans" panose="020B0606030504020204" pitchFamily="34" charset="0"/>
                <a:sym typeface="+mn-ea"/>
              </a:rPr>
              <a:t>no supere el 3%</a:t>
            </a:r>
            <a:r>
              <a:rPr lang="es-ES" altLang="en-US" sz="1400">
                <a:latin typeface="Open Sans" panose="020B0606030504020204" pitchFamily="34" charset="0"/>
                <a:cs typeface="Open Sans" panose="020B0606030504020204" pitchFamily="34" charset="0"/>
                <a:sym typeface="+mn-ea"/>
              </a:rPr>
              <a:t> en lugares con bajo nivel de fraude. </a:t>
            </a:r>
            <a:endParaRPr lang="es-ES" altLang="en-US" sz="1400">
              <a:latin typeface="Open Sans" panose="020B0606030504020204" pitchFamily="34" charset="0"/>
              <a:cs typeface="Open Sans" panose="020B0606030504020204" pitchFamily="34" charset="0"/>
            </a:endParaRPr>
          </a:p>
        </p:txBody>
      </p:sp>
      <p:sp>
        <p:nvSpPr>
          <p:cNvPr id="39" name="Cuadro de texto 38"/>
          <p:cNvSpPr txBox="1"/>
          <p:nvPr/>
        </p:nvSpPr>
        <p:spPr>
          <a:xfrm>
            <a:off x="6819900" y="3327400"/>
            <a:ext cx="465455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sym typeface="+mn-ea"/>
              </a:rPr>
              <a:t>A continuación se realiza un ejemplo del método por corriente, ya que es el más utilizado.</a:t>
            </a:r>
            <a:endParaRPr lang="es-ES" altLang="en-US" sz="1400">
              <a:solidFill>
                <a:schemeClr val="tx1"/>
              </a:solidFill>
              <a:latin typeface="Open Sans" panose="020B0606030504020204" pitchFamily="34" charset="0"/>
              <a:cs typeface="Open Sans" panose="020B0606030504020204" pitchFamily="34" charset="0"/>
              <a:sym typeface="+mn-ea"/>
            </a:endParaRPr>
          </a:p>
        </p:txBody>
      </p:sp>
      <p:sp>
        <p:nvSpPr>
          <p:cNvPr id="44" name="Cuadro de texto 43"/>
          <p:cNvSpPr txBox="1"/>
          <p:nvPr/>
        </p:nvSpPr>
        <p:spPr>
          <a:xfrm>
            <a:off x="1971675" y="4260850"/>
            <a:ext cx="9501505"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Sea la potencia total de 4200 W para un circuito ramal de una instalación eléctrica monofásica de 127 V, se </a:t>
            </a:r>
            <a:r>
              <a:rPr lang="es-ES" altLang="en-US" sz="1400" b="1">
                <a:solidFill>
                  <a:schemeClr val="tx1"/>
                </a:solidFill>
                <a:latin typeface="Open Sans" panose="020B0606030504020204" pitchFamily="34" charset="0"/>
                <a:cs typeface="Open Sans" panose="020B0606030504020204" pitchFamily="34" charset="0"/>
              </a:rPr>
              <a:t>determina el calibre</a:t>
            </a:r>
            <a:r>
              <a:rPr lang="es-ES" altLang="en-US" sz="1400">
                <a:solidFill>
                  <a:schemeClr val="tx1"/>
                </a:solidFill>
                <a:latin typeface="Open Sans" panose="020B0606030504020204" pitchFamily="34" charset="0"/>
                <a:cs typeface="Open Sans" panose="020B0606030504020204" pitchFamily="34" charset="0"/>
              </a:rPr>
              <a:t> de la siguiente manera:</a:t>
            </a:r>
            <a:endParaRPr lang="es-ES" altLang="en-US" sz="1400">
              <a:solidFill>
                <a:schemeClr val="tx1"/>
              </a:solidFill>
              <a:latin typeface="Open Sans" panose="020B0606030504020204" pitchFamily="34" charset="0"/>
              <a:cs typeface="Open Sans" panose="020B0606030504020204" pitchFamily="34" charset="0"/>
            </a:endParaRPr>
          </a:p>
          <a:p>
            <a:endParaRPr lang="es-ES" altLang="en-US" sz="1400" b="1">
              <a:solidFill>
                <a:schemeClr val="tx1"/>
              </a:solidFill>
              <a:latin typeface="Open Sans" panose="020B0606030504020204" pitchFamily="34" charset="0"/>
              <a:cs typeface="Open Sans" panose="020B0606030504020204" pitchFamily="34" charset="0"/>
            </a:endParaRPr>
          </a:p>
          <a:p>
            <a:pPr algn="ctr"/>
            <a:r>
              <a:rPr lang="es-CO" altLang="es-ES" sz="1400">
                <a:solidFill>
                  <a:schemeClr val="tx1"/>
                </a:solidFill>
                <a:latin typeface="Open Sans" panose="020B0606030504020204" pitchFamily="34" charset="0"/>
                <a:cs typeface="Open Sans" panose="020B0606030504020204" pitchFamily="34" charset="0"/>
              </a:rPr>
              <a:t>Da clic en cada paso</a:t>
            </a:r>
            <a:endParaRPr lang="es-CO" altLang="es-ES" sz="1400">
              <a:solidFill>
                <a:schemeClr val="tx1"/>
              </a:solidFill>
              <a:latin typeface="Open Sans" panose="020B0606030504020204" pitchFamily="34" charset="0"/>
              <a:cs typeface="Open Sans" panose="020B0606030504020204" pitchFamily="34" charset="0"/>
            </a:endParaRPr>
          </a:p>
        </p:txBody>
      </p:sp>
      <p:cxnSp>
        <p:nvCxnSpPr>
          <p:cNvPr id="18" name="Conector recto 17"/>
          <p:cNvCxnSpPr/>
          <p:nvPr/>
        </p:nvCxnSpPr>
        <p:spPr>
          <a:xfrm>
            <a:off x="1796415" y="2437130"/>
            <a:ext cx="1878330"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20" name="Grupo 19"/>
          <p:cNvGrpSpPr/>
          <p:nvPr/>
        </p:nvGrpSpPr>
        <p:grpSpPr>
          <a:xfrm>
            <a:off x="5631180" y="5385435"/>
            <a:ext cx="2113280" cy="534670"/>
            <a:chOff x="8868" y="8481"/>
            <a:chExt cx="3328" cy="842"/>
          </a:xfrm>
        </p:grpSpPr>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3"/>
            <a:srcRect/>
            <a:stretch>
              <a:fillRect/>
            </a:stretch>
          </p:blipFill>
          <p:spPr>
            <a:xfrm>
              <a:off x="8868" y="856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4"/>
            <a:srcRect/>
            <a:stretch>
              <a:fillRect/>
            </a:stretch>
          </p:blipFill>
          <p:spPr>
            <a:xfrm>
              <a:off x="10142" y="8518"/>
              <a:ext cx="805" cy="805"/>
            </a:xfrm>
            <a:prstGeom prst="rect">
              <a:avLst/>
            </a:prstGeom>
          </p:spPr>
        </p:pic>
        <p:pic>
          <p:nvPicPr>
            <p:cNvPr id="23" name="Imagen 22" descr="C:\Users\ingritd.castrillon\Documents\Carolina Castrillon\Personal\iMaster\Bos Ingenieria\Carpeta 5 Unidad 7 - Esquemas de Conexión\Unidad 7 - Esquemas de Conexión\Img\Temporales\three.pngthree"/>
            <p:cNvPicPr>
              <a:picLocks noChangeAspect="1"/>
            </p:cNvPicPr>
            <p:nvPr/>
          </p:nvPicPr>
          <p:blipFill>
            <a:blip r:embed="rId5"/>
            <a:srcRect/>
            <a:stretch>
              <a:fillRect/>
            </a:stretch>
          </p:blipFill>
          <p:spPr>
            <a:xfrm>
              <a:off x="11387" y="8481"/>
              <a:ext cx="809" cy="842"/>
            </a:xfrm>
            <a:prstGeom prst="rect">
              <a:avLst/>
            </a:prstGeom>
          </p:spPr>
        </p:pic>
      </p:grpSp>
      <p:pic>
        <p:nvPicPr>
          <p:cNvPr id="5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220241" y="5562174"/>
            <a:ext cx="585665" cy="58566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74930" y="1912620"/>
            <a:ext cx="12010390" cy="4363720"/>
            <a:chOff x="118" y="3012"/>
            <a:chExt cx="18914" cy="6872"/>
          </a:xfrm>
        </p:grpSpPr>
        <p:sp>
          <p:nvSpPr>
            <p:cNvPr id="2" name="Rectángulo 1"/>
            <p:cNvSpPr/>
            <p:nvPr/>
          </p:nvSpPr>
          <p:spPr>
            <a:xfrm>
              <a:off x="118" y="3012"/>
              <a:ext cx="18915" cy="6872"/>
            </a:xfrm>
            <a:prstGeom prst="rect">
              <a:avLst/>
            </a:prstGeom>
            <a:solidFill>
              <a:srgbClr val="B6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6" name="Cuadro de texto 5"/>
            <p:cNvSpPr txBox="1"/>
            <p:nvPr/>
          </p:nvSpPr>
          <p:spPr>
            <a:xfrm rot="16200000">
              <a:off x="-1474" y="5759"/>
              <a:ext cx="4995" cy="1016"/>
            </a:xfrm>
            <a:prstGeom prst="rect">
              <a:avLst/>
            </a:prstGeom>
            <a:noFill/>
          </p:spPr>
          <p:txBody>
            <a:bodyPr wrap="square" rtlCol="0">
              <a:spAutoFit/>
            </a:bodyPr>
            <a:p>
              <a:r>
                <a:rPr lang="es-CO" altLang="es-ES" sz="3600" b="1">
                  <a:solidFill>
                    <a:schemeClr val="tx1"/>
                  </a:solidFill>
                </a:rPr>
                <a:t>Alimentadores</a:t>
              </a:r>
              <a:endParaRPr lang="es-CO" altLang="es-ES" sz="3600" b="1">
                <a:solidFill>
                  <a:schemeClr val="tx1"/>
                </a:solidFill>
              </a:endParaRPr>
            </a:p>
          </p:txBody>
        </p:sp>
        <p:pic>
          <p:nvPicPr>
            <p:cNvPr id="12" name="Imagen 11" descr="cables"/>
            <p:cNvPicPr>
              <a:picLocks noChangeAspect="1"/>
            </p:cNvPicPr>
            <p:nvPr/>
          </p:nvPicPr>
          <p:blipFill>
            <a:blip r:embed="rId1"/>
            <a:stretch>
              <a:fillRect/>
            </a:stretch>
          </p:blipFill>
          <p:spPr>
            <a:xfrm>
              <a:off x="1200" y="3012"/>
              <a:ext cx="979" cy="6872"/>
            </a:xfrm>
            <a:prstGeom prst="rect">
              <a:avLst/>
            </a:prstGeom>
          </p:spPr>
        </p:pic>
      </p:grpSp>
      <p:grpSp>
        <p:nvGrpSpPr>
          <p:cNvPr id="43" name="Grupo 42"/>
          <p:cNvGrpSpPr/>
          <p:nvPr/>
        </p:nvGrpSpPr>
        <p:grpSpPr>
          <a:xfrm>
            <a:off x="1985645" y="3117850"/>
            <a:ext cx="4565650" cy="979805"/>
            <a:chOff x="3127" y="4910"/>
            <a:chExt cx="7190" cy="1543"/>
          </a:xfrm>
        </p:grpSpPr>
        <p:sp>
          <p:nvSpPr>
            <p:cNvPr id="40" name="Rectángulo redondeado 39"/>
            <p:cNvSpPr/>
            <p:nvPr/>
          </p:nvSpPr>
          <p:spPr>
            <a:xfrm>
              <a:off x="3127" y="4910"/>
              <a:ext cx="7190" cy="1543"/>
            </a:xfrm>
            <a:prstGeom prst="roundRect">
              <a:avLst/>
            </a:prstGeom>
            <a:solidFill>
              <a:srgbClr val="FFD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2" name="Rectángulo redondeado 41"/>
            <p:cNvSpPr/>
            <p:nvPr/>
          </p:nvSpPr>
          <p:spPr>
            <a:xfrm>
              <a:off x="3127" y="4910"/>
              <a:ext cx="1250" cy="1543"/>
            </a:xfrm>
            <a:prstGeom prst="roundRect">
              <a:avLst/>
            </a:prstGeom>
            <a:solidFill>
              <a:srgbClr val="FFC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4800" b="1"/>
                <a:t>!</a:t>
              </a:r>
              <a:endParaRPr lang="es-CO" altLang="es-ES" sz="4800" b="1"/>
            </a:p>
          </p:txBody>
        </p:sp>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13475"/>
            <a:ext cx="2358390" cy="50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5254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621665" y="1536700"/>
            <a:ext cx="97332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8" name="Rectángulo 7"/>
          <p:cNvSpPr/>
          <p:nvPr/>
        </p:nvSpPr>
        <p:spPr>
          <a:xfrm>
            <a:off x="546100" y="1955800"/>
            <a:ext cx="11335385" cy="42176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cxnSp>
        <p:nvCxnSpPr>
          <p:cNvPr id="9" name="Conector recto 8"/>
          <p:cNvCxnSpPr/>
          <p:nvPr/>
        </p:nvCxnSpPr>
        <p:spPr>
          <a:xfrm>
            <a:off x="11755120" y="327342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w="952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sp>
        <p:nvSpPr>
          <p:cNvPr id="11" name="Cuadro de texto 10"/>
          <p:cNvSpPr txBox="1"/>
          <p:nvPr/>
        </p:nvSpPr>
        <p:spPr>
          <a:xfrm>
            <a:off x="1796415" y="2517775"/>
            <a:ext cx="967740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 define como la </a:t>
            </a:r>
            <a:r>
              <a:rPr lang="es-ES" altLang="en-US" sz="1400" b="1">
                <a:solidFill>
                  <a:schemeClr val="tx1"/>
                </a:solidFill>
                <a:latin typeface="Open Sans" panose="020B0606030504020204" pitchFamily="34" charset="0"/>
                <a:cs typeface="Open Sans" panose="020B0606030504020204" pitchFamily="34" charset="0"/>
              </a:rPr>
              <a:t>pérdida de potencial en la conducción de la corriente eléctrica en el conductor</a:t>
            </a:r>
            <a:r>
              <a:rPr lang="es-ES" altLang="en-US" sz="1400">
                <a:solidFill>
                  <a:schemeClr val="tx1"/>
                </a:solidFill>
                <a:latin typeface="Open Sans" panose="020B0606030504020204" pitchFamily="34" charset="0"/>
                <a:cs typeface="Open Sans" panose="020B0606030504020204" pitchFamily="34" charset="0"/>
              </a:rPr>
              <a:t>. En cuanto a </a:t>
            </a:r>
            <a:r>
              <a:rPr lang="es-CO" altLang="es-ES" sz="1400">
                <a:solidFill>
                  <a:schemeClr val="tx1"/>
                </a:solidFill>
                <a:latin typeface="Open Sans" panose="020B0606030504020204" pitchFamily="34" charset="0"/>
                <a:cs typeface="Open Sans" panose="020B0606030504020204" pitchFamily="34" charset="0"/>
              </a:rPr>
              <a:t>e</a:t>
            </a:r>
            <a:r>
              <a:rPr lang="es-ES" altLang="en-US" sz="1400">
                <a:solidFill>
                  <a:schemeClr val="tx1"/>
                </a:solidFill>
                <a:latin typeface="Open Sans" panose="020B0606030504020204" pitchFamily="34" charset="0"/>
                <a:cs typeface="Open Sans" panose="020B0606030504020204" pitchFamily="34" charset="0"/>
              </a:rPr>
              <a:t>sta metodología el Retie Artículo 27.3 (C) Acometidas dice: </a:t>
            </a:r>
            <a:endParaRPr lang="es-ES" altLang="en-US" sz="1400">
              <a:solidFill>
                <a:schemeClr val="tx1"/>
              </a:solidFill>
              <a:latin typeface="Open Sans" panose="020B0606030504020204" pitchFamily="34" charset="0"/>
              <a:cs typeface="Open Sans" panose="020B0606030504020204" pitchFamily="34" charset="0"/>
            </a:endParaRPr>
          </a:p>
        </p:txBody>
      </p:sp>
      <p:sp>
        <p:nvSpPr>
          <p:cNvPr id="5" name="Cuadro de texto 4"/>
          <p:cNvSpPr txBox="1"/>
          <p:nvPr/>
        </p:nvSpPr>
        <p:spPr>
          <a:xfrm>
            <a:off x="1761490" y="2061210"/>
            <a:ext cx="2219325" cy="306705"/>
          </a:xfrm>
          <a:prstGeom prst="rect">
            <a:avLst/>
          </a:prstGeom>
          <a:noFill/>
        </p:spPr>
        <p:txBody>
          <a:bodyPr wrap="square" rtlCol="0">
            <a:spAutoFit/>
          </a:bodyPr>
          <a:p>
            <a:r>
              <a:rPr lang="es-ES" altLang="en-US" sz="1400" b="1">
                <a:solidFill>
                  <a:schemeClr val="tx1"/>
                </a:solidFill>
                <a:latin typeface="Open Sans" panose="020B0606030504020204" pitchFamily="34" charset="0"/>
                <a:cs typeface="Open Sans" panose="020B0606030504020204" pitchFamily="34" charset="0"/>
              </a:rPr>
              <a:t>Por Caída de Tensión</a:t>
            </a:r>
            <a:endParaRPr lang="es-ES" altLang="en-US" sz="1400" b="1">
              <a:solidFill>
                <a:schemeClr val="tx1"/>
              </a:solidFill>
              <a:latin typeface="Open Sans" panose="020B0606030504020204" pitchFamily="34" charset="0"/>
              <a:cs typeface="Open Sans" panose="020B0606030504020204" pitchFamily="34" charset="0"/>
            </a:endParaRPr>
          </a:p>
        </p:txBody>
      </p:sp>
      <p:sp>
        <p:nvSpPr>
          <p:cNvPr id="13" name="Cuadro de texto 12"/>
          <p:cNvSpPr txBox="1"/>
          <p:nvPr/>
        </p:nvSpPr>
        <p:spPr>
          <a:xfrm>
            <a:off x="2846070" y="3232785"/>
            <a:ext cx="3561080" cy="73723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sym typeface="+mn-ea"/>
              </a:rPr>
              <a:t>Se debe asegurar que la regulación de tensión en la acometida </a:t>
            </a:r>
            <a:r>
              <a:rPr lang="es-ES" altLang="en-US" sz="1400" b="1">
                <a:latin typeface="Open Sans" panose="020B0606030504020204" pitchFamily="34" charset="0"/>
                <a:cs typeface="Open Sans" panose="020B0606030504020204" pitchFamily="34" charset="0"/>
                <a:sym typeface="+mn-ea"/>
              </a:rPr>
              <a:t>no supere el 3%</a:t>
            </a:r>
            <a:r>
              <a:rPr lang="es-ES" altLang="en-US" sz="1400">
                <a:latin typeface="Open Sans" panose="020B0606030504020204" pitchFamily="34" charset="0"/>
                <a:cs typeface="Open Sans" panose="020B0606030504020204" pitchFamily="34" charset="0"/>
                <a:sym typeface="+mn-ea"/>
              </a:rPr>
              <a:t> en lugares con bajo nivel de fraude. </a:t>
            </a:r>
            <a:endParaRPr lang="es-ES" altLang="en-US" sz="1400">
              <a:latin typeface="Open Sans" panose="020B0606030504020204" pitchFamily="34" charset="0"/>
              <a:cs typeface="Open Sans" panose="020B0606030504020204" pitchFamily="34" charset="0"/>
            </a:endParaRPr>
          </a:p>
        </p:txBody>
      </p:sp>
      <p:sp>
        <p:nvSpPr>
          <p:cNvPr id="39" name="Cuadro de texto 38"/>
          <p:cNvSpPr txBox="1"/>
          <p:nvPr/>
        </p:nvSpPr>
        <p:spPr>
          <a:xfrm>
            <a:off x="6819900" y="3327400"/>
            <a:ext cx="4654550"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sym typeface="+mn-ea"/>
              </a:rPr>
              <a:t>A continuación se realiza un ejemplo del método por corriente, ya que es el más utilizado.</a:t>
            </a:r>
            <a:endParaRPr lang="es-ES" altLang="en-US" sz="1400">
              <a:solidFill>
                <a:schemeClr val="tx1"/>
              </a:solidFill>
              <a:latin typeface="Open Sans" panose="020B0606030504020204" pitchFamily="34" charset="0"/>
              <a:cs typeface="Open Sans" panose="020B0606030504020204" pitchFamily="34" charset="0"/>
              <a:sym typeface="+mn-ea"/>
            </a:endParaRPr>
          </a:p>
        </p:txBody>
      </p:sp>
      <p:sp>
        <p:nvSpPr>
          <p:cNvPr id="44" name="Cuadro de texto 43"/>
          <p:cNvSpPr txBox="1"/>
          <p:nvPr/>
        </p:nvSpPr>
        <p:spPr>
          <a:xfrm>
            <a:off x="1971675" y="4260850"/>
            <a:ext cx="9501505"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Sea la potencia total de 4200 W para un circuito ramal de una instalación eléctrica monofásica de 127 V, se </a:t>
            </a:r>
            <a:r>
              <a:rPr lang="es-ES" altLang="en-US" sz="1400" b="1">
                <a:solidFill>
                  <a:schemeClr val="tx1"/>
                </a:solidFill>
                <a:latin typeface="Open Sans" panose="020B0606030504020204" pitchFamily="34" charset="0"/>
                <a:cs typeface="Open Sans" panose="020B0606030504020204" pitchFamily="34" charset="0"/>
              </a:rPr>
              <a:t>determina el calibre</a:t>
            </a:r>
            <a:r>
              <a:rPr lang="es-ES" altLang="en-US" sz="1400">
                <a:solidFill>
                  <a:schemeClr val="tx1"/>
                </a:solidFill>
                <a:latin typeface="Open Sans" panose="020B0606030504020204" pitchFamily="34" charset="0"/>
                <a:cs typeface="Open Sans" panose="020B0606030504020204" pitchFamily="34" charset="0"/>
              </a:rPr>
              <a:t> de la siguiente manera:</a:t>
            </a:r>
            <a:endParaRPr lang="es-ES" altLang="en-US" sz="1400">
              <a:solidFill>
                <a:schemeClr val="tx1"/>
              </a:solidFill>
              <a:latin typeface="Open Sans" panose="020B0606030504020204" pitchFamily="34" charset="0"/>
              <a:cs typeface="Open Sans" panose="020B0606030504020204" pitchFamily="34" charset="0"/>
            </a:endParaRPr>
          </a:p>
          <a:p>
            <a:endParaRPr lang="es-ES" altLang="en-US" sz="1400" b="1">
              <a:solidFill>
                <a:schemeClr val="tx1"/>
              </a:solidFill>
              <a:latin typeface="Open Sans" panose="020B0606030504020204" pitchFamily="34" charset="0"/>
              <a:cs typeface="Open Sans" panose="020B0606030504020204" pitchFamily="34" charset="0"/>
            </a:endParaRPr>
          </a:p>
          <a:p>
            <a:pPr algn="ctr"/>
            <a:r>
              <a:rPr lang="es-CO" altLang="es-ES" sz="1400">
                <a:solidFill>
                  <a:schemeClr val="tx1"/>
                </a:solidFill>
                <a:latin typeface="Open Sans" panose="020B0606030504020204" pitchFamily="34" charset="0"/>
                <a:cs typeface="Open Sans" panose="020B0606030504020204" pitchFamily="34" charset="0"/>
                <a:sym typeface="+mn-ea"/>
              </a:rPr>
              <a:t>Da clic en cada paso</a:t>
            </a:r>
            <a:endParaRPr lang="es-CO" altLang="es-ES" sz="1400" b="1">
              <a:solidFill>
                <a:schemeClr val="tx1"/>
              </a:solidFill>
              <a:latin typeface="Open Sans" panose="020B0606030504020204" pitchFamily="34" charset="0"/>
              <a:cs typeface="Open Sans" panose="020B0606030504020204" pitchFamily="34" charset="0"/>
              <a:sym typeface="+mn-ea"/>
            </a:endParaRPr>
          </a:p>
        </p:txBody>
      </p:sp>
      <p:cxnSp>
        <p:nvCxnSpPr>
          <p:cNvPr id="16" name="Conector recto 15"/>
          <p:cNvCxnSpPr/>
          <p:nvPr/>
        </p:nvCxnSpPr>
        <p:spPr>
          <a:xfrm>
            <a:off x="1796415" y="2353310"/>
            <a:ext cx="1878330" cy="0"/>
          </a:xfrm>
          <a:prstGeom prst="line">
            <a:avLst/>
          </a:prstGeom>
          <a:ln w="22225">
            <a:solidFill>
              <a:srgbClr val="2C538E"/>
            </a:solidFill>
          </a:ln>
        </p:spPr>
        <p:style>
          <a:lnRef idx="1">
            <a:schemeClr val="accent4"/>
          </a:lnRef>
          <a:fillRef idx="0">
            <a:schemeClr val="accent4"/>
          </a:fillRef>
          <a:effectRef idx="0">
            <a:schemeClr val="accent4"/>
          </a:effectRef>
          <a:fontRef idx="minor">
            <a:schemeClr val="tx1"/>
          </a:fontRef>
        </p:style>
      </p:cxnSp>
      <p:grpSp>
        <p:nvGrpSpPr>
          <p:cNvPr id="18" name="Grupo 17"/>
          <p:cNvGrpSpPr/>
          <p:nvPr/>
        </p:nvGrpSpPr>
        <p:grpSpPr>
          <a:xfrm>
            <a:off x="5631180" y="5385435"/>
            <a:ext cx="2113280" cy="534670"/>
            <a:chOff x="8868" y="8481"/>
            <a:chExt cx="3328" cy="842"/>
          </a:xfrm>
        </p:grpSpPr>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3"/>
            <a:srcRect/>
            <a:stretch>
              <a:fillRect/>
            </a:stretch>
          </p:blipFill>
          <p:spPr>
            <a:xfrm>
              <a:off x="8868" y="8560"/>
              <a:ext cx="769" cy="722"/>
            </a:xfrm>
            <a:prstGeom prst="rect">
              <a:avLst/>
            </a:prstGeom>
          </p:spPr>
        </p:pic>
        <p:pic>
          <p:nvPicPr>
            <p:cNvPr id="22" name="Imagen 21" descr="C:\Users\ingritd.castrillon\Documents\Carolina Castrillon\Personal\iMaster\Bos Ingenieria\Carpeta 5 Unidad 7 - Esquemas de Conexión\Unidad 7 - Esquemas de Conexión\Img\Temporales\two.pngtwo"/>
            <p:cNvPicPr>
              <a:picLocks noChangeAspect="1"/>
            </p:cNvPicPr>
            <p:nvPr/>
          </p:nvPicPr>
          <p:blipFill>
            <a:blip r:embed="rId4"/>
            <a:srcRect/>
            <a:stretch>
              <a:fillRect/>
            </a:stretch>
          </p:blipFill>
          <p:spPr>
            <a:xfrm>
              <a:off x="10142" y="8518"/>
              <a:ext cx="805" cy="805"/>
            </a:xfrm>
            <a:prstGeom prst="rect">
              <a:avLst/>
            </a:prstGeom>
          </p:spPr>
        </p:pic>
        <p:pic>
          <p:nvPicPr>
            <p:cNvPr id="23" name="Imagen 22" descr="C:\Users\ingritd.castrillon\Documents\Carolina Castrillon\Personal\iMaster\Bos Ingenieria\Carpeta 5 Unidad 7 - Esquemas de Conexión\Unidad 7 - Esquemas de Conexión\Img\Temporales\three.pngthree"/>
            <p:cNvPicPr>
              <a:picLocks noChangeAspect="1"/>
            </p:cNvPicPr>
            <p:nvPr/>
          </p:nvPicPr>
          <p:blipFill>
            <a:blip r:embed="rId5"/>
            <a:srcRect/>
            <a:stretch>
              <a:fillRect/>
            </a:stretch>
          </p:blipFill>
          <p:spPr>
            <a:xfrm>
              <a:off x="11387" y="8481"/>
              <a:ext cx="809" cy="842"/>
            </a:xfrm>
            <a:prstGeom prst="rect">
              <a:avLst/>
            </a:prstGeom>
          </p:spPr>
        </p:pic>
      </p:grpSp>
      <p:pic>
        <p:nvPicPr>
          <p:cNvPr id="58"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282471" y="5562174"/>
            <a:ext cx="585665" cy="585665"/>
          </a:xfrm>
          <a:prstGeom prst="rect">
            <a:avLst/>
          </a:prstGeom>
        </p:spPr>
      </p:pic>
      <p:pic>
        <p:nvPicPr>
          <p:cNvPr id="2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48131" y="6257499"/>
            <a:ext cx="585665" cy="585665"/>
          </a:xfrm>
          <a:prstGeom prst="rect">
            <a:avLst/>
          </a:prstGeom>
        </p:spPr>
      </p:pic>
      <p:sp>
        <p:nvSpPr>
          <p:cNvPr id="38" name="Rectángulo 37"/>
          <p:cNvSpPr/>
          <p:nvPr/>
        </p:nvSpPr>
        <p:spPr>
          <a:xfrm>
            <a:off x="10160" y="6350"/>
            <a:ext cx="12202795" cy="685800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26" name="Grupo 25"/>
          <p:cNvGrpSpPr/>
          <p:nvPr/>
        </p:nvGrpSpPr>
        <p:grpSpPr>
          <a:xfrm>
            <a:off x="2400935" y="2720340"/>
            <a:ext cx="8550275" cy="2062480"/>
            <a:chOff x="3781" y="4284"/>
            <a:chExt cx="13465" cy="3248"/>
          </a:xfrm>
        </p:grpSpPr>
        <p:grpSp>
          <p:nvGrpSpPr>
            <p:cNvPr id="17" name="Grupo 16"/>
            <p:cNvGrpSpPr/>
            <p:nvPr/>
          </p:nvGrpSpPr>
          <p:grpSpPr>
            <a:xfrm rot="0">
              <a:off x="3781" y="4284"/>
              <a:ext cx="13465" cy="3248"/>
              <a:chOff x="836" y="1708"/>
              <a:chExt cx="9503" cy="8804"/>
            </a:xfrm>
          </p:grpSpPr>
          <p:sp>
            <p:nvSpPr>
              <p:cNvPr id="27" name="Rectángulo redondeado 26"/>
              <p:cNvSpPr/>
              <p:nvPr/>
            </p:nvSpPr>
            <p:spPr>
              <a:xfrm>
                <a:off x="836" y="1708"/>
                <a:ext cx="9503" cy="8804"/>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28" name="Óvalo 27"/>
              <p:cNvSpPr/>
              <p:nvPr/>
            </p:nvSpPr>
            <p:spPr>
              <a:xfrm>
                <a:off x="9882" y="2065"/>
                <a:ext cx="263" cy="11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pic>
          <p:nvPicPr>
            <p:cNvPr id="21" name="Imagen 20" descr="C:\Users\ingritd.castrillon\Documents\Carolina Castrillon\Personal\iMaster\Bos Ingenieria\Carpeta 5 Unidad 7 - Esquemas de Conexión\Unidad 7 - Esquemas de Conexión\Img\Temporales\three.pngthree"/>
            <p:cNvPicPr>
              <a:picLocks noChangeAspect="1"/>
            </p:cNvPicPr>
            <p:nvPr/>
          </p:nvPicPr>
          <p:blipFill>
            <a:blip r:embed="rId5"/>
            <a:srcRect/>
            <a:stretch>
              <a:fillRect/>
            </a:stretch>
          </p:blipFill>
          <p:spPr>
            <a:xfrm>
              <a:off x="4816" y="5469"/>
              <a:ext cx="845" cy="879"/>
            </a:xfrm>
            <a:prstGeom prst="rect">
              <a:avLst/>
            </a:prstGeom>
          </p:spPr>
        </p:pic>
        <p:sp>
          <p:nvSpPr>
            <p:cNvPr id="25" name="Cuadro de texto 24"/>
            <p:cNvSpPr txBox="1"/>
            <p:nvPr/>
          </p:nvSpPr>
          <p:spPr>
            <a:xfrm>
              <a:off x="5970" y="5497"/>
              <a:ext cx="10551" cy="822"/>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Finalmente se procede a mirar en la  Tabla 4, en la cual para un valor de 25,72ª, se determina el conductor THHN un calibre AWG #12 en cobre.</a:t>
              </a:r>
              <a:endParaRPr sz="1400">
                <a:latin typeface="Open Sans" panose="020B0606030504020204" pitchFamily="34" charset="0"/>
                <a:cs typeface="Open Sans" panose="020B0606030504020204" pitchFamily="34" charset="0"/>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86360" y="1912620"/>
            <a:ext cx="11999595" cy="4363720"/>
            <a:chOff x="136" y="3012"/>
            <a:chExt cx="18897" cy="6872"/>
          </a:xfrm>
          <a:solidFill>
            <a:srgbClr val="FFF2D1"/>
          </a:solidFill>
        </p:grpSpPr>
        <p:sp>
          <p:nvSpPr>
            <p:cNvPr id="2" name="Rectángulo 1"/>
            <p:cNvSpPr/>
            <p:nvPr/>
          </p:nvSpPr>
          <p:spPr>
            <a:xfrm>
              <a:off x="136" y="3012"/>
              <a:ext cx="18897" cy="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3" name="Cuadro de texto 12"/>
            <p:cNvSpPr txBox="1"/>
            <p:nvPr/>
          </p:nvSpPr>
          <p:spPr>
            <a:xfrm rot="16200000">
              <a:off x="-2558" y="5925"/>
              <a:ext cx="6839" cy="1016"/>
            </a:xfrm>
            <a:prstGeom prst="rect">
              <a:avLst/>
            </a:prstGeom>
            <a:grpFill/>
          </p:spPr>
          <p:txBody>
            <a:bodyPr wrap="square" rtlCol="0">
              <a:spAutoFit/>
            </a:bodyPr>
            <a:p>
              <a:pPr algn="ctr"/>
              <a:r>
                <a:rPr lang="es-CO" altLang="es-ES" sz="3600" b="1">
                  <a:solidFill>
                    <a:schemeClr val="tx1"/>
                  </a:solidFill>
                </a:rPr>
                <a:t>Acometida</a:t>
              </a:r>
              <a:endParaRPr lang="es-CO" altLang="es-ES" sz="3600" b="1">
                <a:solidFill>
                  <a:schemeClr val="tx1"/>
                </a:solidFill>
              </a:endParaRPr>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a:grpFill/>
          </p:spPr>
        </p:pic>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7032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761365" y="1536700"/>
            <a:ext cx="95935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7" name="Rectángulo 6"/>
          <p:cNvSpPr/>
          <p:nvPr/>
        </p:nvSpPr>
        <p:spPr>
          <a:xfrm>
            <a:off x="12310745" y="13335"/>
            <a:ext cx="1703070" cy="6829425"/>
          </a:xfrm>
          <a:prstGeom prst="rect">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200">
                <a:solidFill>
                  <a:schemeClr val="tx1"/>
                </a:solidFill>
              </a:rPr>
              <a:t>Maquetación:</a:t>
            </a:r>
            <a:endParaRPr lang="es-CO" altLang="es-ES" sz="1200">
              <a:solidFill>
                <a:schemeClr val="tx1"/>
              </a:solidFill>
            </a:endParaRPr>
          </a:p>
          <a:p>
            <a:pPr algn="l"/>
            <a:endParaRPr lang="es-CO" altLang="es-ES" sz="1200">
              <a:solidFill>
                <a:schemeClr val="tx1"/>
              </a:solidFill>
            </a:endParaRPr>
          </a:p>
          <a:p>
            <a:pPr algn="ctr"/>
            <a:r>
              <a:rPr lang="es-CO" altLang="es-ES" sz="1200" b="1" u="sng">
                <a:solidFill>
                  <a:schemeClr val="tx1"/>
                </a:solidFill>
              </a:rPr>
              <a:t>TAPS con SCROLL</a:t>
            </a:r>
            <a:endParaRPr lang="es-CO" altLang="es-ES" sz="1200" b="1" u="sng">
              <a:solidFill>
                <a:schemeClr val="tx1"/>
              </a:solidFill>
            </a:endParaRPr>
          </a:p>
          <a:p>
            <a:pPr algn="ctr"/>
            <a:endParaRPr lang="es-CO" altLang="es-ES" sz="1200">
              <a:solidFill>
                <a:schemeClr val="tx1"/>
              </a:solidFill>
            </a:endParaRPr>
          </a:p>
          <a:p>
            <a:pPr algn="l"/>
            <a:r>
              <a:rPr lang="es-CO" altLang="es-ES" sz="1200">
                <a:solidFill>
                  <a:schemeClr val="tx1"/>
                </a:solidFill>
              </a:rPr>
              <a:t>La apariencia de los taps en programación queda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https://codepen.io/rafaelavlucas/pen/MLKGba</a:t>
            </a:r>
            <a:endParaRPr lang="es-CO" altLang="es-ES" sz="1200">
              <a:solidFill>
                <a:schemeClr val="tx1"/>
              </a:solidFill>
            </a:endParaRPr>
          </a:p>
        </p:txBody>
      </p:sp>
      <p:sp>
        <p:nvSpPr>
          <p:cNvPr id="8" name="Rectángulo 7"/>
          <p:cNvSpPr/>
          <p:nvPr/>
        </p:nvSpPr>
        <p:spPr>
          <a:xfrm>
            <a:off x="621665" y="1976120"/>
            <a:ext cx="11335385" cy="42176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cxnSp>
        <p:nvCxnSpPr>
          <p:cNvPr id="9" name="Conector recto 8"/>
          <p:cNvCxnSpPr/>
          <p:nvPr/>
        </p:nvCxnSpPr>
        <p:spPr>
          <a:xfrm>
            <a:off x="11755120" y="418020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a:headEnd type="none" w="med" len="med"/>
          </a:ln>
        </p:spPr>
        <p:style>
          <a:lnRef idx="1">
            <a:schemeClr val="accent3"/>
          </a:lnRef>
          <a:fillRef idx="0">
            <a:schemeClr val="accent3"/>
          </a:fillRef>
          <a:effectRef idx="0">
            <a:schemeClr val="accent3"/>
          </a:effectRef>
          <a:fontRef idx="minor">
            <a:schemeClr val="tx1"/>
          </a:fontRef>
        </p:style>
      </p:cxnSp>
      <p:sp>
        <p:nvSpPr>
          <p:cNvPr id="5" name="Cuadro de texto 4"/>
          <p:cNvSpPr txBox="1"/>
          <p:nvPr/>
        </p:nvSpPr>
        <p:spPr>
          <a:xfrm>
            <a:off x="1655445" y="2192020"/>
            <a:ext cx="9972675" cy="521970"/>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Es el cable que hace conexión entre la red de distribución y el medidor de energía, según el Artículo 110-5 de la (Norma tecnica Colomiana 2050), se señala que los conductores pueden ser de dos tipos: </a:t>
            </a:r>
            <a:endParaRPr lang="es-ES" altLang="en-US" sz="1400">
              <a:solidFill>
                <a:schemeClr val="tx1"/>
              </a:solidFill>
              <a:latin typeface="Open Sans" panose="020B0606030504020204" pitchFamily="34" charset="0"/>
              <a:cs typeface="Open Sans" panose="020B0606030504020204" pitchFamily="34" charset="0"/>
            </a:endParaRPr>
          </a:p>
        </p:txBody>
      </p:sp>
      <p:grpSp>
        <p:nvGrpSpPr>
          <p:cNvPr id="11" name="Grupo 10"/>
          <p:cNvGrpSpPr/>
          <p:nvPr/>
        </p:nvGrpSpPr>
        <p:grpSpPr>
          <a:xfrm>
            <a:off x="1655445" y="4078605"/>
            <a:ext cx="4214495" cy="1029335"/>
            <a:chOff x="2607" y="6990"/>
            <a:chExt cx="6637" cy="1621"/>
          </a:xfrm>
        </p:grpSpPr>
        <p:pic>
          <p:nvPicPr>
            <p:cNvPr id="22" name="Marcador de posición de contenido 5" descr="alambre"/>
            <p:cNvPicPr>
              <a:picLocks noChangeAspect="1"/>
            </p:cNvPicPr>
            <p:nvPr/>
          </p:nvPicPr>
          <p:blipFill>
            <a:blip r:embed="rId3"/>
            <a:stretch>
              <a:fillRect/>
            </a:stretch>
          </p:blipFill>
          <p:spPr>
            <a:xfrm rot="5400000">
              <a:off x="4691" y="4906"/>
              <a:ext cx="568" cy="4737"/>
            </a:xfrm>
            <a:prstGeom prst="rect">
              <a:avLst/>
            </a:prstGeom>
          </p:spPr>
        </p:pic>
        <p:sp>
          <p:nvSpPr>
            <p:cNvPr id="25" name="Cuadro de texto 24"/>
            <p:cNvSpPr txBox="1"/>
            <p:nvPr/>
          </p:nvSpPr>
          <p:spPr>
            <a:xfrm>
              <a:off x="6972" y="7030"/>
              <a:ext cx="2273" cy="531"/>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Alambre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7" name="Cuadro de texto 26"/>
            <p:cNvSpPr txBox="1"/>
            <p:nvPr/>
          </p:nvSpPr>
          <p:spPr>
            <a:xfrm>
              <a:off x="2607" y="7789"/>
              <a:ext cx="6637" cy="822"/>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un solo hilo de cobre o de aluminio, y su diámetro depende del calibre del conductor.</a:t>
              </a:r>
              <a:endParaRPr lang="es-ES" altLang="en-US" sz="1400">
                <a:latin typeface="Open Sans" panose="020B0606030504020204" pitchFamily="34" charset="0"/>
                <a:cs typeface="Open Sans" panose="020B0606030504020204" pitchFamily="34" charset="0"/>
              </a:endParaRPr>
            </a:p>
          </p:txBody>
        </p:sp>
      </p:grpSp>
      <p:grpSp>
        <p:nvGrpSpPr>
          <p:cNvPr id="6" name="Grupo 5"/>
          <p:cNvGrpSpPr/>
          <p:nvPr/>
        </p:nvGrpSpPr>
        <p:grpSpPr>
          <a:xfrm>
            <a:off x="1655445" y="2976245"/>
            <a:ext cx="4361815" cy="932815"/>
            <a:chOff x="2607" y="5086"/>
            <a:chExt cx="6869" cy="1469"/>
          </a:xfrm>
        </p:grpSpPr>
        <p:pic>
          <p:nvPicPr>
            <p:cNvPr id="23" name="Marcador de posición de contenido 17" descr="cable"/>
            <p:cNvPicPr>
              <a:picLocks noChangeAspect="1"/>
            </p:cNvPicPr>
            <p:nvPr/>
          </p:nvPicPr>
          <p:blipFill>
            <a:blip r:embed="rId4"/>
            <a:stretch>
              <a:fillRect/>
            </a:stretch>
          </p:blipFill>
          <p:spPr>
            <a:xfrm rot="5400000">
              <a:off x="4981" y="2712"/>
              <a:ext cx="647" cy="5395"/>
            </a:xfrm>
            <a:prstGeom prst="rect">
              <a:avLst/>
            </a:prstGeom>
          </p:spPr>
        </p:pic>
        <p:sp>
          <p:nvSpPr>
            <p:cNvPr id="24" name="Cuadro de texto 23"/>
            <p:cNvSpPr txBox="1"/>
            <p:nvPr/>
          </p:nvSpPr>
          <p:spPr>
            <a:xfrm>
              <a:off x="7854" y="5119"/>
              <a:ext cx="1623" cy="531"/>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Cable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8" name="Cuadro de texto 27"/>
            <p:cNvSpPr txBox="1"/>
            <p:nvPr/>
          </p:nvSpPr>
          <p:spPr>
            <a:xfrm>
              <a:off x="2607" y="5733"/>
              <a:ext cx="6762" cy="822"/>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varios hilos de alambre entrelazados.</a:t>
              </a:r>
              <a:endParaRPr lang="es-ES" altLang="en-US" sz="1400">
                <a:latin typeface="Open Sans" panose="020B0606030504020204" pitchFamily="34" charset="0"/>
                <a:cs typeface="Open Sans" panose="020B0606030504020204" pitchFamily="34" charset="0"/>
              </a:endParaRPr>
            </a:p>
          </p:txBody>
        </p:sp>
      </p:grpSp>
      <p:sp>
        <p:nvSpPr>
          <p:cNvPr id="33" name="Cuadro de texto 32"/>
          <p:cNvSpPr txBox="1"/>
          <p:nvPr/>
        </p:nvSpPr>
        <p:spPr>
          <a:xfrm>
            <a:off x="7037705" y="2869565"/>
            <a:ext cx="3681730" cy="30670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Para el cálculo de la acometida se debe:</a:t>
            </a:r>
            <a:endParaRPr lang="es-ES" altLang="en-US" sz="1400">
              <a:latin typeface="Open Sans" panose="020B0606030504020204" pitchFamily="34" charset="0"/>
              <a:cs typeface="Open Sans" panose="020B0606030504020204" pitchFamily="34" charset="0"/>
            </a:endParaRPr>
          </a:p>
        </p:txBody>
      </p:sp>
      <p:sp>
        <p:nvSpPr>
          <p:cNvPr id="38" name="Rectángulo redondeado 37"/>
          <p:cNvSpPr/>
          <p:nvPr/>
        </p:nvSpPr>
        <p:spPr>
          <a:xfrm>
            <a:off x="7306945" y="3437890"/>
            <a:ext cx="2857500" cy="358775"/>
          </a:xfrm>
          <a:prstGeom prst="roundRect">
            <a:avLst/>
          </a:prstGeom>
          <a:solidFill>
            <a:srgbClr val="FFD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5" name="Cuadro de texto 34"/>
          <p:cNvSpPr txBox="1"/>
          <p:nvPr/>
        </p:nvSpPr>
        <p:spPr>
          <a:xfrm>
            <a:off x="7670165" y="3468370"/>
            <a:ext cx="226758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Calcular la carga total</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0" name="Grupo 49"/>
          <p:cNvGrpSpPr/>
          <p:nvPr/>
        </p:nvGrpSpPr>
        <p:grpSpPr>
          <a:xfrm>
            <a:off x="9800590" y="3441700"/>
            <a:ext cx="481330" cy="364490"/>
            <a:chOff x="15434" y="5987"/>
            <a:chExt cx="758" cy="574"/>
          </a:xfrm>
        </p:grpSpPr>
        <p:sp>
          <p:nvSpPr>
            <p:cNvPr id="39" name="Rectángulo redondeado 3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40" name="Imagen 39" descr="plus-info"/>
            <p:cNvPicPr>
              <a:picLocks noChangeAspect="1"/>
            </p:cNvPicPr>
            <p:nvPr/>
          </p:nvPicPr>
          <p:blipFill>
            <a:blip r:embed="rId5"/>
            <a:stretch>
              <a:fillRect/>
            </a:stretch>
          </p:blipFill>
          <p:spPr>
            <a:xfrm>
              <a:off x="15519" y="5987"/>
              <a:ext cx="574" cy="574"/>
            </a:xfrm>
            <a:prstGeom prst="rect">
              <a:avLst/>
            </a:prstGeom>
          </p:spPr>
        </p:pic>
      </p:grpSp>
      <p:sp>
        <p:nvSpPr>
          <p:cNvPr id="44" name="Rectángulo redondeado 43"/>
          <p:cNvSpPr/>
          <p:nvPr/>
        </p:nvSpPr>
        <p:spPr>
          <a:xfrm>
            <a:off x="7306945" y="4104640"/>
            <a:ext cx="3790315" cy="35877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Rectángulo redondeado 47"/>
          <p:cNvSpPr/>
          <p:nvPr/>
        </p:nvSpPr>
        <p:spPr>
          <a:xfrm>
            <a:off x="7374255" y="4883785"/>
            <a:ext cx="3886200" cy="47053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41" name="Grupo 40"/>
          <p:cNvGrpSpPr/>
          <p:nvPr/>
        </p:nvGrpSpPr>
        <p:grpSpPr>
          <a:xfrm>
            <a:off x="6946262" y="3321136"/>
            <a:ext cx="572773" cy="2078269"/>
            <a:chOff x="11014" y="6069"/>
            <a:chExt cx="827" cy="3001"/>
          </a:xfrm>
        </p:grpSpPr>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6"/>
            <a:srcRect/>
            <a:stretch>
              <a:fillRect/>
            </a:stretch>
          </p:blipFill>
          <p:spPr>
            <a:xfrm>
              <a:off x="11014" y="6069"/>
              <a:ext cx="806" cy="756"/>
            </a:xfrm>
            <a:prstGeom prst="rect">
              <a:avLst/>
            </a:prstGeom>
          </p:spPr>
        </p:pic>
        <p:pic>
          <p:nvPicPr>
            <p:cNvPr id="42" name="Imagen 41" descr="C:\Users\ingritd.castrillon\Documents\Carolina Castrillon\Personal\iMaster\Bos Ingenieria\Carpeta 5 Unidad 7 - Esquemas de Conexión\Unidad 7 - Esquemas de Conexión\Img\Temporales\two.pngtwo"/>
            <p:cNvPicPr>
              <a:picLocks noChangeAspect="1"/>
            </p:cNvPicPr>
            <p:nvPr/>
          </p:nvPicPr>
          <p:blipFill>
            <a:blip r:embed="rId7"/>
            <a:srcRect/>
            <a:stretch>
              <a:fillRect/>
            </a:stretch>
          </p:blipFill>
          <p:spPr>
            <a:xfrm>
              <a:off x="11032" y="7057"/>
              <a:ext cx="805" cy="805"/>
            </a:xfrm>
            <a:prstGeom prst="rect">
              <a:avLst/>
            </a:prstGeom>
          </p:spPr>
        </p:pic>
        <p:pic>
          <p:nvPicPr>
            <p:cNvPr id="43" name="Imagen 42" descr="C:\Users\ingritd.castrillon\Documents\Carolina Castrillon\Personal\iMaster\Bos Ingenieria\Carpeta 5 Unidad 7 - Esquemas de Conexión\Unidad 7 - Esquemas de Conexión\Img\Temporales\three.pngthree"/>
            <p:cNvPicPr>
              <a:picLocks noChangeAspect="1"/>
            </p:cNvPicPr>
            <p:nvPr/>
          </p:nvPicPr>
          <p:blipFill>
            <a:blip r:embed="rId8"/>
            <a:srcRect/>
            <a:stretch>
              <a:fillRect/>
            </a:stretch>
          </p:blipFill>
          <p:spPr>
            <a:xfrm>
              <a:off x="11032" y="8228"/>
              <a:ext cx="809" cy="842"/>
            </a:xfrm>
            <a:prstGeom prst="rect">
              <a:avLst/>
            </a:prstGeom>
          </p:spPr>
        </p:pic>
      </p:grpSp>
      <p:sp>
        <p:nvSpPr>
          <p:cNvPr id="36" name="Cuadro de texto 35"/>
          <p:cNvSpPr txBox="1"/>
          <p:nvPr/>
        </p:nvSpPr>
        <p:spPr>
          <a:xfrm>
            <a:off x="7670165" y="4144010"/>
            <a:ext cx="29387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Establecer un factor de demanda</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sp>
        <p:nvSpPr>
          <p:cNvPr id="37" name="Cuadro de texto 36"/>
          <p:cNvSpPr txBox="1"/>
          <p:nvPr/>
        </p:nvSpPr>
        <p:spPr>
          <a:xfrm>
            <a:off x="7670165" y="4855210"/>
            <a:ext cx="351980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Definir e</a:t>
            </a:r>
            <a:r>
              <a:rPr lang="es-ES" altLang="en-US" sz="1400">
                <a:latin typeface="Open Sans" panose="020B0606030504020204" pitchFamily="34" charset="0"/>
                <a:cs typeface="Open Sans" panose="020B0606030504020204" pitchFamily="34" charset="0"/>
              </a:rPr>
              <a:t>l valor de tensión que va alimentar</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1" name="Grupo 50"/>
          <p:cNvGrpSpPr/>
          <p:nvPr/>
        </p:nvGrpSpPr>
        <p:grpSpPr>
          <a:xfrm>
            <a:off x="10678795" y="4098925"/>
            <a:ext cx="481330" cy="364490"/>
            <a:chOff x="15434" y="5987"/>
            <a:chExt cx="758" cy="574"/>
          </a:xfrm>
        </p:grpSpPr>
        <p:sp>
          <p:nvSpPr>
            <p:cNvPr id="52" name="Rectángulo redondeado 51"/>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53" name="Imagen 52" descr="plus-info"/>
            <p:cNvPicPr>
              <a:picLocks noChangeAspect="1"/>
            </p:cNvPicPr>
            <p:nvPr/>
          </p:nvPicPr>
          <p:blipFill>
            <a:blip r:embed="rId5"/>
            <a:stretch>
              <a:fillRect/>
            </a:stretch>
          </p:blipFill>
          <p:spPr>
            <a:xfrm>
              <a:off x="15519" y="5987"/>
              <a:ext cx="574" cy="574"/>
            </a:xfrm>
            <a:prstGeom prst="rect">
              <a:avLst/>
            </a:prstGeom>
          </p:spPr>
        </p:pic>
      </p:grpSp>
      <p:grpSp>
        <p:nvGrpSpPr>
          <p:cNvPr id="58" name="Grupo 57"/>
          <p:cNvGrpSpPr/>
          <p:nvPr/>
        </p:nvGrpSpPr>
        <p:grpSpPr>
          <a:xfrm>
            <a:off x="10742295" y="4925695"/>
            <a:ext cx="481330" cy="364490"/>
            <a:chOff x="15434" y="5987"/>
            <a:chExt cx="758" cy="574"/>
          </a:xfrm>
        </p:grpSpPr>
        <p:sp>
          <p:nvSpPr>
            <p:cNvPr id="59" name="Rectángulo redondeado 5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60" name="Imagen 59" descr="plus-info"/>
            <p:cNvPicPr>
              <a:picLocks noChangeAspect="1"/>
            </p:cNvPicPr>
            <p:nvPr/>
          </p:nvPicPr>
          <p:blipFill>
            <a:blip r:embed="rId5"/>
            <a:stretch>
              <a:fillRect/>
            </a:stretch>
          </p:blipFill>
          <p:spPr>
            <a:xfrm>
              <a:off x="15519" y="5987"/>
              <a:ext cx="574" cy="574"/>
            </a:xfrm>
            <a:prstGeom prst="rect">
              <a:avLst/>
            </a:prstGeom>
          </p:spPr>
        </p:pic>
      </p:grpSp>
      <p:pic>
        <p:nvPicPr>
          <p:cNvPr id="61" name="Imagen 24"/>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84986" y="3468579"/>
            <a:ext cx="585665" cy="58566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86360" y="1912620"/>
            <a:ext cx="11999595" cy="4363720"/>
            <a:chOff x="136" y="3012"/>
            <a:chExt cx="18897" cy="6872"/>
          </a:xfrm>
          <a:solidFill>
            <a:srgbClr val="FFF2D1"/>
          </a:solidFill>
        </p:grpSpPr>
        <p:sp>
          <p:nvSpPr>
            <p:cNvPr id="2" name="Rectángulo 1"/>
            <p:cNvSpPr/>
            <p:nvPr/>
          </p:nvSpPr>
          <p:spPr>
            <a:xfrm>
              <a:off x="136" y="3012"/>
              <a:ext cx="18897" cy="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3" name="Cuadro de texto 12"/>
            <p:cNvSpPr txBox="1"/>
            <p:nvPr/>
          </p:nvSpPr>
          <p:spPr>
            <a:xfrm rot="16200000">
              <a:off x="-2396" y="5925"/>
              <a:ext cx="6839" cy="1016"/>
            </a:xfrm>
            <a:prstGeom prst="rect">
              <a:avLst/>
            </a:prstGeom>
            <a:grpFill/>
          </p:spPr>
          <p:txBody>
            <a:bodyPr wrap="square" rtlCol="0">
              <a:spAutoFit/>
            </a:bodyPr>
            <a:p>
              <a:pPr algn="ctr"/>
              <a:r>
                <a:rPr lang="es-CO" altLang="es-ES" sz="3600" b="1">
                  <a:solidFill>
                    <a:schemeClr val="tx1"/>
                  </a:solidFill>
                </a:rPr>
                <a:t>Acometida</a:t>
              </a:r>
              <a:endParaRPr lang="es-CO" altLang="es-ES" sz="3600" b="1">
                <a:solidFill>
                  <a:schemeClr val="tx1"/>
                </a:solidFill>
              </a:endParaRPr>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a:grpFill/>
          </p:spPr>
        </p:pic>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7032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761365" y="1536700"/>
            <a:ext cx="95935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8" name="Rectángulo 7"/>
          <p:cNvSpPr/>
          <p:nvPr/>
        </p:nvSpPr>
        <p:spPr>
          <a:xfrm>
            <a:off x="621665" y="1976120"/>
            <a:ext cx="11335385" cy="42176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cxnSp>
        <p:nvCxnSpPr>
          <p:cNvPr id="9" name="Conector recto 8"/>
          <p:cNvCxnSpPr/>
          <p:nvPr/>
        </p:nvCxnSpPr>
        <p:spPr>
          <a:xfrm>
            <a:off x="11755120" y="418020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a:headEnd type="none" w="med" len="med"/>
          </a:ln>
        </p:spPr>
        <p:style>
          <a:lnRef idx="1">
            <a:schemeClr val="accent3"/>
          </a:lnRef>
          <a:fillRef idx="0">
            <a:schemeClr val="accent3"/>
          </a:fillRef>
          <a:effectRef idx="0">
            <a:schemeClr val="accent3"/>
          </a:effectRef>
          <a:fontRef idx="minor">
            <a:schemeClr val="tx1"/>
          </a:fontRef>
        </p:style>
      </p:cxnSp>
      <p:sp>
        <p:nvSpPr>
          <p:cNvPr id="5" name="Cuadro de texto 4"/>
          <p:cNvSpPr txBox="1"/>
          <p:nvPr/>
        </p:nvSpPr>
        <p:spPr>
          <a:xfrm>
            <a:off x="1655445" y="2165350"/>
            <a:ext cx="9972675"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Es el cable que hace conexión entre la red de distribución y el medidor, la caja o cajas generales de protección.  En el Artículo 110-5 de la NTC 2050, se señala que los conductores normalmente utilizados para transportar corriente deben ser de cobre, pero con los debidos ajustes de capacidad también se pueden usar de aluminio. Estos pueden ser de dos tipos:</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22" name="Marcador de posición de contenido 5" descr="alambre"/>
          <p:cNvPicPr>
            <a:picLocks noChangeAspect="1"/>
          </p:cNvPicPr>
          <p:nvPr/>
        </p:nvPicPr>
        <p:blipFill>
          <a:blip r:embed="rId3"/>
          <a:stretch>
            <a:fillRect/>
          </a:stretch>
        </p:blipFill>
        <p:spPr>
          <a:xfrm rot="5400000">
            <a:off x="2978785" y="3115310"/>
            <a:ext cx="360680" cy="3007995"/>
          </a:xfrm>
          <a:prstGeom prst="rect">
            <a:avLst/>
          </a:prstGeom>
        </p:spPr>
      </p:pic>
      <p:pic>
        <p:nvPicPr>
          <p:cNvPr id="23" name="Marcador de posición de contenido 17" descr="cable"/>
          <p:cNvPicPr>
            <a:picLocks noChangeAspect="1"/>
          </p:cNvPicPr>
          <p:nvPr/>
        </p:nvPicPr>
        <p:blipFill>
          <a:blip r:embed="rId4"/>
          <a:stretch>
            <a:fillRect/>
          </a:stretch>
        </p:blipFill>
        <p:spPr>
          <a:xfrm rot="5400000">
            <a:off x="3162935" y="1722120"/>
            <a:ext cx="410845" cy="3425825"/>
          </a:xfrm>
          <a:prstGeom prst="rect">
            <a:avLst/>
          </a:prstGeom>
        </p:spPr>
      </p:pic>
      <p:sp>
        <p:nvSpPr>
          <p:cNvPr id="24" name="Cuadro de texto 23"/>
          <p:cNvSpPr txBox="1"/>
          <p:nvPr/>
        </p:nvSpPr>
        <p:spPr>
          <a:xfrm>
            <a:off x="4987290" y="3250565"/>
            <a:ext cx="103060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Cable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5" name="Cuadro de texto 24"/>
          <p:cNvSpPr txBox="1"/>
          <p:nvPr/>
        </p:nvSpPr>
        <p:spPr>
          <a:xfrm>
            <a:off x="4427220" y="4464050"/>
            <a:ext cx="144335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Alambre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7" name="Cuadro de texto 26"/>
          <p:cNvSpPr txBox="1"/>
          <p:nvPr/>
        </p:nvSpPr>
        <p:spPr>
          <a:xfrm>
            <a:off x="1655445" y="4946015"/>
            <a:ext cx="4214495"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un solo hilo de cobre o de aluminio, y su diámetro depende del calibre del conductor.</a:t>
            </a:r>
            <a:endParaRPr lang="es-ES" altLang="en-US" sz="1400">
              <a:latin typeface="Open Sans" panose="020B0606030504020204" pitchFamily="34" charset="0"/>
              <a:cs typeface="Open Sans" panose="020B0606030504020204" pitchFamily="34" charset="0"/>
            </a:endParaRPr>
          </a:p>
        </p:txBody>
      </p:sp>
      <p:sp>
        <p:nvSpPr>
          <p:cNvPr id="28" name="Cuadro de texto 27"/>
          <p:cNvSpPr txBox="1"/>
          <p:nvPr/>
        </p:nvSpPr>
        <p:spPr>
          <a:xfrm>
            <a:off x="1655445" y="3640455"/>
            <a:ext cx="4293870"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varios hilos de alambre entrelazados.</a:t>
            </a:r>
            <a:endParaRPr lang="es-ES" altLang="en-US" sz="1400">
              <a:latin typeface="Open Sans" panose="020B0606030504020204" pitchFamily="34" charset="0"/>
              <a:cs typeface="Open Sans" panose="020B0606030504020204" pitchFamily="34" charset="0"/>
            </a:endParaRPr>
          </a:p>
        </p:txBody>
      </p:sp>
      <p:sp>
        <p:nvSpPr>
          <p:cNvPr id="33" name="Cuadro de texto 32"/>
          <p:cNvSpPr txBox="1"/>
          <p:nvPr/>
        </p:nvSpPr>
        <p:spPr>
          <a:xfrm>
            <a:off x="7037705" y="3229610"/>
            <a:ext cx="3681730" cy="30670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Para el cálculo de la acometida se debe:</a:t>
            </a:r>
            <a:endParaRPr lang="es-ES" altLang="en-US" sz="1400">
              <a:latin typeface="Open Sans" panose="020B0606030504020204" pitchFamily="34" charset="0"/>
              <a:cs typeface="Open Sans" panose="020B0606030504020204" pitchFamily="34" charset="0"/>
            </a:endParaRPr>
          </a:p>
        </p:txBody>
      </p:sp>
      <p:sp>
        <p:nvSpPr>
          <p:cNvPr id="38" name="Rectángulo redondeado 37"/>
          <p:cNvSpPr/>
          <p:nvPr/>
        </p:nvSpPr>
        <p:spPr>
          <a:xfrm>
            <a:off x="7306945" y="3797935"/>
            <a:ext cx="2857500" cy="358775"/>
          </a:xfrm>
          <a:prstGeom prst="roundRect">
            <a:avLst/>
          </a:prstGeom>
          <a:solidFill>
            <a:srgbClr val="FFD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5" name="Cuadro de texto 34"/>
          <p:cNvSpPr txBox="1"/>
          <p:nvPr/>
        </p:nvSpPr>
        <p:spPr>
          <a:xfrm>
            <a:off x="7670165" y="3828415"/>
            <a:ext cx="226758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Calcular la carga total</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0" name="Grupo 49"/>
          <p:cNvGrpSpPr/>
          <p:nvPr/>
        </p:nvGrpSpPr>
        <p:grpSpPr>
          <a:xfrm>
            <a:off x="9800590" y="3801745"/>
            <a:ext cx="481330" cy="364490"/>
            <a:chOff x="15434" y="5987"/>
            <a:chExt cx="758" cy="574"/>
          </a:xfrm>
        </p:grpSpPr>
        <p:sp>
          <p:nvSpPr>
            <p:cNvPr id="39" name="Rectángulo redondeado 3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40" name="Imagen 39" descr="plus-info"/>
            <p:cNvPicPr>
              <a:picLocks noChangeAspect="1"/>
            </p:cNvPicPr>
            <p:nvPr/>
          </p:nvPicPr>
          <p:blipFill>
            <a:blip r:embed="rId5"/>
            <a:stretch>
              <a:fillRect/>
            </a:stretch>
          </p:blipFill>
          <p:spPr>
            <a:xfrm>
              <a:off x="15519" y="5987"/>
              <a:ext cx="574" cy="574"/>
            </a:xfrm>
            <a:prstGeom prst="rect">
              <a:avLst/>
            </a:prstGeom>
          </p:spPr>
        </p:pic>
      </p:grpSp>
      <p:sp>
        <p:nvSpPr>
          <p:cNvPr id="44" name="Rectángulo redondeado 43"/>
          <p:cNvSpPr/>
          <p:nvPr/>
        </p:nvSpPr>
        <p:spPr>
          <a:xfrm>
            <a:off x="7306945" y="4464685"/>
            <a:ext cx="3790315" cy="35877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Rectángulo redondeado 47"/>
          <p:cNvSpPr/>
          <p:nvPr/>
        </p:nvSpPr>
        <p:spPr>
          <a:xfrm>
            <a:off x="7374255" y="5243830"/>
            <a:ext cx="3886200" cy="47053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41" name="Grupo 40"/>
          <p:cNvGrpSpPr/>
          <p:nvPr/>
        </p:nvGrpSpPr>
        <p:grpSpPr>
          <a:xfrm>
            <a:off x="6946262" y="3681181"/>
            <a:ext cx="572773" cy="2078269"/>
            <a:chOff x="11014" y="6069"/>
            <a:chExt cx="827" cy="3001"/>
          </a:xfrm>
        </p:grpSpPr>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6"/>
            <a:srcRect/>
            <a:stretch>
              <a:fillRect/>
            </a:stretch>
          </p:blipFill>
          <p:spPr>
            <a:xfrm>
              <a:off x="11014" y="6069"/>
              <a:ext cx="806" cy="756"/>
            </a:xfrm>
            <a:prstGeom prst="rect">
              <a:avLst/>
            </a:prstGeom>
          </p:spPr>
        </p:pic>
        <p:pic>
          <p:nvPicPr>
            <p:cNvPr id="42" name="Imagen 41" descr="C:\Users\ingritd.castrillon\Documents\Carolina Castrillon\Personal\iMaster\Bos Ingenieria\Carpeta 5 Unidad 7 - Esquemas de Conexión\Unidad 7 - Esquemas de Conexión\Img\Temporales\two.pngtwo"/>
            <p:cNvPicPr>
              <a:picLocks noChangeAspect="1"/>
            </p:cNvPicPr>
            <p:nvPr/>
          </p:nvPicPr>
          <p:blipFill>
            <a:blip r:embed="rId7"/>
            <a:srcRect/>
            <a:stretch>
              <a:fillRect/>
            </a:stretch>
          </p:blipFill>
          <p:spPr>
            <a:xfrm>
              <a:off x="11032" y="7057"/>
              <a:ext cx="805" cy="805"/>
            </a:xfrm>
            <a:prstGeom prst="rect">
              <a:avLst/>
            </a:prstGeom>
          </p:spPr>
        </p:pic>
        <p:pic>
          <p:nvPicPr>
            <p:cNvPr id="43" name="Imagen 42" descr="C:\Users\ingritd.castrillon\Documents\Carolina Castrillon\Personal\iMaster\Bos Ingenieria\Carpeta 5 Unidad 7 - Esquemas de Conexión\Unidad 7 - Esquemas de Conexión\Img\Temporales\three.pngthree"/>
            <p:cNvPicPr>
              <a:picLocks noChangeAspect="1"/>
            </p:cNvPicPr>
            <p:nvPr/>
          </p:nvPicPr>
          <p:blipFill>
            <a:blip r:embed="rId8"/>
            <a:srcRect/>
            <a:stretch>
              <a:fillRect/>
            </a:stretch>
          </p:blipFill>
          <p:spPr>
            <a:xfrm>
              <a:off x="11032" y="8228"/>
              <a:ext cx="809" cy="842"/>
            </a:xfrm>
            <a:prstGeom prst="rect">
              <a:avLst/>
            </a:prstGeom>
          </p:spPr>
        </p:pic>
      </p:grpSp>
      <p:sp>
        <p:nvSpPr>
          <p:cNvPr id="36" name="Cuadro de texto 35"/>
          <p:cNvSpPr txBox="1"/>
          <p:nvPr/>
        </p:nvSpPr>
        <p:spPr>
          <a:xfrm>
            <a:off x="7670165" y="4504055"/>
            <a:ext cx="29387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Establecer un factor de demanda</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sp>
        <p:nvSpPr>
          <p:cNvPr id="37" name="Cuadro de texto 36"/>
          <p:cNvSpPr txBox="1"/>
          <p:nvPr/>
        </p:nvSpPr>
        <p:spPr>
          <a:xfrm>
            <a:off x="7670165" y="5215255"/>
            <a:ext cx="351980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Definir e</a:t>
            </a:r>
            <a:r>
              <a:rPr lang="es-ES" altLang="en-US" sz="1400">
                <a:latin typeface="Open Sans" panose="020B0606030504020204" pitchFamily="34" charset="0"/>
                <a:cs typeface="Open Sans" panose="020B0606030504020204" pitchFamily="34" charset="0"/>
              </a:rPr>
              <a:t>l valor de tensión que va alimentar</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1" name="Grupo 50"/>
          <p:cNvGrpSpPr/>
          <p:nvPr/>
        </p:nvGrpSpPr>
        <p:grpSpPr>
          <a:xfrm>
            <a:off x="10678795" y="4458970"/>
            <a:ext cx="481330" cy="364490"/>
            <a:chOff x="15434" y="5987"/>
            <a:chExt cx="758" cy="574"/>
          </a:xfrm>
        </p:grpSpPr>
        <p:sp>
          <p:nvSpPr>
            <p:cNvPr id="52" name="Rectángulo redondeado 51"/>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53" name="Imagen 52" descr="plus-info"/>
            <p:cNvPicPr>
              <a:picLocks noChangeAspect="1"/>
            </p:cNvPicPr>
            <p:nvPr/>
          </p:nvPicPr>
          <p:blipFill>
            <a:blip r:embed="rId5"/>
            <a:stretch>
              <a:fillRect/>
            </a:stretch>
          </p:blipFill>
          <p:spPr>
            <a:xfrm>
              <a:off x="15519" y="5987"/>
              <a:ext cx="574" cy="574"/>
            </a:xfrm>
            <a:prstGeom prst="rect">
              <a:avLst/>
            </a:prstGeom>
          </p:spPr>
        </p:pic>
      </p:grpSp>
      <p:grpSp>
        <p:nvGrpSpPr>
          <p:cNvPr id="58" name="Grupo 57"/>
          <p:cNvGrpSpPr/>
          <p:nvPr/>
        </p:nvGrpSpPr>
        <p:grpSpPr>
          <a:xfrm>
            <a:off x="10742295" y="5285740"/>
            <a:ext cx="481330" cy="364490"/>
            <a:chOff x="15434" y="5987"/>
            <a:chExt cx="758" cy="574"/>
          </a:xfrm>
        </p:grpSpPr>
        <p:sp>
          <p:nvSpPr>
            <p:cNvPr id="59" name="Rectángulo redondeado 5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60" name="Imagen 59" descr="plus-info"/>
            <p:cNvPicPr>
              <a:picLocks noChangeAspect="1"/>
            </p:cNvPicPr>
            <p:nvPr/>
          </p:nvPicPr>
          <p:blipFill>
            <a:blip r:embed="rId5"/>
            <a:stretch>
              <a:fillRect/>
            </a:stretch>
          </p:blipFill>
          <p:spPr>
            <a:xfrm>
              <a:off x="15519" y="5987"/>
              <a:ext cx="574" cy="574"/>
            </a:xfrm>
            <a:prstGeom prst="rect">
              <a:avLst/>
            </a:prstGeom>
          </p:spPr>
        </p:pic>
      </p:grpSp>
      <p:pic>
        <p:nvPicPr>
          <p:cNvPr id="61" name="Imagen 24"/>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84986" y="3828624"/>
            <a:ext cx="585665" cy="585665"/>
          </a:xfrm>
          <a:prstGeom prst="rect">
            <a:avLst/>
          </a:prstGeom>
        </p:spPr>
      </p:pic>
      <p:sp>
        <p:nvSpPr>
          <p:cNvPr id="20" name="Rectángulo 19"/>
          <p:cNvSpPr/>
          <p:nvPr/>
        </p:nvSpPr>
        <p:spPr>
          <a:xfrm>
            <a:off x="10160" y="3175"/>
            <a:ext cx="12202795" cy="6861175"/>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6" name="Grupo 5"/>
          <p:cNvGrpSpPr/>
          <p:nvPr/>
        </p:nvGrpSpPr>
        <p:grpSpPr>
          <a:xfrm>
            <a:off x="2400935" y="2720340"/>
            <a:ext cx="8550275" cy="2062480"/>
            <a:chOff x="3781" y="4284"/>
            <a:chExt cx="13465" cy="3248"/>
          </a:xfrm>
        </p:grpSpPr>
        <p:grpSp>
          <p:nvGrpSpPr>
            <p:cNvPr id="11" name="Grupo 10"/>
            <p:cNvGrpSpPr/>
            <p:nvPr/>
          </p:nvGrpSpPr>
          <p:grpSpPr>
            <a:xfrm rot="0">
              <a:off x="3781" y="4284"/>
              <a:ext cx="13465" cy="3248"/>
              <a:chOff x="836" y="1708"/>
              <a:chExt cx="9503" cy="8804"/>
            </a:xfrm>
          </p:grpSpPr>
          <p:sp>
            <p:nvSpPr>
              <p:cNvPr id="12" name="Rectángulo redondeado 11"/>
              <p:cNvSpPr/>
              <p:nvPr/>
            </p:nvSpPr>
            <p:spPr>
              <a:xfrm>
                <a:off x="836" y="1708"/>
                <a:ext cx="9503" cy="8804"/>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16" name="Óvalo 15"/>
              <p:cNvSpPr/>
              <p:nvPr/>
            </p:nvSpPr>
            <p:spPr>
              <a:xfrm>
                <a:off x="9882" y="2065"/>
                <a:ext cx="263" cy="11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pic>
          <p:nvPicPr>
            <p:cNvPr id="21" name="Imagen 20" descr="C:\Users\ingritd.castrillon\Documents\Carolina Castrillon\Personal\iMaster\Bos Ingenieria\Carpeta 5 Unidad 7 - Esquemas de Conexión\Unidad 7 - Esquemas de Conexión\Img\Temporales\one.pngone"/>
            <p:cNvPicPr>
              <a:picLocks noChangeAspect="1"/>
            </p:cNvPicPr>
            <p:nvPr/>
          </p:nvPicPr>
          <p:blipFill>
            <a:blip r:embed="rId6"/>
            <a:srcRect/>
            <a:stretch>
              <a:fillRect/>
            </a:stretch>
          </p:blipFill>
          <p:spPr>
            <a:xfrm>
              <a:off x="4816" y="5512"/>
              <a:ext cx="845" cy="794"/>
            </a:xfrm>
            <a:prstGeom prst="rect">
              <a:avLst/>
            </a:prstGeom>
          </p:spPr>
        </p:pic>
        <p:sp>
          <p:nvSpPr>
            <p:cNvPr id="18" name="Cuadro de texto 17"/>
            <p:cNvSpPr txBox="1"/>
            <p:nvPr/>
          </p:nvSpPr>
          <p:spPr>
            <a:xfrm>
              <a:off x="5970" y="5438"/>
              <a:ext cx="10551" cy="822"/>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Calcular la carga total, la cual representa el consumo de la casa, edificio o espacio físico donde se vaya a llevar energía eléctrica en VA (Voltiamperios).</a:t>
              </a:r>
              <a:endParaRPr sz="1400">
                <a:latin typeface="Open Sans" panose="020B0606030504020204" pitchFamily="34" charset="0"/>
                <a:cs typeface="Open Sans" panose="020B0606030504020204" pitchFamily="34" charset="0"/>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86360" y="1912620"/>
            <a:ext cx="11999595" cy="4363720"/>
            <a:chOff x="136" y="3012"/>
            <a:chExt cx="18897" cy="6872"/>
          </a:xfrm>
          <a:solidFill>
            <a:srgbClr val="FFF2D1"/>
          </a:solidFill>
        </p:grpSpPr>
        <p:sp>
          <p:nvSpPr>
            <p:cNvPr id="2" name="Rectángulo 1"/>
            <p:cNvSpPr/>
            <p:nvPr/>
          </p:nvSpPr>
          <p:spPr>
            <a:xfrm>
              <a:off x="136" y="3012"/>
              <a:ext cx="18897" cy="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3" name="Cuadro de texto 12"/>
            <p:cNvSpPr txBox="1"/>
            <p:nvPr/>
          </p:nvSpPr>
          <p:spPr>
            <a:xfrm rot="16200000">
              <a:off x="-2396" y="5925"/>
              <a:ext cx="6839" cy="1016"/>
            </a:xfrm>
            <a:prstGeom prst="rect">
              <a:avLst/>
            </a:prstGeom>
            <a:grpFill/>
          </p:spPr>
          <p:txBody>
            <a:bodyPr wrap="square" rtlCol="0">
              <a:spAutoFit/>
            </a:bodyPr>
            <a:p>
              <a:pPr algn="ctr"/>
              <a:r>
                <a:rPr lang="es-CO" altLang="es-ES" sz="3600" b="1">
                  <a:solidFill>
                    <a:schemeClr val="tx1"/>
                  </a:solidFill>
                </a:rPr>
                <a:t>Acometida</a:t>
              </a:r>
              <a:endParaRPr lang="es-CO" altLang="es-ES" sz="3600" b="1">
                <a:solidFill>
                  <a:schemeClr val="tx1"/>
                </a:solidFill>
              </a:endParaRPr>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a:grpFill/>
          </p:spPr>
        </p:pic>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7032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761365" y="1536700"/>
            <a:ext cx="95935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7" name="Rectángulo 6"/>
          <p:cNvSpPr/>
          <p:nvPr/>
        </p:nvSpPr>
        <p:spPr>
          <a:xfrm>
            <a:off x="12310745" y="13335"/>
            <a:ext cx="1703070" cy="6829425"/>
          </a:xfrm>
          <a:prstGeom prst="rect">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200">
                <a:solidFill>
                  <a:schemeClr val="tx1"/>
                </a:solidFill>
              </a:rPr>
              <a:t>Maquetación:</a:t>
            </a:r>
            <a:endParaRPr lang="es-CO" altLang="es-ES" sz="1200">
              <a:solidFill>
                <a:schemeClr val="tx1"/>
              </a:solidFill>
            </a:endParaRPr>
          </a:p>
          <a:p>
            <a:pPr algn="l"/>
            <a:endParaRPr lang="es-CO" altLang="es-ES" sz="1200">
              <a:solidFill>
                <a:schemeClr val="tx1"/>
              </a:solidFill>
            </a:endParaRPr>
          </a:p>
          <a:p>
            <a:pPr algn="ctr"/>
            <a:r>
              <a:rPr lang="es-CO" altLang="es-ES" sz="1200" b="1" u="sng">
                <a:solidFill>
                  <a:schemeClr val="tx1"/>
                </a:solidFill>
              </a:rPr>
              <a:t>TAPS con SCROLL</a:t>
            </a:r>
            <a:endParaRPr lang="es-CO" altLang="es-ES" sz="1200" b="1" u="sng">
              <a:solidFill>
                <a:schemeClr val="tx1"/>
              </a:solidFill>
            </a:endParaRPr>
          </a:p>
          <a:p>
            <a:pPr algn="ctr"/>
            <a:endParaRPr lang="es-CO" altLang="es-ES" sz="1200">
              <a:solidFill>
                <a:schemeClr val="tx1"/>
              </a:solidFill>
            </a:endParaRPr>
          </a:p>
          <a:p>
            <a:pPr algn="l"/>
            <a:r>
              <a:rPr lang="es-CO" altLang="es-ES" sz="1200">
                <a:solidFill>
                  <a:schemeClr val="tx1"/>
                </a:solidFill>
              </a:rPr>
              <a:t>La apariencia de los taps en programación queda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https://codepen.io/rafaelavlucas/pen/MLKGba</a:t>
            </a:r>
            <a:endParaRPr lang="es-CO" altLang="es-ES" sz="1200">
              <a:solidFill>
                <a:schemeClr val="tx1"/>
              </a:solidFill>
            </a:endParaRPr>
          </a:p>
        </p:txBody>
      </p:sp>
      <p:sp>
        <p:nvSpPr>
          <p:cNvPr id="8" name="Rectángulo 7"/>
          <p:cNvSpPr/>
          <p:nvPr/>
        </p:nvSpPr>
        <p:spPr>
          <a:xfrm>
            <a:off x="621665" y="1976120"/>
            <a:ext cx="11335385" cy="42176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cxnSp>
        <p:nvCxnSpPr>
          <p:cNvPr id="9" name="Conector recto 8"/>
          <p:cNvCxnSpPr/>
          <p:nvPr/>
        </p:nvCxnSpPr>
        <p:spPr>
          <a:xfrm>
            <a:off x="11755120" y="418020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a:headEnd type="none" w="med" len="med"/>
          </a:ln>
        </p:spPr>
        <p:style>
          <a:lnRef idx="1">
            <a:schemeClr val="accent3"/>
          </a:lnRef>
          <a:fillRef idx="0">
            <a:schemeClr val="accent3"/>
          </a:fillRef>
          <a:effectRef idx="0">
            <a:schemeClr val="accent3"/>
          </a:effectRef>
          <a:fontRef idx="minor">
            <a:schemeClr val="tx1"/>
          </a:fontRef>
        </p:style>
      </p:cxnSp>
      <p:sp>
        <p:nvSpPr>
          <p:cNvPr id="5" name="Cuadro de texto 4"/>
          <p:cNvSpPr txBox="1"/>
          <p:nvPr/>
        </p:nvSpPr>
        <p:spPr>
          <a:xfrm>
            <a:off x="1655445" y="2165350"/>
            <a:ext cx="9972675"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Es el cable que hace conexión entre la red de distribución y el medidor, la caja o cajas generales de protección.  En el Artículo 110-5 de la NTC 2050, se señala que los conductores normalmente utilizados para transportar corriente deben ser de cobre, pero con los debidos ajustes de capacidad también se pueden usar de aluminio. Estos pueden ser de dos tipos:</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22" name="Marcador de posición de contenido 5" descr="alambre"/>
          <p:cNvPicPr>
            <a:picLocks noChangeAspect="1"/>
          </p:cNvPicPr>
          <p:nvPr/>
        </p:nvPicPr>
        <p:blipFill>
          <a:blip r:embed="rId3"/>
          <a:stretch>
            <a:fillRect/>
          </a:stretch>
        </p:blipFill>
        <p:spPr>
          <a:xfrm rot="5400000">
            <a:off x="2978785" y="3115310"/>
            <a:ext cx="360680" cy="3007995"/>
          </a:xfrm>
          <a:prstGeom prst="rect">
            <a:avLst/>
          </a:prstGeom>
        </p:spPr>
      </p:pic>
      <p:pic>
        <p:nvPicPr>
          <p:cNvPr id="23" name="Marcador de posición de contenido 17" descr="cable"/>
          <p:cNvPicPr>
            <a:picLocks noChangeAspect="1"/>
          </p:cNvPicPr>
          <p:nvPr/>
        </p:nvPicPr>
        <p:blipFill>
          <a:blip r:embed="rId4"/>
          <a:stretch>
            <a:fillRect/>
          </a:stretch>
        </p:blipFill>
        <p:spPr>
          <a:xfrm rot="5400000">
            <a:off x="3162935" y="1722120"/>
            <a:ext cx="410845" cy="3425825"/>
          </a:xfrm>
          <a:prstGeom prst="rect">
            <a:avLst/>
          </a:prstGeom>
        </p:spPr>
      </p:pic>
      <p:sp>
        <p:nvSpPr>
          <p:cNvPr id="24" name="Cuadro de texto 23"/>
          <p:cNvSpPr txBox="1"/>
          <p:nvPr/>
        </p:nvSpPr>
        <p:spPr>
          <a:xfrm>
            <a:off x="4987290" y="3250565"/>
            <a:ext cx="103060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Cable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5" name="Cuadro de texto 24"/>
          <p:cNvSpPr txBox="1"/>
          <p:nvPr/>
        </p:nvSpPr>
        <p:spPr>
          <a:xfrm>
            <a:off x="4427220" y="4464050"/>
            <a:ext cx="144335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Alambre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7" name="Cuadro de texto 26"/>
          <p:cNvSpPr txBox="1"/>
          <p:nvPr/>
        </p:nvSpPr>
        <p:spPr>
          <a:xfrm>
            <a:off x="1655445" y="4946015"/>
            <a:ext cx="4214495"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un solo hilo de cobre o de aluminio, y su diámetro depende del calibre del conductor.</a:t>
            </a:r>
            <a:endParaRPr lang="es-ES" altLang="en-US" sz="1400">
              <a:latin typeface="Open Sans" panose="020B0606030504020204" pitchFamily="34" charset="0"/>
              <a:cs typeface="Open Sans" panose="020B0606030504020204" pitchFamily="34" charset="0"/>
            </a:endParaRPr>
          </a:p>
        </p:txBody>
      </p:sp>
      <p:sp>
        <p:nvSpPr>
          <p:cNvPr id="28" name="Cuadro de texto 27"/>
          <p:cNvSpPr txBox="1"/>
          <p:nvPr/>
        </p:nvSpPr>
        <p:spPr>
          <a:xfrm>
            <a:off x="1655445" y="3640455"/>
            <a:ext cx="4293870"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varios hilos de alambre entrelazados.</a:t>
            </a:r>
            <a:endParaRPr lang="es-ES" altLang="en-US" sz="1400">
              <a:latin typeface="Open Sans" panose="020B0606030504020204" pitchFamily="34" charset="0"/>
              <a:cs typeface="Open Sans" panose="020B0606030504020204" pitchFamily="34" charset="0"/>
            </a:endParaRPr>
          </a:p>
        </p:txBody>
      </p:sp>
      <p:sp>
        <p:nvSpPr>
          <p:cNvPr id="33" name="Cuadro de texto 32"/>
          <p:cNvSpPr txBox="1"/>
          <p:nvPr/>
        </p:nvSpPr>
        <p:spPr>
          <a:xfrm>
            <a:off x="7037705" y="3229610"/>
            <a:ext cx="3681730" cy="30670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Para el cálculo de la acometida se debe:</a:t>
            </a:r>
            <a:endParaRPr lang="es-ES" altLang="en-US" sz="1400">
              <a:latin typeface="Open Sans" panose="020B0606030504020204" pitchFamily="34" charset="0"/>
              <a:cs typeface="Open Sans" panose="020B0606030504020204" pitchFamily="34" charset="0"/>
            </a:endParaRPr>
          </a:p>
        </p:txBody>
      </p:sp>
      <p:sp>
        <p:nvSpPr>
          <p:cNvPr id="38" name="Rectángulo redondeado 37"/>
          <p:cNvSpPr/>
          <p:nvPr/>
        </p:nvSpPr>
        <p:spPr>
          <a:xfrm>
            <a:off x="7306945" y="3797935"/>
            <a:ext cx="2857500" cy="358775"/>
          </a:xfrm>
          <a:prstGeom prst="roundRect">
            <a:avLst/>
          </a:prstGeom>
          <a:solidFill>
            <a:srgbClr val="FFD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5" name="Cuadro de texto 34"/>
          <p:cNvSpPr txBox="1"/>
          <p:nvPr/>
        </p:nvSpPr>
        <p:spPr>
          <a:xfrm>
            <a:off x="7670165" y="3828415"/>
            <a:ext cx="226758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Calcular la carga total</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0" name="Grupo 49"/>
          <p:cNvGrpSpPr/>
          <p:nvPr/>
        </p:nvGrpSpPr>
        <p:grpSpPr>
          <a:xfrm>
            <a:off x="9800590" y="3801745"/>
            <a:ext cx="481330" cy="364490"/>
            <a:chOff x="15434" y="5987"/>
            <a:chExt cx="758" cy="574"/>
          </a:xfrm>
        </p:grpSpPr>
        <p:sp>
          <p:nvSpPr>
            <p:cNvPr id="39" name="Rectángulo redondeado 3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40" name="Imagen 39" descr="plus-info"/>
            <p:cNvPicPr>
              <a:picLocks noChangeAspect="1"/>
            </p:cNvPicPr>
            <p:nvPr/>
          </p:nvPicPr>
          <p:blipFill>
            <a:blip r:embed="rId5"/>
            <a:stretch>
              <a:fillRect/>
            </a:stretch>
          </p:blipFill>
          <p:spPr>
            <a:xfrm>
              <a:off x="15519" y="5987"/>
              <a:ext cx="574" cy="574"/>
            </a:xfrm>
            <a:prstGeom prst="rect">
              <a:avLst/>
            </a:prstGeom>
          </p:spPr>
        </p:pic>
      </p:grpSp>
      <p:sp>
        <p:nvSpPr>
          <p:cNvPr id="44" name="Rectángulo redondeado 43"/>
          <p:cNvSpPr/>
          <p:nvPr/>
        </p:nvSpPr>
        <p:spPr>
          <a:xfrm>
            <a:off x="7306945" y="4464685"/>
            <a:ext cx="3790315" cy="35877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Rectángulo redondeado 47"/>
          <p:cNvSpPr/>
          <p:nvPr/>
        </p:nvSpPr>
        <p:spPr>
          <a:xfrm>
            <a:off x="7374255" y="5243830"/>
            <a:ext cx="3886200" cy="47053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41" name="Grupo 40"/>
          <p:cNvGrpSpPr/>
          <p:nvPr/>
        </p:nvGrpSpPr>
        <p:grpSpPr>
          <a:xfrm>
            <a:off x="6946262" y="3681181"/>
            <a:ext cx="572773" cy="2078269"/>
            <a:chOff x="11014" y="6069"/>
            <a:chExt cx="827" cy="3001"/>
          </a:xfrm>
        </p:grpSpPr>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6"/>
            <a:srcRect/>
            <a:stretch>
              <a:fillRect/>
            </a:stretch>
          </p:blipFill>
          <p:spPr>
            <a:xfrm>
              <a:off x="11014" y="6069"/>
              <a:ext cx="806" cy="756"/>
            </a:xfrm>
            <a:prstGeom prst="rect">
              <a:avLst/>
            </a:prstGeom>
          </p:spPr>
        </p:pic>
        <p:pic>
          <p:nvPicPr>
            <p:cNvPr id="42" name="Imagen 41" descr="C:\Users\ingritd.castrillon\Documents\Carolina Castrillon\Personal\iMaster\Bos Ingenieria\Carpeta 5 Unidad 7 - Esquemas de Conexión\Unidad 7 - Esquemas de Conexión\Img\Temporales\two.pngtwo"/>
            <p:cNvPicPr>
              <a:picLocks noChangeAspect="1"/>
            </p:cNvPicPr>
            <p:nvPr/>
          </p:nvPicPr>
          <p:blipFill>
            <a:blip r:embed="rId7"/>
            <a:srcRect/>
            <a:stretch>
              <a:fillRect/>
            </a:stretch>
          </p:blipFill>
          <p:spPr>
            <a:xfrm>
              <a:off x="11032" y="7057"/>
              <a:ext cx="805" cy="805"/>
            </a:xfrm>
            <a:prstGeom prst="rect">
              <a:avLst/>
            </a:prstGeom>
          </p:spPr>
        </p:pic>
        <p:pic>
          <p:nvPicPr>
            <p:cNvPr id="43" name="Imagen 42" descr="C:\Users\ingritd.castrillon\Documents\Carolina Castrillon\Personal\iMaster\Bos Ingenieria\Carpeta 5 Unidad 7 - Esquemas de Conexión\Unidad 7 - Esquemas de Conexión\Img\Temporales\three.pngthree"/>
            <p:cNvPicPr>
              <a:picLocks noChangeAspect="1"/>
            </p:cNvPicPr>
            <p:nvPr/>
          </p:nvPicPr>
          <p:blipFill>
            <a:blip r:embed="rId8"/>
            <a:srcRect/>
            <a:stretch>
              <a:fillRect/>
            </a:stretch>
          </p:blipFill>
          <p:spPr>
            <a:xfrm>
              <a:off x="11032" y="8228"/>
              <a:ext cx="809" cy="842"/>
            </a:xfrm>
            <a:prstGeom prst="rect">
              <a:avLst/>
            </a:prstGeom>
          </p:spPr>
        </p:pic>
      </p:grpSp>
      <p:sp>
        <p:nvSpPr>
          <p:cNvPr id="36" name="Cuadro de texto 35"/>
          <p:cNvSpPr txBox="1"/>
          <p:nvPr/>
        </p:nvSpPr>
        <p:spPr>
          <a:xfrm>
            <a:off x="7670165" y="4504055"/>
            <a:ext cx="29387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Establecer un factor de demanda</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sp>
        <p:nvSpPr>
          <p:cNvPr id="37" name="Cuadro de texto 36"/>
          <p:cNvSpPr txBox="1"/>
          <p:nvPr/>
        </p:nvSpPr>
        <p:spPr>
          <a:xfrm>
            <a:off x="7670165" y="5215255"/>
            <a:ext cx="351980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Definir e</a:t>
            </a:r>
            <a:r>
              <a:rPr lang="es-ES" altLang="en-US" sz="1400">
                <a:latin typeface="Open Sans" panose="020B0606030504020204" pitchFamily="34" charset="0"/>
                <a:cs typeface="Open Sans" panose="020B0606030504020204" pitchFamily="34" charset="0"/>
              </a:rPr>
              <a:t>l valor de tensión que va alimentar</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1" name="Grupo 50"/>
          <p:cNvGrpSpPr/>
          <p:nvPr/>
        </p:nvGrpSpPr>
        <p:grpSpPr>
          <a:xfrm>
            <a:off x="10678795" y="4458970"/>
            <a:ext cx="481330" cy="364490"/>
            <a:chOff x="15434" y="5987"/>
            <a:chExt cx="758" cy="574"/>
          </a:xfrm>
        </p:grpSpPr>
        <p:sp>
          <p:nvSpPr>
            <p:cNvPr id="52" name="Rectángulo redondeado 51"/>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53" name="Imagen 52" descr="plus-info"/>
            <p:cNvPicPr>
              <a:picLocks noChangeAspect="1"/>
            </p:cNvPicPr>
            <p:nvPr/>
          </p:nvPicPr>
          <p:blipFill>
            <a:blip r:embed="rId5"/>
            <a:stretch>
              <a:fillRect/>
            </a:stretch>
          </p:blipFill>
          <p:spPr>
            <a:xfrm>
              <a:off x="15519" y="5987"/>
              <a:ext cx="574" cy="574"/>
            </a:xfrm>
            <a:prstGeom prst="rect">
              <a:avLst/>
            </a:prstGeom>
          </p:spPr>
        </p:pic>
      </p:grpSp>
      <p:grpSp>
        <p:nvGrpSpPr>
          <p:cNvPr id="58" name="Grupo 57"/>
          <p:cNvGrpSpPr/>
          <p:nvPr/>
        </p:nvGrpSpPr>
        <p:grpSpPr>
          <a:xfrm>
            <a:off x="10742295" y="5285740"/>
            <a:ext cx="481330" cy="364490"/>
            <a:chOff x="15434" y="5987"/>
            <a:chExt cx="758" cy="574"/>
          </a:xfrm>
        </p:grpSpPr>
        <p:sp>
          <p:nvSpPr>
            <p:cNvPr id="59" name="Rectángulo redondeado 5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60" name="Imagen 59" descr="plus-info"/>
            <p:cNvPicPr>
              <a:picLocks noChangeAspect="1"/>
            </p:cNvPicPr>
            <p:nvPr/>
          </p:nvPicPr>
          <p:blipFill>
            <a:blip r:embed="rId5"/>
            <a:stretch>
              <a:fillRect/>
            </a:stretch>
          </p:blipFill>
          <p:spPr>
            <a:xfrm>
              <a:off x="15519" y="5987"/>
              <a:ext cx="574" cy="574"/>
            </a:xfrm>
            <a:prstGeom prst="rect">
              <a:avLst/>
            </a:prstGeom>
          </p:spPr>
        </p:pic>
      </p:grpSp>
      <p:pic>
        <p:nvPicPr>
          <p:cNvPr id="61" name="Imagen 24"/>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37996" y="4397584"/>
            <a:ext cx="585665" cy="58566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86360" y="1912620"/>
            <a:ext cx="11999595" cy="4363720"/>
            <a:chOff x="136" y="3012"/>
            <a:chExt cx="18897" cy="6872"/>
          </a:xfrm>
          <a:solidFill>
            <a:srgbClr val="FFF2D1"/>
          </a:solidFill>
        </p:grpSpPr>
        <p:sp>
          <p:nvSpPr>
            <p:cNvPr id="2" name="Rectángulo 1"/>
            <p:cNvSpPr/>
            <p:nvPr/>
          </p:nvSpPr>
          <p:spPr>
            <a:xfrm>
              <a:off x="136" y="3012"/>
              <a:ext cx="18897" cy="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3" name="Cuadro de texto 12"/>
            <p:cNvSpPr txBox="1"/>
            <p:nvPr/>
          </p:nvSpPr>
          <p:spPr>
            <a:xfrm rot="16200000">
              <a:off x="-2396" y="5925"/>
              <a:ext cx="6839" cy="1016"/>
            </a:xfrm>
            <a:prstGeom prst="rect">
              <a:avLst/>
            </a:prstGeom>
            <a:grpFill/>
          </p:spPr>
          <p:txBody>
            <a:bodyPr wrap="square" rtlCol="0">
              <a:spAutoFit/>
            </a:bodyPr>
            <a:p>
              <a:pPr algn="ctr"/>
              <a:r>
                <a:rPr lang="es-CO" altLang="es-ES" sz="3600" b="1">
                  <a:solidFill>
                    <a:schemeClr val="tx1"/>
                  </a:solidFill>
                </a:rPr>
                <a:t>Acometida</a:t>
              </a:r>
              <a:endParaRPr lang="es-CO" altLang="es-ES" sz="3600" b="1">
                <a:solidFill>
                  <a:schemeClr val="tx1"/>
                </a:solidFill>
              </a:endParaRPr>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a:grpFill/>
          </p:spPr>
        </p:pic>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7032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4726940" cy="521970"/>
          </a:xfrm>
          <a:prstGeom prst="rect">
            <a:avLst/>
          </a:prstGeom>
        </p:spPr>
        <p:txBody>
          <a:bodyPr wrap="none">
            <a:spAutoFit/>
          </a:bodyPr>
          <a:p>
            <a:pPr algn="l"/>
            <a:r>
              <a:rPr lang="es-CO" altLang="es-ES" sz="1600" dirty="0">
                <a:latin typeface="Open Sans" panose="020B0606030504020204" pitchFamily="34" charset="0"/>
                <a:ea typeface="Open Sans" panose="020B0606030504020204" pitchFamily="34" charset="0"/>
                <a:cs typeface="Open Sans" panose="020B0606030504020204" pitchFamily="34" charset="0"/>
              </a:rPr>
              <a:t>Tema 5: </a:t>
            </a:r>
            <a:r>
              <a:rPr sz="1600" dirty="0">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dirty="0">
              <a:latin typeface="Open Sans" panose="020B0606030504020204" pitchFamily="34" charset="0"/>
              <a:ea typeface="Open Sans" panose="020B0606030504020204" pitchFamily="34" charset="0"/>
              <a:cs typeface="Open Sans" panose="020B0606030504020204" pitchFamily="34" charset="0"/>
            </a:endParaRPr>
          </a:p>
          <a:p>
            <a:pPr algn="l"/>
            <a:r>
              <a:rPr sz="1200" dirty="0">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761365" y="1536700"/>
            <a:ext cx="95935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8" name="Rectángulo 7"/>
          <p:cNvSpPr/>
          <p:nvPr/>
        </p:nvSpPr>
        <p:spPr>
          <a:xfrm>
            <a:off x="621665" y="1976120"/>
            <a:ext cx="11335385" cy="42176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cxnSp>
        <p:nvCxnSpPr>
          <p:cNvPr id="9" name="Conector recto 8"/>
          <p:cNvCxnSpPr/>
          <p:nvPr/>
        </p:nvCxnSpPr>
        <p:spPr>
          <a:xfrm>
            <a:off x="11755120" y="418020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a:headEnd type="none" w="med" len="med"/>
          </a:ln>
        </p:spPr>
        <p:style>
          <a:lnRef idx="1">
            <a:schemeClr val="accent3"/>
          </a:lnRef>
          <a:fillRef idx="0">
            <a:schemeClr val="accent3"/>
          </a:fillRef>
          <a:effectRef idx="0">
            <a:schemeClr val="accent3"/>
          </a:effectRef>
          <a:fontRef idx="minor">
            <a:schemeClr val="tx1"/>
          </a:fontRef>
        </p:style>
      </p:cxnSp>
      <p:sp>
        <p:nvSpPr>
          <p:cNvPr id="5" name="Cuadro de texto 4"/>
          <p:cNvSpPr txBox="1"/>
          <p:nvPr/>
        </p:nvSpPr>
        <p:spPr>
          <a:xfrm>
            <a:off x="1655445" y="2165350"/>
            <a:ext cx="9972675"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Es el cable que hace conexión entre la red de distribución y el medidor, la caja o cajas generales de protección.  En el Artículo 110-5 de la NTC 2050, se señala que los conductores normalmente utilizados para transportar corriente deben ser de cobre, pero con los debidos ajustes de capacidad también se pueden usar de aluminio. Estos pueden ser de dos tipos:</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22" name="Marcador de posición de contenido 5" descr="alambre"/>
          <p:cNvPicPr>
            <a:picLocks noChangeAspect="1"/>
          </p:cNvPicPr>
          <p:nvPr/>
        </p:nvPicPr>
        <p:blipFill>
          <a:blip r:embed="rId4"/>
          <a:stretch>
            <a:fillRect/>
          </a:stretch>
        </p:blipFill>
        <p:spPr>
          <a:xfrm rot="5400000">
            <a:off x="2978785" y="3115310"/>
            <a:ext cx="360680" cy="3007995"/>
          </a:xfrm>
          <a:prstGeom prst="rect">
            <a:avLst/>
          </a:prstGeom>
        </p:spPr>
      </p:pic>
      <p:pic>
        <p:nvPicPr>
          <p:cNvPr id="23" name="Marcador de posición de contenido 17" descr="cable"/>
          <p:cNvPicPr>
            <a:picLocks noChangeAspect="1"/>
          </p:cNvPicPr>
          <p:nvPr/>
        </p:nvPicPr>
        <p:blipFill>
          <a:blip r:embed="rId5"/>
          <a:stretch>
            <a:fillRect/>
          </a:stretch>
        </p:blipFill>
        <p:spPr>
          <a:xfrm rot="5400000">
            <a:off x="3162935" y="1722120"/>
            <a:ext cx="410845" cy="3425825"/>
          </a:xfrm>
          <a:prstGeom prst="rect">
            <a:avLst/>
          </a:prstGeom>
        </p:spPr>
      </p:pic>
      <p:sp>
        <p:nvSpPr>
          <p:cNvPr id="24" name="Cuadro de texto 23"/>
          <p:cNvSpPr txBox="1"/>
          <p:nvPr/>
        </p:nvSpPr>
        <p:spPr>
          <a:xfrm>
            <a:off x="4987290" y="3250565"/>
            <a:ext cx="103060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Cable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5" name="Cuadro de texto 24"/>
          <p:cNvSpPr txBox="1"/>
          <p:nvPr/>
        </p:nvSpPr>
        <p:spPr>
          <a:xfrm>
            <a:off x="4427220" y="4464050"/>
            <a:ext cx="144335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Alambre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7" name="Cuadro de texto 26"/>
          <p:cNvSpPr txBox="1"/>
          <p:nvPr/>
        </p:nvSpPr>
        <p:spPr>
          <a:xfrm>
            <a:off x="1655445" y="4946015"/>
            <a:ext cx="4214495"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un solo hilo de cobre o de aluminio, y su diámetro depende del calibre del conductor.</a:t>
            </a:r>
            <a:endParaRPr lang="es-ES" altLang="en-US" sz="1400">
              <a:latin typeface="Open Sans" panose="020B0606030504020204" pitchFamily="34" charset="0"/>
              <a:cs typeface="Open Sans" panose="020B0606030504020204" pitchFamily="34" charset="0"/>
            </a:endParaRPr>
          </a:p>
        </p:txBody>
      </p:sp>
      <p:sp>
        <p:nvSpPr>
          <p:cNvPr id="28" name="Cuadro de texto 27"/>
          <p:cNvSpPr txBox="1"/>
          <p:nvPr/>
        </p:nvSpPr>
        <p:spPr>
          <a:xfrm>
            <a:off x="1655445" y="3640455"/>
            <a:ext cx="4293870"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varios hilos de alambre entrelazados.</a:t>
            </a:r>
            <a:endParaRPr lang="es-ES" altLang="en-US" sz="1400">
              <a:latin typeface="Open Sans" panose="020B0606030504020204" pitchFamily="34" charset="0"/>
              <a:cs typeface="Open Sans" panose="020B0606030504020204" pitchFamily="34" charset="0"/>
            </a:endParaRPr>
          </a:p>
        </p:txBody>
      </p:sp>
      <p:sp>
        <p:nvSpPr>
          <p:cNvPr id="33" name="Cuadro de texto 32"/>
          <p:cNvSpPr txBox="1"/>
          <p:nvPr/>
        </p:nvSpPr>
        <p:spPr>
          <a:xfrm>
            <a:off x="7037705" y="3229610"/>
            <a:ext cx="3681730" cy="30670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Para el cálculo de la acometida se debe:</a:t>
            </a:r>
            <a:endParaRPr lang="es-ES" altLang="en-US" sz="1400">
              <a:latin typeface="Open Sans" panose="020B0606030504020204" pitchFamily="34" charset="0"/>
              <a:cs typeface="Open Sans" panose="020B0606030504020204" pitchFamily="34" charset="0"/>
            </a:endParaRPr>
          </a:p>
        </p:txBody>
      </p:sp>
      <p:sp>
        <p:nvSpPr>
          <p:cNvPr id="38" name="Rectángulo redondeado 37"/>
          <p:cNvSpPr/>
          <p:nvPr/>
        </p:nvSpPr>
        <p:spPr>
          <a:xfrm>
            <a:off x="7306945" y="3797935"/>
            <a:ext cx="2857500" cy="358775"/>
          </a:xfrm>
          <a:prstGeom prst="roundRect">
            <a:avLst/>
          </a:prstGeom>
          <a:solidFill>
            <a:srgbClr val="FFD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5" name="Cuadro de texto 34"/>
          <p:cNvSpPr txBox="1"/>
          <p:nvPr/>
        </p:nvSpPr>
        <p:spPr>
          <a:xfrm>
            <a:off x="7670165" y="3828415"/>
            <a:ext cx="226758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Calcular la carga total</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0" name="Grupo 49"/>
          <p:cNvGrpSpPr/>
          <p:nvPr/>
        </p:nvGrpSpPr>
        <p:grpSpPr>
          <a:xfrm>
            <a:off x="9800590" y="3801745"/>
            <a:ext cx="481330" cy="364490"/>
            <a:chOff x="15434" y="5987"/>
            <a:chExt cx="758" cy="574"/>
          </a:xfrm>
        </p:grpSpPr>
        <p:sp>
          <p:nvSpPr>
            <p:cNvPr id="39" name="Rectángulo redondeado 3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40" name="Imagen 39" descr="plus-info"/>
            <p:cNvPicPr>
              <a:picLocks noChangeAspect="1"/>
            </p:cNvPicPr>
            <p:nvPr/>
          </p:nvPicPr>
          <p:blipFill>
            <a:blip r:embed="rId6"/>
            <a:stretch>
              <a:fillRect/>
            </a:stretch>
          </p:blipFill>
          <p:spPr>
            <a:xfrm>
              <a:off x="15519" y="5987"/>
              <a:ext cx="574" cy="574"/>
            </a:xfrm>
            <a:prstGeom prst="rect">
              <a:avLst/>
            </a:prstGeom>
          </p:spPr>
        </p:pic>
      </p:grpSp>
      <p:sp>
        <p:nvSpPr>
          <p:cNvPr id="44" name="Rectángulo redondeado 43"/>
          <p:cNvSpPr/>
          <p:nvPr/>
        </p:nvSpPr>
        <p:spPr>
          <a:xfrm>
            <a:off x="7306945" y="4464685"/>
            <a:ext cx="3790315" cy="35877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Rectángulo redondeado 47"/>
          <p:cNvSpPr/>
          <p:nvPr/>
        </p:nvSpPr>
        <p:spPr>
          <a:xfrm>
            <a:off x="7374255" y="5243830"/>
            <a:ext cx="3886200" cy="47053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41" name="Grupo 40"/>
          <p:cNvGrpSpPr/>
          <p:nvPr/>
        </p:nvGrpSpPr>
        <p:grpSpPr>
          <a:xfrm>
            <a:off x="6946262" y="3681181"/>
            <a:ext cx="572773" cy="2078269"/>
            <a:chOff x="11014" y="6069"/>
            <a:chExt cx="827" cy="3001"/>
          </a:xfrm>
        </p:grpSpPr>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7"/>
            <a:srcRect/>
            <a:stretch>
              <a:fillRect/>
            </a:stretch>
          </p:blipFill>
          <p:spPr>
            <a:xfrm>
              <a:off x="11014" y="6069"/>
              <a:ext cx="806" cy="756"/>
            </a:xfrm>
            <a:prstGeom prst="rect">
              <a:avLst/>
            </a:prstGeom>
          </p:spPr>
        </p:pic>
        <p:pic>
          <p:nvPicPr>
            <p:cNvPr id="42" name="Imagen 41" descr="C:\Users\ingritd.castrillon\Documents\Carolina Castrillon\Personal\iMaster\Bos Ingenieria\Carpeta 5 Unidad 7 - Esquemas de Conexión\Unidad 7 - Esquemas de Conexión\Img\Temporales\two.pngtwo"/>
            <p:cNvPicPr>
              <a:picLocks noChangeAspect="1"/>
            </p:cNvPicPr>
            <p:nvPr/>
          </p:nvPicPr>
          <p:blipFill>
            <a:blip r:embed="rId8"/>
            <a:srcRect/>
            <a:stretch>
              <a:fillRect/>
            </a:stretch>
          </p:blipFill>
          <p:spPr>
            <a:xfrm>
              <a:off x="11032" y="7057"/>
              <a:ext cx="805" cy="805"/>
            </a:xfrm>
            <a:prstGeom prst="rect">
              <a:avLst/>
            </a:prstGeom>
          </p:spPr>
        </p:pic>
        <p:pic>
          <p:nvPicPr>
            <p:cNvPr id="43" name="Imagen 42" descr="C:\Users\ingritd.castrillon\Documents\Carolina Castrillon\Personal\iMaster\Bos Ingenieria\Carpeta 5 Unidad 7 - Esquemas de Conexión\Unidad 7 - Esquemas de Conexión\Img\Temporales\three.pngthree"/>
            <p:cNvPicPr>
              <a:picLocks noChangeAspect="1"/>
            </p:cNvPicPr>
            <p:nvPr/>
          </p:nvPicPr>
          <p:blipFill>
            <a:blip r:embed="rId9"/>
            <a:srcRect/>
            <a:stretch>
              <a:fillRect/>
            </a:stretch>
          </p:blipFill>
          <p:spPr>
            <a:xfrm>
              <a:off x="11032" y="8228"/>
              <a:ext cx="809" cy="842"/>
            </a:xfrm>
            <a:prstGeom prst="rect">
              <a:avLst/>
            </a:prstGeom>
          </p:spPr>
        </p:pic>
      </p:grpSp>
      <p:sp>
        <p:nvSpPr>
          <p:cNvPr id="36" name="Cuadro de texto 35"/>
          <p:cNvSpPr txBox="1"/>
          <p:nvPr/>
        </p:nvSpPr>
        <p:spPr>
          <a:xfrm>
            <a:off x="7670165" y="4504055"/>
            <a:ext cx="29387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Establecer un factor de demanda</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sp>
        <p:nvSpPr>
          <p:cNvPr id="37" name="Cuadro de texto 36"/>
          <p:cNvSpPr txBox="1"/>
          <p:nvPr/>
        </p:nvSpPr>
        <p:spPr>
          <a:xfrm>
            <a:off x="7670165" y="5215255"/>
            <a:ext cx="351980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Definir e</a:t>
            </a:r>
            <a:r>
              <a:rPr lang="es-ES" altLang="en-US" sz="1400">
                <a:latin typeface="Open Sans" panose="020B0606030504020204" pitchFamily="34" charset="0"/>
                <a:cs typeface="Open Sans" panose="020B0606030504020204" pitchFamily="34" charset="0"/>
              </a:rPr>
              <a:t>l valor de tensión que va alimentar</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1" name="Grupo 50"/>
          <p:cNvGrpSpPr/>
          <p:nvPr/>
        </p:nvGrpSpPr>
        <p:grpSpPr>
          <a:xfrm>
            <a:off x="10678795" y="4458970"/>
            <a:ext cx="481330" cy="364490"/>
            <a:chOff x="15434" y="5987"/>
            <a:chExt cx="758" cy="574"/>
          </a:xfrm>
        </p:grpSpPr>
        <p:sp>
          <p:nvSpPr>
            <p:cNvPr id="52" name="Rectángulo redondeado 51"/>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53" name="Imagen 52" descr="plus-info"/>
            <p:cNvPicPr>
              <a:picLocks noChangeAspect="1"/>
            </p:cNvPicPr>
            <p:nvPr/>
          </p:nvPicPr>
          <p:blipFill>
            <a:blip r:embed="rId6"/>
            <a:stretch>
              <a:fillRect/>
            </a:stretch>
          </p:blipFill>
          <p:spPr>
            <a:xfrm>
              <a:off x="15519" y="5987"/>
              <a:ext cx="574" cy="574"/>
            </a:xfrm>
            <a:prstGeom prst="rect">
              <a:avLst/>
            </a:prstGeom>
          </p:spPr>
        </p:pic>
      </p:grpSp>
      <p:grpSp>
        <p:nvGrpSpPr>
          <p:cNvPr id="58" name="Grupo 57"/>
          <p:cNvGrpSpPr/>
          <p:nvPr/>
        </p:nvGrpSpPr>
        <p:grpSpPr>
          <a:xfrm>
            <a:off x="10742295" y="5285740"/>
            <a:ext cx="481330" cy="364490"/>
            <a:chOff x="15434" y="5987"/>
            <a:chExt cx="758" cy="574"/>
          </a:xfrm>
        </p:grpSpPr>
        <p:sp>
          <p:nvSpPr>
            <p:cNvPr id="59" name="Rectángulo redondeado 5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60" name="Imagen 59" descr="plus-info"/>
            <p:cNvPicPr>
              <a:picLocks noChangeAspect="1"/>
            </p:cNvPicPr>
            <p:nvPr/>
          </p:nvPicPr>
          <p:blipFill>
            <a:blip r:embed="rId6"/>
            <a:stretch>
              <a:fillRect/>
            </a:stretch>
          </p:blipFill>
          <p:spPr>
            <a:xfrm>
              <a:off x="15519" y="5987"/>
              <a:ext cx="574" cy="574"/>
            </a:xfrm>
            <a:prstGeom prst="rect">
              <a:avLst/>
            </a:prstGeom>
          </p:spPr>
        </p:pic>
      </p:grpSp>
      <p:pic>
        <p:nvPicPr>
          <p:cNvPr id="61" name="Imagen 24"/>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84986" y="3828624"/>
            <a:ext cx="585665" cy="585665"/>
          </a:xfrm>
          <a:prstGeom prst="rect">
            <a:avLst/>
          </a:prstGeom>
        </p:spPr>
      </p:pic>
      <p:sp>
        <p:nvSpPr>
          <p:cNvPr id="20" name="Rectángulo 19"/>
          <p:cNvSpPr/>
          <p:nvPr/>
        </p:nvSpPr>
        <p:spPr>
          <a:xfrm>
            <a:off x="10160" y="0"/>
            <a:ext cx="12202795" cy="68643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6" name="Grupo 5"/>
          <p:cNvGrpSpPr/>
          <p:nvPr/>
        </p:nvGrpSpPr>
        <p:grpSpPr>
          <a:xfrm rot="0">
            <a:off x="2400935" y="2720340"/>
            <a:ext cx="8550275" cy="2062480"/>
            <a:chOff x="3781" y="4284"/>
            <a:chExt cx="13465" cy="3248"/>
          </a:xfrm>
        </p:grpSpPr>
        <p:grpSp>
          <p:nvGrpSpPr>
            <p:cNvPr id="11" name="Grupo 10"/>
            <p:cNvGrpSpPr/>
            <p:nvPr/>
          </p:nvGrpSpPr>
          <p:grpSpPr>
            <a:xfrm rot="0">
              <a:off x="3781" y="4284"/>
              <a:ext cx="13465" cy="3248"/>
              <a:chOff x="836" y="1708"/>
              <a:chExt cx="9503" cy="8804"/>
            </a:xfrm>
          </p:grpSpPr>
          <p:sp>
            <p:nvSpPr>
              <p:cNvPr id="12" name="Rectángulo redondeado 11"/>
              <p:cNvSpPr/>
              <p:nvPr/>
            </p:nvSpPr>
            <p:spPr>
              <a:xfrm>
                <a:off x="836" y="1708"/>
                <a:ext cx="9503" cy="8804"/>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16" name="Óvalo 15"/>
              <p:cNvSpPr/>
              <p:nvPr/>
            </p:nvSpPr>
            <p:spPr>
              <a:xfrm>
                <a:off x="9882" y="2066"/>
                <a:ext cx="263" cy="1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pic>
          <p:nvPicPr>
            <p:cNvPr id="21" name="Imagen 20" descr="C:\Users\ingritd.castrillon\Documents\Carolina Castrillon\Personal\iMaster\Bos Ingenieria\Carpeta 5 Unidad 7 - Esquemas de Conexión\Unidad 7 - Esquemas de Conexión\Img\Temporales\two.pngtwo"/>
            <p:cNvPicPr>
              <a:picLocks noChangeAspect="1"/>
            </p:cNvPicPr>
            <p:nvPr/>
          </p:nvPicPr>
          <p:blipFill>
            <a:blip r:embed="rId8"/>
            <a:srcRect/>
            <a:stretch>
              <a:fillRect/>
            </a:stretch>
          </p:blipFill>
          <p:spPr>
            <a:xfrm>
              <a:off x="4230" y="5511"/>
              <a:ext cx="794" cy="794"/>
            </a:xfrm>
            <a:prstGeom prst="rect">
              <a:avLst/>
            </a:prstGeom>
          </p:spPr>
        </p:pic>
        <p:sp>
          <p:nvSpPr>
            <p:cNvPr id="18" name="Cuadro de texto 17"/>
            <p:cNvSpPr txBox="1"/>
            <p:nvPr/>
          </p:nvSpPr>
          <p:spPr>
            <a:xfrm>
              <a:off x="5297" y="4798"/>
              <a:ext cx="11161" cy="2519"/>
            </a:xfrm>
            <a:prstGeom prst="rect">
              <a:avLst/>
            </a:prstGeom>
            <a:noFill/>
          </p:spPr>
          <p:txBody>
            <a:bodyPr wrap="square" rtlCol="0">
              <a:spAutoFit/>
            </a:bodyPr>
            <a:p>
              <a:r>
                <a:rPr sz="1400">
                  <a:latin typeface="Open Sans" panose="020B0606030504020204" pitchFamily="34" charset="0"/>
                  <a:cs typeface="Open Sans" panose="020B0606030504020204" pitchFamily="34" charset="0"/>
                </a:rPr>
                <a:t>Establecer un factor de demanda, está definido como la relación entre la demanda máxima </a:t>
              </a:r>
              <a:r>
                <a:rPr sz="1400">
                  <a:solidFill>
                    <a:schemeClr val="tx1"/>
                  </a:solidFill>
                  <a:latin typeface="Open Sans" panose="020B0606030504020204" pitchFamily="34" charset="0"/>
                  <a:cs typeface="Open Sans" panose="020B0606030504020204" pitchFamily="34" charset="0"/>
                </a:rPr>
                <a:t>de una instalación o parte de una ésta y la carga total conectada a la instalación o parte de la misma. Para</a:t>
              </a:r>
              <a:r>
                <a:rPr sz="1400">
                  <a:latin typeface="Open Sans" panose="020B0606030504020204" pitchFamily="34" charset="0"/>
                  <a:cs typeface="Open Sans" panose="020B0606030504020204" pitchFamily="34" charset="0"/>
                </a:rPr>
                <a:t> esto se debe dirigir al artículo 220 de la Norma tecnica Colom</a:t>
              </a:r>
              <a:r>
                <a:rPr lang="es-CO" sz="1400">
                  <a:latin typeface="Open Sans" panose="020B0606030504020204" pitchFamily="34" charset="0"/>
                  <a:cs typeface="Open Sans" panose="020B0606030504020204" pitchFamily="34" charset="0"/>
                </a:rPr>
                <a:t>b</a:t>
              </a:r>
              <a:r>
                <a:rPr sz="1400">
                  <a:latin typeface="Open Sans" panose="020B0606030504020204" pitchFamily="34" charset="0"/>
                  <a:cs typeface="Open Sans" panose="020B0606030504020204" pitchFamily="34" charset="0"/>
                </a:rPr>
                <a:t>iana 2050</a:t>
              </a:r>
              <a:r>
                <a:rPr lang="es-CO" sz="1400">
                  <a:latin typeface="Open Sans" panose="020B0606030504020204" pitchFamily="34" charset="0"/>
                  <a:cs typeface="Open Sans" panose="020B0606030504020204" pitchFamily="34" charset="0"/>
                </a:rPr>
                <a:t>.</a:t>
              </a:r>
              <a:endParaRPr lang="es-CO" sz="1400">
                <a:latin typeface="Open Sans" panose="020B0606030504020204" pitchFamily="34" charset="0"/>
                <a:cs typeface="Open Sans" panose="020B0606030504020204" pitchFamily="34" charset="0"/>
              </a:endParaRPr>
            </a:p>
            <a:p>
              <a:endParaRPr lang="es-CO" sz="1400">
                <a:latin typeface="Open Sans" panose="020B0606030504020204" pitchFamily="34" charset="0"/>
                <a:cs typeface="Open Sans" panose="020B0606030504020204" pitchFamily="34" charset="0"/>
              </a:endParaRPr>
            </a:p>
            <a:p>
              <a:r>
                <a:rPr lang="es-CO" sz="1400">
                  <a:latin typeface="Open Sans" panose="020B0606030504020204" pitchFamily="34" charset="0"/>
                  <a:cs typeface="Open Sans" panose="020B0606030504020204" pitchFamily="34" charset="0"/>
                </a:rPr>
                <a:t>“Cálculo de los circuitos ramales, alimentadores y acometidas”, donde se establecen los factores de demanda aplicables y permitidos según sea el caso.</a:t>
              </a:r>
              <a:endParaRPr lang="es-CO" sz="1400">
                <a:latin typeface="Open Sans" panose="020B0606030504020204" pitchFamily="34" charset="0"/>
                <a:cs typeface="Open Sans" panose="020B0606030504020204" pitchFamily="34" charset="0"/>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86360" y="1912620"/>
            <a:ext cx="11999595" cy="4363720"/>
            <a:chOff x="136" y="3012"/>
            <a:chExt cx="18897" cy="6872"/>
          </a:xfrm>
          <a:solidFill>
            <a:srgbClr val="FFF2D1"/>
          </a:solidFill>
        </p:grpSpPr>
        <p:sp>
          <p:nvSpPr>
            <p:cNvPr id="2" name="Rectángulo 1"/>
            <p:cNvSpPr/>
            <p:nvPr/>
          </p:nvSpPr>
          <p:spPr>
            <a:xfrm>
              <a:off x="136" y="3012"/>
              <a:ext cx="18897" cy="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3" name="Cuadro de texto 12"/>
            <p:cNvSpPr txBox="1"/>
            <p:nvPr/>
          </p:nvSpPr>
          <p:spPr>
            <a:xfrm rot="16200000">
              <a:off x="-2396" y="5925"/>
              <a:ext cx="6839" cy="1016"/>
            </a:xfrm>
            <a:prstGeom prst="rect">
              <a:avLst/>
            </a:prstGeom>
            <a:grpFill/>
          </p:spPr>
          <p:txBody>
            <a:bodyPr wrap="square" rtlCol="0">
              <a:spAutoFit/>
            </a:bodyPr>
            <a:p>
              <a:pPr algn="ctr"/>
              <a:r>
                <a:rPr lang="es-CO" altLang="es-ES" sz="3600" b="1">
                  <a:solidFill>
                    <a:schemeClr val="tx1"/>
                  </a:solidFill>
                </a:rPr>
                <a:t>Acometida</a:t>
              </a:r>
              <a:endParaRPr lang="es-CO" altLang="es-ES" sz="3600" b="1">
                <a:solidFill>
                  <a:schemeClr val="tx1"/>
                </a:solidFill>
              </a:endParaRPr>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a:grpFill/>
          </p:spPr>
        </p:pic>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2"/>
          <a:stretch>
            <a:fillRect/>
          </a:stretch>
        </p:blipFill>
        <p:spPr>
          <a:xfrm>
            <a:off x="327660" y="637032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761365" y="1536700"/>
            <a:ext cx="95935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7" name="Rectángulo 6"/>
          <p:cNvSpPr/>
          <p:nvPr/>
        </p:nvSpPr>
        <p:spPr>
          <a:xfrm>
            <a:off x="12310745" y="13335"/>
            <a:ext cx="1703070" cy="6829425"/>
          </a:xfrm>
          <a:prstGeom prst="rect">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200">
                <a:solidFill>
                  <a:schemeClr val="tx1"/>
                </a:solidFill>
              </a:rPr>
              <a:t>Maquetación:</a:t>
            </a:r>
            <a:endParaRPr lang="es-CO" altLang="es-ES" sz="1200">
              <a:solidFill>
                <a:schemeClr val="tx1"/>
              </a:solidFill>
            </a:endParaRPr>
          </a:p>
          <a:p>
            <a:pPr algn="l"/>
            <a:endParaRPr lang="es-CO" altLang="es-ES" sz="1200">
              <a:solidFill>
                <a:schemeClr val="tx1"/>
              </a:solidFill>
            </a:endParaRPr>
          </a:p>
          <a:p>
            <a:pPr algn="ctr"/>
            <a:r>
              <a:rPr lang="es-CO" altLang="es-ES" sz="1200" b="1" u="sng">
                <a:solidFill>
                  <a:schemeClr val="tx1"/>
                </a:solidFill>
              </a:rPr>
              <a:t>TAPS con SCROLL</a:t>
            </a:r>
            <a:endParaRPr lang="es-CO" altLang="es-ES" sz="1200" b="1" u="sng">
              <a:solidFill>
                <a:schemeClr val="tx1"/>
              </a:solidFill>
            </a:endParaRPr>
          </a:p>
          <a:p>
            <a:pPr algn="ctr"/>
            <a:endParaRPr lang="es-CO" altLang="es-ES" sz="1200">
              <a:solidFill>
                <a:schemeClr val="tx1"/>
              </a:solidFill>
            </a:endParaRPr>
          </a:p>
          <a:p>
            <a:pPr algn="l"/>
            <a:r>
              <a:rPr lang="es-CO" altLang="es-ES" sz="1200">
                <a:solidFill>
                  <a:schemeClr val="tx1"/>
                </a:solidFill>
              </a:rPr>
              <a:t>La apariencia de los taps en programación queda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https://codepen.io/rafaelavlucas/pen/MLKGba</a:t>
            </a:r>
            <a:endParaRPr lang="es-CO" altLang="es-ES" sz="1200">
              <a:solidFill>
                <a:schemeClr val="tx1"/>
              </a:solidFill>
            </a:endParaRPr>
          </a:p>
        </p:txBody>
      </p:sp>
      <p:sp>
        <p:nvSpPr>
          <p:cNvPr id="8" name="Rectángulo 7"/>
          <p:cNvSpPr/>
          <p:nvPr/>
        </p:nvSpPr>
        <p:spPr>
          <a:xfrm>
            <a:off x="621665" y="1976120"/>
            <a:ext cx="11335385" cy="42176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cxnSp>
        <p:nvCxnSpPr>
          <p:cNvPr id="9" name="Conector recto 8"/>
          <p:cNvCxnSpPr/>
          <p:nvPr/>
        </p:nvCxnSpPr>
        <p:spPr>
          <a:xfrm>
            <a:off x="11755120" y="418020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a:headEnd type="none" w="med" len="med"/>
          </a:ln>
        </p:spPr>
        <p:style>
          <a:lnRef idx="1">
            <a:schemeClr val="accent3"/>
          </a:lnRef>
          <a:fillRef idx="0">
            <a:schemeClr val="accent3"/>
          </a:fillRef>
          <a:effectRef idx="0">
            <a:schemeClr val="accent3"/>
          </a:effectRef>
          <a:fontRef idx="minor">
            <a:schemeClr val="tx1"/>
          </a:fontRef>
        </p:style>
      </p:cxnSp>
      <p:sp>
        <p:nvSpPr>
          <p:cNvPr id="5" name="Cuadro de texto 4"/>
          <p:cNvSpPr txBox="1"/>
          <p:nvPr/>
        </p:nvSpPr>
        <p:spPr>
          <a:xfrm>
            <a:off x="1655445" y="2165350"/>
            <a:ext cx="9972675"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Es el cable que hace conexión entre la red de distribución y el medidor, la caja o cajas generales de protección.  En el Artículo 110-5 de la NTC 2050, se señala que los conductores normalmente utilizados para transportar corriente deben ser de cobre, pero con los debidos ajustes de capacidad también se pueden usar de aluminio. Estos pueden ser de dos tipos:</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22" name="Marcador de posición de contenido 5" descr="alambre"/>
          <p:cNvPicPr>
            <a:picLocks noChangeAspect="1"/>
          </p:cNvPicPr>
          <p:nvPr/>
        </p:nvPicPr>
        <p:blipFill>
          <a:blip r:embed="rId3"/>
          <a:stretch>
            <a:fillRect/>
          </a:stretch>
        </p:blipFill>
        <p:spPr>
          <a:xfrm rot="5400000">
            <a:off x="2978785" y="3115310"/>
            <a:ext cx="360680" cy="3007995"/>
          </a:xfrm>
          <a:prstGeom prst="rect">
            <a:avLst/>
          </a:prstGeom>
        </p:spPr>
      </p:pic>
      <p:pic>
        <p:nvPicPr>
          <p:cNvPr id="23" name="Marcador de posición de contenido 17" descr="cable"/>
          <p:cNvPicPr>
            <a:picLocks noChangeAspect="1"/>
          </p:cNvPicPr>
          <p:nvPr/>
        </p:nvPicPr>
        <p:blipFill>
          <a:blip r:embed="rId4"/>
          <a:stretch>
            <a:fillRect/>
          </a:stretch>
        </p:blipFill>
        <p:spPr>
          <a:xfrm rot="5400000">
            <a:off x="3162935" y="1722120"/>
            <a:ext cx="410845" cy="3425825"/>
          </a:xfrm>
          <a:prstGeom prst="rect">
            <a:avLst/>
          </a:prstGeom>
        </p:spPr>
      </p:pic>
      <p:sp>
        <p:nvSpPr>
          <p:cNvPr id="24" name="Cuadro de texto 23"/>
          <p:cNvSpPr txBox="1"/>
          <p:nvPr/>
        </p:nvSpPr>
        <p:spPr>
          <a:xfrm>
            <a:off x="4987290" y="3250565"/>
            <a:ext cx="103060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Cable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5" name="Cuadro de texto 24"/>
          <p:cNvSpPr txBox="1"/>
          <p:nvPr/>
        </p:nvSpPr>
        <p:spPr>
          <a:xfrm>
            <a:off x="4427220" y="4464050"/>
            <a:ext cx="144335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Alambre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7" name="Cuadro de texto 26"/>
          <p:cNvSpPr txBox="1"/>
          <p:nvPr/>
        </p:nvSpPr>
        <p:spPr>
          <a:xfrm>
            <a:off x="1655445" y="4946015"/>
            <a:ext cx="4214495"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un solo hilo de cobre o de aluminio, y su diámetro depende del calibre del conductor.</a:t>
            </a:r>
            <a:endParaRPr lang="es-ES" altLang="en-US" sz="1400">
              <a:latin typeface="Open Sans" panose="020B0606030504020204" pitchFamily="34" charset="0"/>
              <a:cs typeface="Open Sans" panose="020B0606030504020204" pitchFamily="34" charset="0"/>
            </a:endParaRPr>
          </a:p>
        </p:txBody>
      </p:sp>
      <p:sp>
        <p:nvSpPr>
          <p:cNvPr id="28" name="Cuadro de texto 27"/>
          <p:cNvSpPr txBox="1"/>
          <p:nvPr/>
        </p:nvSpPr>
        <p:spPr>
          <a:xfrm>
            <a:off x="1655445" y="3640455"/>
            <a:ext cx="4293870"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varios hilos de alambre entrelazados.</a:t>
            </a:r>
            <a:endParaRPr lang="es-ES" altLang="en-US" sz="1400">
              <a:latin typeface="Open Sans" panose="020B0606030504020204" pitchFamily="34" charset="0"/>
              <a:cs typeface="Open Sans" panose="020B0606030504020204" pitchFamily="34" charset="0"/>
            </a:endParaRPr>
          </a:p>
        </p:txBody>
      </p:sp>
      <p:sp>
        <p:nvSpPr>
          <p:cNvPr id="33" name="Cuadro de texto 32"/>
          <p:cNvSpPr txBox="1"/>
          <p:nvPr/>
        </p:nvSpPr>
        <p:spPr>
          <a:xfrm>
            <a:off x="7037705" y="3229610"/>
            <a:ext cx="3681730" cy="30670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Para el cálculo de la acometida se debe:</a:t>
            </a:r>
            <a:endParaRPr lang="es-ES" altLang="en-US" sz="1400">
              <a:latin typeface="Open Sans" panose="020B0606030504020204" pitchFamily="34" charset="0"/>
              <a:cs typeface="Open Sans" panose="020B0606030504020204" pitchFamily="34" charset="0"/>
            </a:endParaRPr>
          </a:p>
        </p:txBody>
      </p:sp>
      <p:sp>
        <p:nvSpPr>
          <p:cNvPr id="38" name="Rectángulo redondeado 37"/>
          <p:cNvSpPr/>
          <p:nvPr/>
        </p:nvSpPr>
        <p:spPr>
          <a:xfrm>
            <a:off x="7306945" y="3797935"/>
            <a:ext cx="2857500" cy="358775"/>
          </a:xfrm>
          <a:prstGeom prst="roundRect">
            <a:avLst/>
          </a:prstGeom>
          <a:solidFill>
            <a:srgbClr val="FFD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5" name="Cuadro de texto 34"/>
          <p:cNvSpPr txBox="1"/>
          <p:nvPr/>
        </p:nvSpPr>
        <p:spPr>
          <a:xfrm>
            <a:off x="7670165" y="3828415"/>
            <a:ext cx="226758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Calcular la carga total</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0" name="Grupo 49"/>
          <p:cNvGrpSpPr/>
          <p:nvPr/>
        </p:nvGrpSpPr>
        <p:grpSpPr>
          <a:xfrm>
            <a:off x="9800590" y="3801745"/>
            <a:ext cx="481330" cy="364490"/>
            <a:chOff x="15434" y="5987"/>
            <a:chExt cx="758" cy="574"/>
          </a:xfrm>
        </p:grpSpPr>
        <p:sp>
          <p:nvSpPr>
            <p:cNvPr id="39" name="Rectángulo redondeado 3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40" name="Imagen 39" descr="plus-info"/>
            <p:cNvPicPr>
              <a:picLocks noChangeAspect="1"/>
            </p:cNvPicPr>
            <p:nvPr/>
          </p:nvPicPr>
          <p:blipFill>
            <a:blip r:embed="rId5"/>
            <a:stretch>
              <a:fillRect/>
            </a:stretch>
          </p:blipFill>
          <p:spPr>
            <a:xfrm>
              <a:off x="15519" y="5987"/>
              <a:ext cx="574" cy="574"/>
            </a:xfrm>
            <a:prstGeom prst="rect">
              <a:avLst/>
            </a:prstGeom>
          </p:spPr>
        </p:pic>
      </p:grpSp>
      <p:sp>
        <p:nvSpPr>
          <p:cNvPr id="44" name="Rectángulo redondeado 43"/>
          <p:cNvSpPr/>
          <p:nvPr/>
        </p:nvSpPr>
        <p:spPr>
          <a:xfrm>
            <a:off x="7306945" y="4464685"/>
            <a:ext cx="3790315" cy="35877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Rectángulo redondeado 47"/>
          <p:cNvSpPr/>
          <p:nvPr/>
        </p:nvSpPr>
        <p:spPr>
          <a:xfrm>
            <a:off x="7374255" y="5243830"/>
            <a:ext cx="3886200" cy="47053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41" name="Grupo 40"/>
          <p:cNvGrpSpPr/>
          <p:nvPr/>
        </p:nvGrpSpPr>
        <p:grpSpPr>
          <a:xfrm>
            <a:off x="6946262" y="3681181"/>
            <a:ext cx="572773" cy="2078269"/>
            <a:chOff x="11014" y="6069"/>
            <a:chExt cx="827" cy="3001"/>
          </a:xfrm>
        </p:grpSpPr>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6"/>
            <a:srcRect/>
            <a:stretch>
              <a:fillRect/>
            </a:stretch>
          </p:blipFill>
          <p:spPr>
            <a:xfrm>
              <a:off x="11014" y="6069"/>
              <a:ext cx="806" cy="756"/>
            </a:xfrm>
            <a:prstGeom prst="rect">
              <a:avLst/>
            </a:prstGeom>
          </p:spPr>
        </p:pic>
        <p:pic>
          <p:nvPicPr>
            <p:cNvPr id="42" name="Imagen 41" descr="C:\Users\ingritd.castrillon\Documents\Carolina Castrillon\Personal\iMaster\Bos Ingenieria\Carpeta 5 Unidad 7 - Esquemas de Conexión\Unidad 7 - Esquemas de Conexión\Img\Temporales\two.pngtwo"/>
            <p:cNvPicPr>
              <a:picLocks noChangeAspect="1"/>
            </p:cNvPicPr>
            <p:nvPr/>
          </p:nvPicPr>
          <p:blipFill>
            <a:blip r:embed="rId7"/>
            <a:srcRect/>
            <a:stretch>
              <a:fillRect/>
            </a:stretch>
          </p:blipFill>
          <p:spPr>
            <a:xfrm>
              <a:off x="11032" y="7057"/>
              <a:ext cx="805" cy="805"/>
            </a:xfrm>
            <a:prstGeom prst="rect">
              <a:avLst/>
            </a:prstGeom>
          </p:spPr>
        </p:pic>
        <p:pic>
          <p:nvPicPr>
            <p:cNvPr id="43" name="Imagen 42" descr="C:\Users\ingritd.castrillon\Documents\Carolina Castrillon\Personal\iMaster\Bos Ingenieria\Carpeta 5 Unidad 7 - Esquemas de Conexión\Unidad 7 - Esquemas de Conexión\Img\Temporales\three.pngthree"/>
            <p:cNvPicPr>
              <a:picLocks noChangeAspect="1"/>
            </p:cNvPicPr>
            <p:nvPr/>
          </p:nvPicPr>
          <p:blipFill>
            <a:blip r:embed="rId8"/>
            <a:srcRect/>
            <a:stretch>
              <a:fillRect/>
            </a:stretch>
          </p:blipFill>
          <p:spPr>
            <a:xfrm>
              <a:off x="11032" y="8228"/>
              <a:ext cx="809" cy="842"/>
            </a:xfrm>
            <a:prstGeom prst="rect">
              <a:avLst/>
            </a:prstGeom>
          </p:spPr>
        </p:pic>
      </p:grpSp>
      <p:sp>
        <p:nvSpPr>
          <p:cNvPr id="36" name="Cuadro de texto 35"/>
          <p:cNvSpPr txBox="1"/>
          <p:nvPr/>
        </p:nvSpPr>
        <p:spPr>
          <a:xfrm>
            <a:off x="7670165" y="4504055"/>
            <a:ext cx="29387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Establecer un factor de demanda</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sp>
        <p:nvSpPr>
          <p:cNvPr id="37" name="Cuadro de texto 36"/>
          <p:cNvSpPr txBox="1"/>
          <p:nvPr/>
        </p:nvSpPr>
        <p:spPr>
          <a:xfrm>
            <a:off x="7670165" y="5215255"/>
            <a:ext cx="351980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Definir e</a:t>
            </a:r>
            <a:r>
              <a:rPr lang="es-ES" altLang="en-US" sz="1400">
                <a:latin typeface="Open Sans" panose="020B0606030504020204" pitchFamily="34" charset="0"/>
                <a:cs typeface="Open Sans" panose="020B0606030504020204" pitchFamily="34" charset="0"/>
              </a:rPr>
              <a:t>l valor de tensión que va alimentar</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1" name="Grupo 50"/>
          <p:cNvGrpSpPr/>
          <p:nvPr/>
        </p:nvGrpSpPr>
        <p:grpSpPr>
          <a:xfrm>
            <a:off x="10678795" y="4458970"/>
            <a:ext cx="481330" cy="364490"/>
            <a:chOff x="15434" y="5987"/>
            <a:chExt cx="758" cy="574"/>
          </a:xfrm>
        </p:grpSpPr>
        <p:sp>
          <p:nvSpPr>
            <p:cNvPr id="52" name="Rectángulo redondeado 51"/>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53" name="Imagen 52" descr="plus-info"/>
            <p:cNvPicPr>
              <a:picLocks noChangeAspect="1"/>
            </p:cNvPicPr>
            <p:nvPr/>
          </p:nvPicPr>
          <p:blipFill>
            <a:blip r:embed="rId5"/>
            <a:stretch>
              <a:fillRect/>
            </a:stretch>
          </p:blipFill>
          <p:spPr>
            <a:xfrm>
              <a:off x="15519" y="5987"/>
              <a:ext cx="574" cy="574"/>
            </a:xfrm>
            <a:prstGeom prst="rect">
              <a:avLst/>
            </a:prstGeom>
          </p:spPr>
        </p:pic>
      </p:grpSp>
      <p:grpSp>
        <p:nvGrpSpPr>
          <p:cNvPr id="58" name="Grupo 57"/>
          <p:cNvGrpSpPr/>
          <p:nvPr/>
        </p:nvGrpSpPr>
        <p:grpSpPr>
          <a:xfrm>
            <a:off x="10742295" y="5285740"/>
            <a:ext cx="481330" cy="364490"/>
            <a:chOff x="15434" y="5987"/>
            <a:chExt cx="758" cy="574"/>
          </a:xfrm>
        </p:grpSpPr>
        <p:sp>
          <p:nvSpPr>
            <p:cNvPr id="59" name="Rectángulo redondeado 5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60" name="Imagen 59" descr="plus-info"/>
            <p:cNvPicPr>
              <a:picLocks noChangeAspect="1"/>
            </p:cNvPicPr>
            <p:nvPr/>
          </p:nvPicPr>
          <p:blipFill>
            <a:blip r:embed="rId5"/>
            <a:stretch>
              <a:fillRect/>
            </a:stretch>
          </p:blipFill>
          <p:spPr>
            <a:xfrm>
              <a:off x="15519" y="5987"/>
              <a:ext cx="574" cy="574"/>
            </a:xfrm>
            <a:prstGeom prst="rect">
              <a:avLst/>
            </a:prstGeom>
          </p:spPr>
        </p:pic>
      </p:grpSp>
      <p:pic>
        <p:nvPicPr>
          <p:cNvPr id="61" name="Imagen 24"/>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84986" y="5292299"/>
            <a:ext cx="585665" cy="58566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86360" y="1912620"/>
            <a:ext cx="11999595" cy="4363720"/>
            <a:chOff x="136" y="3012"/>
            <a:chExt cx="18897" cy="6872"/>
          </a:xfrm>
          <a:solidFill>
            <a:srgbClr val="FFF2D1"/>
          </a:solidFill>
        </p:grpSpPr>
        <p:sp>
          <p:nvSpPr>
            <p:cNvPr id="2" name="Rectángulo 1"/>
            <p:cNvSpPr/>
            <p:nvPr/>
          </p:nvSpPr>
          <p:spPr>
            <a:xfrm>
              <a:off x="136" y="3012"/>
              <a:ext cx="18897" cy="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3" name="Cuadro de texto 12"/>
            <p:cNvSpPr txBox="1"/>
            <p:nvPr/>
          </p:nvSpPr>
          <p:spPr>
            <a:xfrm rot="16200000">
              <a:off x="-2396" y="5925"/>
              <a:ext cx="6839" cy="1016"/>
            </a:xfrm>
            <a:prstGeom prst="rect">
              <a:avLst/>
            </a:prstGeom>
            <a:grpFill/>
          </p:spPr>
          <p:txBody>
            <a:bodyPr wrap="square" rtlCol="0">
              <a:spAutoFit/>
            </a:bodyPr>
            <a:p>
              <a:pPr algn="ctr"/>
              <a:r>
                <a:rPr lang="es-CO" altLang="es-ES" sz="3600" b="1">
                  <a:solidFill>
                    <a:schemeClr val="tx1"/>
                  </a:solidFill>
                </a:rPr>
                <a:t>Acometida</a:t>
              </a:r>
              <a:endParaRPr lang="es-CO" altLang="es-ES" sz="3600" b="1">
                <a:solidFill>
                  <a:schemeClr val="tx1"/>
                </a:solidFill>
              </a:endParaRPr>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a:grpFill/>
          </p:spPr>
        </p:pic>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7032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4726940" cy="521970"/>
          </a:xfrm>
          <a:prstGeom prst="rect">
            <a:avLst/>
          </a:prstGeom>
        </p:spPr>
        <p:txBody>
          <a:bodyPr wrap="none">
            <a:spAutoFit/>
          </a:bodyPr>
          <a:p>
            <a:pPr algn="l"/>
            <a:r>
              <a:rPr lang="es-CO" altLang="es-ES" sz="1600" dirty="0">
                <a:latin typeface="Open Sans" panose="020B0606030504020204" pitchFamily="34" charset="0"/>
                <a:ea typeface="Open Sans" panose="020B0606030504020204" pitchFamily="34" charset="0"/>
                <a:cs typeface="Open Sans" panose="020B0606030504020204" pitchFamily="34" charset="0"/>
              </a:rPr>
              <a:t>Tema 5: </a:t>
            </a:r>
            <a:r>
              <a:rPr sz="1600" dirty="0">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dirty="0">
              <a:latin typeface="Open Sans" panose="020B0606030504020204" pitchFamily="34" charset="0"/>
              <a:ea typeface="Open Sans" panose="020B0606030504020204" pitchFamily="34" charset="0"/>
              <a:cs typeface="Open Sans" panose="020B0606030504020204" pitchFamily="34" charset="0"/>
            </a:endParaRPr>
          </a:p>
          <a:p>
            <a:pPr algn="l"/>
            <a:r>
              <a:rPr sz="1200" dirty="0">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761365" y="1536700"/>
            <a:ext cx="95935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7" name="Rectángulo 6"/>
          <p:cNvSpPr/>
          <p:nvPr/>
        </p:nvSpPr>
        <p:spPr>
          <a:xfrm>
            <a:off x="12310745" y="13335"/>
            <a:ext cx="1703070" cy="6829425"/>
          </a:xfrm>
          <a:prstGeom prst="rect">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200">
                <a:solidFill>
                  <a:schemeClr val="tx1"/>
                </a:solidFill>
              </a:rPr>
              <a:t>Maquetación:</a:t>
            </a:r>
            <a:endParaRPr lang="es-CO" altLang="es-ES" sz="1200">
              <a:solidFill>
                <a:schemeClr val="tx1"/>
              </a:solidFill>
            </a:endParaRPr>
          </a:p>
          <a:p>
            <a:pPr algn="l"/>
            <a:endParaRPr lang="es-CO" altLang="es-ES" sz="1200">
              <a:solidFill>
                <a:schemeClr val="tx1"/>
              </a:solidFill>
            </a:endParaRPr>
          </a:p>
          <a:p>
            <a:pPr algn="ctr"/>
            <a:r>
              <a:rPr lang="es-CO" altLang="es-ES" sz="1200" b="1" u="sng">
                <a:solidFill>
                  <a:schemeClr val="tx1"/>
                </a:solidFill>
              </a:rPr>
              <a:t>TAPS con SCROLL</a:t>
            </a:r>
            <a:endParaRPr lang="es-CO" altLang="es-ES" sz="1200" b="1" u="sng">
              <a:solidFill>
                <a:schemeClr val="tx1"/>
              </a:solidFill>
            </a:endParaRPr>
          </a:p>
          <a:p>
            <a:pPr algn="ctr"/>
            <a:endParaRPr lang="es-CO" altLang="es-ES" sz="1200">
              <a:solidFill>
                <a:schemeClr val="tx1"/>
              </a:solidFill>
            </a:endParaRPr>
          </a:p>
          <a:p>
            <a:pPr algn="l"/>
            <a:r>
              <a:rPr lang="es-CO" altLang="es-ES" sz="1200">
                <a:solidFill>
                  <a:schemeClr val="tx1"/>
                </a:solidFill>
              </a:rPr>
              <a:t>La apariencia de los taps en programación queda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https://codepen.io/rafaelavlucas/pen/MLKGba</a:t>
            </a:r>
            <a:endParaRPr lang="es-CO" altLang="es-ES" sz="1200">
              <a:solidFill>
                <a:schemeClr val="tx1"/>
              </a:solidFill>
            </a:endParaRPr>
          </a:p>
        </p:txBody>
      </p:sp>
      <p:sp>
        <p:nvSpPr>
          <p:cNvPr id="8" name="Rectángulo 7"/>
          <p:cNvSpPr/>
          <p:nvPr/>
        </p:nvSpPr>
        <p:spPr>
          <a:xfrm>
            <a:off x="621665" y="1976120"/>
            <a:ext cx="11335385" cy="42176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cxnSp>
        <p:nvCxnSpPr>
          <p:cNvPr id="9" name="Conector recto 8"/>
          <p:cNvCxnSpPr/>
          <p:nvPr/>
        </p:nvCxnSpPr>
        <p:spPr>
          <a:xfrm>
            <a:off x="11755120" y="418020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a:headEnd type="none" w="med" len="med"/>
          </a:ln>
        </p:spPr>
        <p:style>
          <a:lnRef idx="1">
            <a:schemeClr val="accent3"/>
          </a:lnRef>
          <a:fillRef idx="0">
            <a:schemeClr val="accent3"/>
          </a:fillRef>
          <a:effectRef idx="0">
            <a:schemeClr val="accent3"/>
          </a:effectRef>
          <a:fontRef idx="minor">
            <a:schemeClr val="tx1"/>
          </a:fontRef>
        </p:style>
      </p:cxnSp>
      <p:sp>
        <p:nvSpPr>
          <p:cNvPr id="5" name="Cuadro de texto 4"/>
          <p:cNvSpPr txBox="1"/>
          <p:nvPr/>
        </p:nvSpPr>
        <p:spPr>
          <a:xfrm>
            <a:off x="1655445" y="2165350"/>
            <a:ext cx="9972675" cy="953135"/>
          </a:xfrm>
          <a:prstGeom prst="rect">
            <a:avLst/>
          </a:prstGeom>
          <a:noFill/>
        </p:spPr>
        <p:txBody>
          <a:bodyPr wrap="square" rtlCol="0">
            <a:spAutoFit/>
          </a:bodyPr>
          <a:p>
            <a:r>
              <a:rPr lang="es-ES" altLang="en-US" sz="1400">
                <a:solidFill>
                  <a:schemeClr val="tx1"/>
                </a:solidFill>
                <a:latin typeface="Open Sans" panose="020B0606030504020204" pitchFamily="34" charset="0"/>
                <a:cs typeface="Open Sans" panose="020B0606030504020204" pitchFamily="34" charset="0"/>
              </a:rPr>
              <a:t>Es el cable que hace conexión entre la red de distribución y el medidor, la caja o cajas generales de protección.  En el Artículo 110-5 de la NTC 2050, se señala que los conductores normalmente utilizados para transportar corriente deben ser de cobre, pero con los debidos ajustes de capacidad también se pueden usar de aluminio. Estos pueden ser de dos tipos:</a:t>
            </a:r>
            <a:endParaRPr lang="es-ES" altLang="en-US" sz="1400">
              <a:solidFill>
                <a:schemeClr val="tx1"/>
              </a:solidFill>
              <a:latin typeface="Open Sans" panose="020B0606030504020204" pitchFamily="34" charset="0"/>
              <a:cs typeface="Open Sans" panose="020B0606030504020204" pitchFamily="34" charset="0"/>
            </a:endParaRPr>
          </a:p>
        </p:txBody>
      </p:sp>
      <p:pic>
        <p:nvPicPr>
          <p:cNvPr id="22" name="Marcador de posición de contenido 5" descr="alambre"/>
          <p:cNvPicPr>
            <a:picLocks noChangeAspect="1"/>
          </p:cNvPicPr>
          <p:nvPr/>
        </p:nvPicPr>
        <p:blipFill>
          <a:blip r:embed="rId4"/>
          <a:stretch>
            <a:fillRect/>
          </a:stretch>
        </p:blipFill>
        <p:spPr>
          <a:xfrm rot="5400000">
            <a:off x="2978785" y="3115310"/>
            <a:ext cx="360680" cy="3007995"/>
          </a:xfrm>
          <a:prstGeom prst="rect">
            <a:avLst/>
          </a:prstGeom>
        </p:spPr>
      </p:pic>
      <p:pic>
        <p:nvPicPr>
          <p:cNvPr id="23" name="Marcador de posición de contenido 17" descr="cable"/>
          <p:cNvPicPr>
            <a:picLocks noChangeAspect="1"/>
          </p:cNvPicPr>
          <p:nvPr/>
        </p:nvPicPr>
        <p:blipFill>
          <a:blip r:embed="rId5"/>
          <a:stretch>
            <a:fillRect/>
          </a:stretch>
        </p:blipFill>
        <p:spPr>
          <a:xfrm rot="5400000">
            <a:off x="3162935" y="1722120"/>
            <a:ext cx="410845" cy="3425825"/>
          </a:xfrm>
          <a:prstGeom prst="rect">
            <a:avLst/>
          </a:prstGeom>
        </p:spPr>
      </p:pic>
      <p:sp>
        <p:nvSpPr>
          <p:cNvPr id="24" name="Cuadro de texto 23"/>
          <p:cNvSpPr txBox="1"/>
          <p:nvPr/>
        </p:nvSpPr>
        <p:spPr>
          <a:xfrm>
            <a:off x="4987290" y="3250565"/>
            <a:ext cx="103060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Cable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5" name="Cuadro de texto 24"/>
          <p:cNvSpPr txBox="1"/>
          <p:nvPr/>
        </p:nvSpPr>
        <p:spPr>
          <a:xfrm>
            <a:off x="4427220" y="4464050"/>
            <a:ext cx="144335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Alambre</a:t>
            </a:r>
            <a:endParaRPr lang="es-CO" altLang="es-ES" sz="1600" b="1">
              <a:solidFill>
                <a:srgbClr val="2C538E"/>
              </a:solidFill>
              <a:latin typeface="Open Sans" panose="020B0606030504020204" pitchFamily="34" charset="0"/>
              <a:cs typeface="Open Sans" panose="020B0606030504020204" pitchFamily="34" charset="0"/>
            </a:endParaRPr>
          </a:p>
        </p:txBody>
      </p:sp>
      <p:sp>
        <p:nvSpPr>
          <p:cNvPr id="27" name="Cuadro de texto 26"/>
          <p:cNvSpPr txBox="1"/>
          <p:nvPr/>
        </p:nvSpPr>
        <p:spPr>
          <a:xfrm>
            <a:off x="1655445" y="4946015"/>
            <a:ext cx="4214495"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un solo hilo de cobre o de aluminio, y su diámetro depende del calibre del conductor.</a:t>
            </a:r>
            <a:endParaRPr lang="es-ES" altLang="en-US" sz="1400">
              <a:latin typeface="Open Sans" panose="020B0606030504020204" pitchFamily="34" charset="0"/>
              <a:cs typeface="Open Sans" panose="020B0606030504020204" pitchFamily="34" charset="0"/>
            </a:endParaRPr>
          </a:p>
        </p:txBody>
      </p:sp>
      <p:sp>
        <p:nvSpPr>
          <p:cNvPr id="28" name="Cuadro de texto 27"/>
          <p:cNvSpPr txBox="1"/>
          <p:nvPr/>
        </p:nvSpPr>
        <p:spPr>
          <a:xfrm>
            <a:off x="1655445" y="3640455"/>
            <a:ext cx="4293870" cy="521970"/>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E</a:t>
            </a:r>
            <a:r>
              <a:rPr lang="es-ES" altLang="en-US" sz="1400">
                <a:latin typeface="Open Sans" panose="020B0606030504020204" pitchFamily="34" charset="0"/>
                <a:cs typeface="Open Sans" panose="020B0606030504020204" pitchFamily="34" charset="0"/>
              </a:rPr>
              <a:t>stán formados por varios hilos de alambre entrelazados.</a:t>
            </a:r>
            <a:endParaRPr lang="es-ES" altLang="en-US" sz="1400">
              <a:latin typeface="Open Sans" panose="020B0606030504020204" pitchFamily="34" charset="0"/>
              <a:cs typeface="Open Sans" panose="020B0606030504020204" pitchFamily="34" charset="0"/>
            </a:endParaRPr>
          </a:p>
        </p:txBody>
      </p:sp>
      <p:sp>
        <p:nvSpPr>
          <p:cNvPr id="33" name="Cuadro de texto 32"/>
          <p:cNvSpPr txBox="1"/>
          <p:nvPr/>
        </p:nvSpPr>
        <p:spPr>
          <a:xfrm>
            <a:off x="7037705" y="3229610"/>
            <a:ext cx="3681730" cy="306705"/>
          </a:xfrm>
          <a:prstGeom prst="rect">
            <a:avLst/>
          </a:prstGeom>
          <a:noFill/>
        </p:spPr>
        <p:txBody>
          <a:bodyPr wrap="square" rtlCol="0">
            <a:spAutoFit/>
          </a:bodyPr>
          <a:p>
            <a:pPr algn="ctr"/>
            <a:r>
              <a:rPr lang="es-ES" altLang="en-US" sz="1400">
                <a:latin typeface="Open Sans" panose="020B0606030504020204" pitchFamily="34" charset="0"/>
                <a:cs typeface="Open Sans" panose="020B0606030504020204" pitchFamily="34" charset="0"/>
              </a:rPr>
              <a:t>Para el cálculo de la acometida se debe:</a:t>
            </a:r>
            <a:endParaRPr lang="es-ES" altLang="en-US" sz="1400">
              <a:latin typeface="Open Sans" panose="020B0606030504020204" pitchFamily="34" charset="0"/>
              <a:cs typeface="Open Sans" panose="020B0606030504020204" pitchFamily="34" charset="0"/>
            </a:endParaRPr>
          </a:p>
        </p:txBody>
      </p:sp>
      <p:sp>
        <p:nvSpPr>
          <p:cNvPr id="38" name="Rectángulo redondeado 37"/>
          <p:cNvSpPr/>
          <p:nvPr/>
        </p:nvSpPr>
        <p:spPr>
          <a:xfrm>
            <a:off x="7306945" y="3797935"/>
            <a:ext cx="2857500" cy="358775"/>
          </a:xfrm>
          <a:prstGeom prst="roundRect">
            <a:avLst/>
          </a:prstGeom>
          <a:solidFill>
            <a:srgbClr val="FFD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5" name="Cuadro de texto 34"/>
          <p:cNvSpPr txBox="1"/>
          <p:nvPr/>
        </p:nvSpPr>
        <p:spPr>
          <a:xfrm>
            <a:off x="7670165" y="3828415"/>
            <a:ext cx="226758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Calcular la carga total</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0" name="Grupo 49"/>
          <p:cNvGrpSpPr/>
          <p:nvPr/>
        </p:nvGrpSpPr>
        <p:grpSpPr>
          <a:xfrm>
            <a:off x="9800590" y="3801745"/>
            <a:ext cx="481330" cy="364490"/>
            <a:chOff x="15434" y="5987"/>
            <a:chExt cx="758" cy="574"/>
          </a:xfrm>
        </p:grpSpPr>
        <p:sp>
          <p:nvSpPr>
            <p:cNvPr id="39" name="Rectángulo redondeado 3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40" name="Imagen 39" descr="plus-info"/>
            <p:cNvPicPr>
              <a:picLocks noChangeAspect="1"/>
            </p:cNvPicPr>
            <p:nvPr/>
          </p:nvPicPr>
          <p:blipFill>
            <a:blip r:embed="rId6"/>
            <a:stretch>
              <a:fillRect/>
            </a:stretch>
          </p:blipFill>
          <p:spPr>
            <a:xfrm>
              <a:off x="15519" y="5987"/>
              <a:ext cx="574" cy="574"/>
            </a:xfrm>
            <a:prstGeom prst="rect">
              <a:avLst/>
            </a:prstGeom>
          </p:spPr>
        </p:pic>
      </p:grpSp>
      <p:sp>
        <p:nvSpPr>
          <p:cNvPr id="44" name="Rectángulo redondeado 43"/>
          <p:cNvSpPr/>
          <p:nvPr/>
        </p:nvSpPr>
        <p:spPr>
          <a:xfrm>
            <a:off x="7306945" y="4464685"/>
            <a:ext cx="3790315" cy="35877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8" name="Rectángulo redondeado 47"/>
          <p:cNvSpPr/>
          <p:nvPr/>
        </p:nvSpPr>
        <p:spPr>
          <a:xfrm>
            <a:off x="7374255" y="5243830"/>
            <a:ext cx="3886200" cy="470535"/>
          </a:xfrm>
          <a:prstGeom prst="roundRect">
            <a:avLst/>
          </a:prstGeom>
          <a:solidFill>
            <a:srgbClr val="FFD97B"/>
          </a:solidFill>
          <a:ln>
            <a:solidFill>
              <a:srgbClr val="DBEF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41" name="Grupo 40"/>
          <p:cNvGrpSpPr/>
          <p:nvPr/>
        </p:nvGrpSpPr>
        <p:grpSpPr>
          <a:xfrm>
            <a:off x="6946262" y="3681181"/>
            <a:ext cx="572773" cy="2078269"/>
            <a:chOff x="11014" y="6069"/>
            <a:chExt cx="827" cy="3001"/>
          </a:xfrm>
        </p:grpSpPr>
        <p:pic>
          <p:nvPicPr>
            <p:cNvPr id="54" name="Imagen 53" descr="C:\Users\ingritd.castrillon\Documents\Carolina Castrillon\Personal\iMaster\Bos Ingenieria\Carpeta 5 Unidad 7 - Esquemas de Conexión\Unidad 7 - Esquemas de Conexión\Img\Temporales\one.pngone"/>
            <p:cNvPicPr>
              <a:picLocks noChangeAspect="1"/>
            </p:cNvPicPr>
            <p:nvPr/>
          </p:nvPicPr>
          <p:blipFill>
            <a:blip r:embed="rId7"/>
            <a:srcRect/>
            <a:stretch>
              <a:fillRect/>
            </a:stretch>
          </p:blipFill>
          <p:spPr>
            <a:xfrm>
              <a:off x="11014" y="6069"/>
              <a:ext cx="806" cy="756"/>
            </a:xfrm>
            <a:prstGeom prst="rect">
              <a:avLst/>
            </a:prstGeom>
          </p:spPr>
        </p:pic>
        <p:pic>
          <p:nvPicPr>
            <p:cNvPr id="42" name="Imagen 41" descr="C:\Users\ingritd.castrillon\Documents\Carolina Castrillon\Personal\iMaster\Bos Ingenieria\Carpeta 5 Unidad 7 - Esquemas de Conexión\Unidad 7 - Esquemas de Conexión\Img\Temporales\two.pngtwo"/>
            <p:cNvPicPr>
              <a:picLocks noChangeAspect="1"/>
            </p:cNvPicPr>
            <p:nvPr/>
          </p:nvPicPr>
          <p:blipFill>
            <a:blip r:embed="rId8"/>
            <a:srcRect/>
            <a:stretch>
              <a:fillRect/>
            </a:stretch>
          </p:blipFill>
          <p:spPr>
            <a:xfrm>
              <a:off x="11032" y="7057"/>
              <a:ext cx="805" cy="805"/>
            </a:xfrm>
            <a:prstGeom prst="rect">
              <a:avLst/>
            </a:prstGeom>
          </p:spPr>
        </p:pic>
        <p:pic>
          <p:nvPicPr>
            <p:cNvPr id="43" name="Imagen 42" descr="C:\Users\ingritd.castrillon\Documents\Carolina Castrillon\Personal\iMaster\Bos Ingenieria\Carpeta 5 Unidad 7 - Esquemas de Conexión\Unidad 7 - Esquemas de Conexión\Img\Temporales\three.pngthree"/>
            <p:cNvPicPr>
              <a:picLocks noChangeAspect="1"/>
            </p:cNvPicPr>
            <p:nvPr/>
          </p:nvPicPr>
          <p:blipFill>
            <a:blip r:embed="rId9"/>
            <a:srcRect/>
            <a:stretch>
              <a:fillRect/>
            </a:stretch>
          </p:blipFill>
          <p:spPr>
            <a:xfrm>
              <a:off x="11032" y="8228"/>
              <a:ext cx="809" cy="842"/>
            </a:xfrm>
            <a:prstGeom prst="rect">
              <a:avLst/>
            </a:prstGeom>
          </p:spPr>
        </p:pic>
      </p:grpSp>
      <p:sp>
        <p:nvSpPr>
          <p:cNvPr id="36" name="Cuadro de texto 35"/>
          <p:cNvSpPr txBox="1"/>
          <p:nvPr/>
        </p:nvSpPr>
        <p:spPr>
          <a:xfrm>
            <a:off x="7670165" y="4504055"/>
            <a:ext cx="29387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Establecer un factor de demanda</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sp>
        <p:nvSpPr>
          <p:cNvPr id="37" name="Cuadro de texto 36"/>
          <p:cNvSpPr txBox="1"/>
          <p:nvPr/>
        </p:nvSpPr>
        <p:spPr>
          <a:xfrm>
            <a:off x="7670165" y="5215255"/>
            <a:ext cx="3519805" cy="306705"/>
          </a:xfrm>
          <a:prstGeom prst="rect">
            <a:avLst/>
          </a:prstGeom>
          <a:noFill/>
        </p:spPr>
        <p:txBody>
          <a:bodyPr wrap="square" rtlCol="0">
            <a:spAutoFit/>
          </a:bodyPr>
          <a:p>
            <a:r>
              <a:rPr lang="es-CO" altLang="es-ES" sz="1400">
                <a:latin typeface="Open Sans" panose="020B0606030504020204" pitchFamily="34" charset="0"/>
                <a:cs typeface="Open Sans" panose="020B0606030504020204" pitchFamily="34" charset="0"/>
              </a:rPr>
              <a:t>Definir e</a:t>
            </a:r>
            <a:r>
              <a:rPr lang="es-ES" altLang="en-US" sz="1400">
                <a:latin typeface="Open Sans" panose="020B0606030504020204" pitchFamily="34" charset="0"/>
                <a:cs typeface="Open Sans" panose="020B0606030504020204" pitchFamily="34" charset="0"/>
              </a:rPr>
              <a:t>l valor de tensión que va alimentar</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grpSp>
        <p:nvGrpSpPr>
          <p:cNvPr id="51" name="Grupo 50"/>
          <p:cNvGrpSpPr/>
          <p:nvPr/>
        </p:nvGrpSpPr>
        <p:grpSpPr>
          <a:xfrm>
            <a:off x="10678795" y="4458970"/>
            <a:ext cx="481330" cy="364490"/>
            <a:chOff x="15434" y="5987"/>
            <a:chExt cx="758" cy="574"/>
          </a:xfrm>
        </p:grpSpPr>
        <p:sp>
          <p:nvSpPr>
            <p:cNvPr id="52" name="Rectángulo redondeado 51"/>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53" name="Imagen 52" descr="plus-info"/>
            <p:cNvPicPr>
              <a:picLocks noChangeAspect="1"/>
            </p:cNvPicPr>
            <p:nvPr/>
          </p:nvPicPr>
          <p:blipFill>
            <a:blip r:embed="rId6"/>
            <a:stretch>
              <a:fillRect/>
            </a:stretch>
          </p:blipFill>
          <p:spPr>
            <a:xfrm>
              <a:off x="15519" y="5987"/>
              <a:ext cx="574" cy="574"/>
            </a:xfrm>
            <a:prstGeom prst="rect">
              <a:avLst/>
            </a:prstGeom>
          </p:spPr>
        </p:pic>
      </p:grpSp>
      <p:grpSp>
        <p:nvGrpSpPr>
          <p:cNvPr id="58" name="Grupo 57"/>
          <p:cNvGrpSpPr/>
          <p:nvPr/>
        </p:nvGrpSpPr>
        <p:grpSpPr>
          <a:xfrm>
            <a:off x="10742295" y="5285740"/>
            <a:ext cx="481330" cy="364490"/>
            <a:chOff x="15434" y="5987"/>
            <a:chExt cx="758" cy="574"/>
          </a:xfrm>
        </p:grpSpPr>
        <p:sp>
          <p:nvSpPr>
            <p:cNvPr id="59" name="Rectángulo redondeado 58"/>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60" name="Imagen 59" descr="plus-info"/>
            <p:cNvPicPr>
              <a:picLocks noChangeAspect="1"/>
            </p:cNvPicPr>
            <p:nvPr/>
          </p:nvPicPr>
          <p:blipFill>
            <a:blip r:embed="rId6"/>
            <a:stretch>
              <a:fillRect/>
            </a:stretch>
          </p:blipFill>
          <p:spPr>
            <a:xfrm>
              <a:off x="15519" y="5987"/>
              <a:ext cx="574" cy="574"/>
            </a:xfrm>
            <a:prstGeom prst="rect">
              <a:avLst/>
            </a:prstGeom>
          </p:spPr>
        </p:pic>
      </p:grpSp>
      <p:pic>
        <p:nvPicPr>
          <p:cNvPr id="61" name="Imagen 24"/>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84986" y="5285949"/>
            <a:ext cx="585665" cy="585665"/>
          </a:xfrm>
          <a:prstGeom prst="rect">
            <a:avLst/>
          </a:prstGeom>
        </p:spPr>
      </p:pic>
      <p:sp>
        <p:nvSpPr>
          <p:cNvPr id="20" name="Cuadro de texto 19"/>
          <p:cNvSpPr txBox="1"/>
          <p:nvPr/>
        </p:nvSpPr>
        <p:spPr>
          <a:xfrm>
            <a:off x="4663440" y="5215255"/>
            <a:ext cx="3702685" cy="275590"/>
          </a:xfrm>
          <a:prstGeom prst="rect">
            <a:avLst/>
          </a:prstGeom>
          <a:noFill/>
        </p:spPr>
        <p:txBody>
          <a:bodyPr wrap="square" rtlCol="0">
            <a:spAutoFit/>
          </a:bodyPr>
          <a:p>
            <a:pPr algn="ctr"/>
            <a:r>
              <a:rPr lang="es-CO" sz="1200" i="1">
                <a:latin typeface="Open Sans" panose="020B0606030504020204" pitchFamily="34" charset="0"/>
                <a:cs typeface="Open Sans" panose="020B0606030504020204" pitchFamily="34" charset="0"/>
                <a:sym typeface="+mn-ea"/>
              </a:rPr>
              <a:t>T</a:t>
            </a:r>
            <a:r>
              <a:rPr sz="1200" i="1">
                <a:latin typeface="Open Sans" panose="020B0606030504020204" pitchFamily="34" charset="0"/>
                <a:cs typeface="Open Sans" panose="020B0606030504020204" pitchFamily="34" charset="0"/>
                <a:sym typeface="+mn-ea"/>
              </a:rPr>
              <a:t>abla 220.55</a:t>
            </a:r>
            <a:endParaRPr lang="es-ES" altLang="en-US" sz="1200" i="1">
              <a:latin typeface="Open Sans" panose="020B0606030504020204" pitchFamily="34" charset="0"/>
              <a:cs typeface="Open Sans" panose="020B0606030504020204" pitchFamily="34" charset="0"/>
              <a:sym typeface="+mn-ea"/>
            </a:endParaRPr>
          </a:p>
        </p:txBody>
      </p:sp>
      <p:sp>
        <p:nvSpPr>
          <p:cNvPr id="26" name="Rectángulo 25"/>
          <p:cNvSpPr/>
          <p:nvPr/>
        </p:nvSpPr>
        <p:spPr>
          <a:xfrm>
            <a:off x="10160" y="12700"/>
            <a:ext cx="12202795" cy="685165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6" name="Grupo 5"/>
          <p:cNvGrpSpPr/>
          <p:nvPr/>
        </p:nvGrpSpPr>
        <p:grpSpPr>
          <a:xfrm>
            <a:off x="876767" y="663014"/>
            <a:ext cx="10750151" cy="5208207"/>
            <a:chOff x="1381" y="1044"/>
            <a:chExt cx="16929" cy="8202"/>
          </a:xfrm>
        </p:grpSpPr>
        <p:grpSp>
          <p:nvGrpSpPr>
            <p:cNvPr id="11" name="Grupo 10"/>
            <p:cNvGrpSpPr/>
            <p:nvPr/>
          </p:nvGrpSpPr>
          <p:grpSpPr>
            <a:xfrm rot="0">
              <a:off x="1381" y="1044"/>
              <a:ext cx="16929" cy="8202"/>
              <a:chOff x="-858" y="-7074"/>
              <a:chExt cx="11948" cy="22232"/>
            </a:xfrm>
          </p:grpSpPr>
          <p:sp>
            <p:nvSpPr>
              <p:cNvPr id="12" name="Rectángulo redondeado 11"/>
              <p:cNvSpPr/>
              <p:nvPr/>
            </p:nvSpPr>
            <p:spPr>
              <a:xfrm>
                <a:off x="-858" y="-7074"/>
                <a:ext cx="11948" cy="22232"/>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16" name="Óvalo 15"/>
              <p:cNvSpPr/>
              <p:nvPr/>
            </p:nvSpPr>
            <p:spPr>
              <a:xfrm>
                <a:off x="10173" y="-6327"/>
                <a:ext cx="263" cy="11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pic>
          <p:nvPicPr>
            <p:cNvPr id="21" name="Imagen 20" descr="C:\Users\ingritd.castrillon\Documents\Carolina Castrillon\Personal\iMaster\Bos Ingenieria\Carpeta 5 Unidad 7 - Esquemas de Conexión\Unidad 7 - Esquemas de Conexión\Img\Temporales\three.pngthree"/>
            <p:cNvPicPr>
              <a:picLocks noChangeAspect="1"/>
            </p:cNvPicPr>
            <p:nvPr/>
          </p:nvPicPr>
          <p:blipFill>
            <a:blip r:embed="rId9"/>
            <a:srcRect/>
            <a:stretch>
              <a:fillRect/>
            </a:stretch>
          </p:blipFill>
          <p:spPr>
            <a:xfrm>
              <a:off x="2179" y="1626"/>
              <a:ext cx="763" cy="794"/>
            </a:xfrm>
            <a:prstGeom prst="rect">
              <a:avLst/>
            </a:prstGeom>
          </p:spPr>
        </p:pic>
        <p:sp>
          <p:nvSpPr>
            <p:cNvPr id="18" name="Cuadro de texto 17"/>
            <p:cNvSpPr txBox="1"/>
            <p:nvPr/>
          </p:nvSpPr>
          <p:spPr>
            <a:xfrm>
              <a:off x="3090" y="1400"/>
              <a:ext cx="13727" cy="2519"/>
            </a:xfrm>
            <a:prstGeom prst="rect">
              <a:avLst/>
            </a:prstGeom>
            <a:noFill/>
          </p:spPr>
          <p:txBody>
            <a:bodyPr wrap="square" rtlCol="0">
              <a:spAutoFit/>
            </a:bodyPr>
            <a:p>
              <a:r>
                <a:rPr lang="es-CO" sz="1400">
                  <a:solidFill>
                    <a:schemeClr val="tx1"/>
                  </a:solidFill>
                  <a:latin typeface="Open Sans" panose="020B0606030504020204" pitchFamily="34" charset="0"/>
                  <a:cs typeface="Open Sans" panose="020B0606030504020204" pitchFamily="34" charset="0"/>
                </a:rPr>
                <a:t>E</a:t>
              </a:r>
              <a:r>
                <a:rPr sz="1400">
                  <a:solidFill>
                    <a:schemeClr val="tx1"/>
                  </a:solidFill>
                  <a:latin typeface="Open Sans" panose="020B0606030504020204" pitchFamily="34" charset="0"/>
                  <a:cs typeface="Open Sans" panose="020B0606030504020204" pitchFamily="34" charset="0"/>
                </a:rPr>
                <a:t>l valo</a:t>
              </a:r>
              <a:r>
                <a:rPr sz="1400">
                  <a:latin typeface="Open Sans" panose="020B0606030504020204" pitchFamily="34" charset="0"/>
                  <a:cs typeface="Open Sans" panose="020B0606030504020204" pitchFamily="34" charset="0"/>
                </a:rPr>
                <a:t>r de tensión que va alimentar queriendo decir con esto que puede ser 120V, 220V o 380V, dependiendo de la carga que el espacio físico requiere para el funcionamiento de sus elementos (siendo esta monofásica, bifásica o trifásica).</a:t>
              </a:r>
              <a:endParaRPr sz="1400">
                <a:latin typeface="Open Sans" panose="020B0606030504020204" pitchFamily="34" charset="0"/>
                <a:cs typeface="Open Sans" panose="020B0606030504020204" pitchFamily="34" charset="0"/>
              </a:endParaRPr>
            </a:p>
            <a:p>
              <a:endParaRPr sz="1400">
                <a:latin typeface="Open Sans" panose="020B0606030504020204" pitchFamily="34" charset="0"/>
                <a:cs typeface="Open Sans" panose="020B0606030504020204" pitchFamily="34" charset="0"/>
              </a:endParaRPr>
            </a:p>
            <a:p>
              <a:pPr algn="ctr"/>
              <a:r>
                <a:rPr sz="1400" b="1">
                  <a:solidFill>
                    <a:srgbClr val="2C538E"/>
                  </a:solidFill>
                  <a:latin typeface="Open Sans" panose="020B0606030504020204" pitchFamily="34" charset="0"/>
                  <a:cs typeface="Open Sans" panose="020B0606030504020204" pitchFamily="34" charset="0"/>
                </a:rPr>
                <a:t>Factor de </a:t>
              </a:r>
              <a:r>
                <a:rPr lang="es-CO" sz="1400" b="1">
                  <a:solidFill>
                    <a:srgbClr val="2C538E"/>
                  </a:solidFill>
                  <a:latin typeface="Open Sans" panose="020B0606030504020204" pitchFamily="34" charset="0"/>
                  <a:cs typeface="Open Sans" panose="020B0606030504020204" pitchFamily="34" charset="0"/>
                </a:rPr>
                <a:t>D</a:t>
              </a:r>
              <a:r>
                <a:rPr sz="1400" b="1">
                  <a:solidFill>
                    <a:srgbClr val="2C538E"/>
                  </a:solidFill>
                  <a:latin typeface="Open Sans" panose="020B0606030504020204" pitchFamily="34" charset="0"/>
                  <a:cs typeface="Open Sans" panose="020B0606030504020204" pitchFamily="34" charset="0"/>
                </a:rPr>
                <a:t>emanda (%) </a:t>
              </a:r>
              <a:endParaRPr sz="1400" b="1">
                <a:solidFill>
                  <a:srgbClr val="2C538E"/>
                </a:solidFill>
                <a:latin typeface="Open Sans" panose="020B0606030504020204" pitchFamily="34" charset="0"/>
                <a:cs typeface="Open Sans" panose="020B0606030504020204" pitchFamily="34" charset="0"/>
              </a:endParaRPr>
            </a:p>
            <a:p>
              <a:endParaRPr sz="1400">
                <a:latin typeface="Open Sans" panose="020B0606030504020204" pitchFamily="34" charset="0"/>
                <a:cs typeface="Open Sans" panose="020B0606030504020204" pitchFamily="34" charset="0"/>
              </a:endParaRPr>
            </a:p>
            <a:p>
              <a:pPr algn="ctr"/>
              <a:r>
                <a:rPr sz="1400">
                  <a:latin typeface="Open Sans" panose="020B0606030504020204" pitchFamily="34" charset="0"/>
                  <a:cs typeface="Open Sans" panose="020B0606030504020204" pitchFamily="34" charset="0"/>
                </a:rPr>
                <a:t>tabla 220.55.xlsx</a:t>
              </a:r>
              <a:endParaRPr sz="1400">
                <a:latin typeface="Open Sans" panose="020B0606030504020204" pitchFamily="34" charset="0"/>
                <a:cs typeface="Open Sans" panose="020B0606030504020204" pitchFamily="34" charset="0"/>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86360" y="1913255"/>
            <a:ext cx="11999595" cy="4363720"/>
            <a:chOff x="136" y="3012"/>
            <a:chExt cx="18897" cy="6872"/>
          </a:xfrm>
          <a:solidFill>
            <a:srgbClr val="FFF2D1"/>
          </a:solidFill>
        </p:grpSpPr>
        <p:sp>
          <p:nvSpPr>
            <p:cNvPr id="2" name="Rectángulo 1"/>
            <p:cNvSpPr/>
            <p:nvPr/>
          </p:nvSpPr>
          <p:spPr>
            <a:xfrm>
              <a:off x="136" y="3012"/>
              <a:ext cx="18897" cy="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a:grpFill/>
          </p:spPr>
        </p:pic>
        <p:sp>
          <p:nvSpPr>
            <p:cNvPr id="13" name="Cuadro de texto 12"/>
            <p:cNvSpPr txBox="1"/>
            <p:nvPr/>
          </p:nvSpPr>
          <p:spPr>
            <a:xfrm rot="16200000">
              <a:off x="-2507" y="5940"/>
              <a:ext cx="6839" cy="1016"/>
            </a:xfrm>
            <a:prstGeom prst="rect">
              <a:avLst/>
            </a:prstGeom>
            <a:grpFill/>
          </p:spPr>
          <p:txBody>
            <a:bodyPr wrap="square" rtlCol="0">
              <a:spAutoFit/>
            </a:bodyPr>
            <a:p>
              <a:pPr algn="ctr"/>
              <a:r>
                <a:rPr lang="es-CO" altLang="es-ES" sz="3600" b="1">
                  <a:solidFill>
                    <a:schemeClr val="tx1"/>
                  </a:solidFill>
                </a:rPr>
                <a:t>Acometida</a:t>
              </a:r>
              <a:endParaRPr lang="es-CO" altLang="es-ES" sz="3600" b="1">
                <a:solidFill>
                  <a:schemeClr val="tx1"/>
                </a:solidFill>
              </a:endParaRPr>
            </a:p>
          </p:txBody>
        </p:sp>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7032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761365" y="1536700"/>
            <a:ext cx="95935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7" name="Rectángulo 6"/>
          <p:cNvSpPr/>
          <p:nvPr/>
        </p:nvSpPr>
        <p:spPr>
          <a:xfrm>
            <a:off x="12310745" y="13335"/>
            <a:ext cx="1703070" cy="6829425"/>
          </a:xfrm>
          <a:prstGeom prst="rect">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200">
                <a:solidFill>
                  <a:schemeClr val="tx1"/>
                </a:solidFill>
              </a:rPr>
              <a:t>Maquetación:</a:t>
            </a:r>
            <a:endParaRPr lang="es-CO" altLang="es-ES" sz="1200">
              <a:solidFill>
                <a:schemeClr val="tx1"/>
              </a:solidFill>
            </a:endParaRPr>
          </a:p>
          <a:p>
            <a:pPr algn="l"/>
            <a:endParaRPr lang="es-CO" altLang="es-ES" sz="1200">
              <a:solidFill>
                <a:schemeClr val="tx1"/>
              </a:solidFill>
            </a:endParaRPr>
          </a:p>
          <a:p>
            <a:pPr algn="ctr"/>
            <a:r>
              <a:rPr lang="es-CO" altLang="es-ES" sz="1200" b="1" u="sng">
                <a:solidFill>
                  <a:schemeClr val="tx1"/>
                </a:solidFill>
              </a:rPr>
              <a:t>TAPS con SCROLL</a:t>
            </a:r>
            <a:endParaRPr lang="es-CO" altLang="es-ES" sz="1200" b="1" u="sng">
              <a:solidFill>
                <a:schemeClr val="tx1"/>
              </a:solidFill>
            </a:endParaRPr>
          </a:p>
          <a:p>
            <a:pPr algn="ctr"/>
            <a:endParaRPr lang="es-CO" altLang="es-ES" sz="1200">
              <a:solidFill>
                <a:schemeClr val="tx1"/>
              </a:solidFill>
            </a:endParaRPr>
          </a:p>
          <a:p>
            <a:pPr algn="l"/>
            <a:r>
              <a:rPr lang="es-CO" altLang="es-ES" sz="1200">
                <a:solidFill>
                  <a:schemeClr val="tx1"/>
                </a:solidFill>
              </a:rPr>
              <a:t>La apariencia de los taps en programación queda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https://codepen.io/rafaelavlucas/pen/MLKGba</a:t>
            </a:r>
            <a:endParaRPr lang="es-CO" altLang="es-ES" sz="1200">
              <a:solidFill>
                <a:schemeClr val="tx1"/>
              </a:solidFill>
            </a:endParaRPr>
          </a:p>
        </p:txBody>
      </p:sp>
      <p:cxnSp>
        <p:nvCxnSpPr>
          <p:cNvPr id="9" name="Conector recto 8"/>
          <p:cNvCxnSpPr/>
          <p:nvPr/>
        </p:nvCxnSpPr>
        <p:spPr>
          <a:xfrm>
            <a:off x="11755120" y="418020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a:headEnd type="none" w="med" len="med"/>
          </a:ln>
        </p:spPr>
        <p:style>
          <a:lnRef idx="1">
            <a:schemeClr val="accent3"/>
          </a:lnRef>
          <a:fillRef idx="0">
            <a:schemeClr val="accent3"/>
          </a:fillRef>
          <a:effectRef idx="0">
            <a:schemeClr val="accent3"/>
          </a:effectRef>
          <a:fontRef idx="minor">
            <a:schemeClr val="tx1"/>
          </a:fontRef>
        </p:style>
      </p:cxnSp>
      <p:sp>
        <p:nvSpPr>
          <p:cNvPr id="5" name="Cuadro de texto 4"/>
          <p:cNvSpPr txBox="1"/>
          <p:nvPr/>
        </p:nvSpPr>
        <p:spPr>
          <a:xfrm>
            <a:off x="1584325" y="2078355"/>
            <a:ext cx="9769475" cy="306705"/>
          </a:xfrm>
          <a:prstGeom prst="rect">
            <a:avLst/>
          </a:prstGeom>
          <a:noFill/>
        </p:spPr>
        <p:txBody>
          <a:bodyPr wrap="square" rtlCol="0">
            <a:spAutoFit/>
          </a:bodyPr>
          <a:p>
            <a:r>
              <a:rPr lang="es-ES" altLang="en-US" sz="1400" b="1">
                <a:latin typeface="Open Sans" panose="020B0606030504020204" pitchFamily="34" charset="0"/>
                <a:cs typeface="Open Sans" panose="020B0606030504020204" pitchFamily="34" charset="0"/>
              </a:rPr>
              <a:t>Ejemplo de cálculo de una acometida</a:t>
            </a:r>
            <a:endParaRPr lang="es-ES" altLang="en-US" sz="1400" b="1">
              <a:latin typeface="Open Sans" panose="020B0606030504020204" pitchFamily="34" charset="0"/>
              <a:cs typeface="Open Sans" panose="020B0606030504020204" pitchFamily="34" charset="0"/>
            </a:endParaRPr>
          </a:p>
        </p:txBody>
      </p:sp>
      <p:sp>
        <p:nvSpPr>
          <p:cNvPr id="8" name="Cuadro de texto 7"/>
          <p:cNvSpPr txBox="1"/>
          <p:nvPr/>
        </p:nvSpPr>
        <p:spPr>
          <a:xfrm>
            <a:off x="3150235" y="3056890"/>
            <a:ext cx="840676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Se tiene una vivienda con una carga general de 28 720 VA , con un sistema bifásico de 220V.</a:t>
            </a:r>
            <a:endParaRPr lang="es-ES" altLang="en-US" sz="1400">
              <a:latin typeface="Open Sans" panose="020B0606030504020204" pitchFamily="34" charset="0"/>
              <a:cs typeface="Open Sans" panose="020B0606030504020204" pitchFamily="34" charset="0"/>
            </a:endParaRPr>
          </a:p>
        </p:txBody>
      </p:sp>
      <p:sp>
        <p:nvSpPr>
          <p:cNvPr id="11" name="Cuadro de texto 10"/>
          <p:cNvSpPr txBox="1"/>
          <p:nvPr/>
        </p:nvSpPr>
        <p:spPr>
          <a:xfrm>
            <a:off x="4906010" y="3942080"/>
            <a:ext cx="2360295" cy="306705"/>
          </a:xfrm>
          <a:prstGeom prst="rect">
            <a:avLst/>
          </a:prstGeom>
          <a:noFill/>
        </p:spPr>
        <p:txBody>
          <a:bodyPr wrap="square" rtlCol="0">
            <a:spAutoFit/>
          </a:bodyPr>
          <a:p>
            <a:pPr algn="ctr"/>
            <a:r>
              <a:rPr lang="es-CO" altLang="es-ES" sz="1400" b="1">
                <a:solidFill>
                  <a:srgbClr val="002060"/>
                </a:solidFill>
                <a:latin typeface="Open Sans" panose="020B0606030504020204" pitchFamily="34" charset="0"/>
                <a:cs typeface="Open Sans" panose="020B0606030504020204" pitchFamily="34" charset="0"/>
              </a:rPr>
              <a:t>Cálculo de acometida</a:t>
            </a:r>
            <a:endParaRPr lang="es-CO" altLang="es-ES" sz="1400" b="1">
              <a:solidFill>
                <a:srgbClr val="002060"/>
              </a:solidFill>
              <a:latin typeface="Open Sans" panose="020B0606030504020204" pitchFamily="34" charset="0"/>
              <a:cs typeface="Open Sans" panose="020B0606030504020204" pitchFamily="34" charset="0"/>
            </a:endParaRPr>
          </a:p>
        </p:txBody>
      </p:sp>
      <p:pic>
        <p:nvPicPr>
          <p:cNvPr id="12" name="Imagen 11" descr="check"/>
          <p:cNvPicPr>
            <a:picLocks noChangeAspect="1"/>
          </p:cNvPicPr>
          <p:nvPr/>
        </p:nvPicPr>
        <p:blipFill>
          <a:blip r:embed="rId4"/>
          <a:stretch>
            <a:fillRect/>
          </a:stretch>
        </p:blipFill>
        <p:spPr>
          <a:xfrm>
            <a:off x="1890395" y="4338638"/>
            <a:ext cx="336550" cy="336550"/>
          </a:xfrm>
          <a:prstGeom prst="rect">
            <a:avLst/>
          </a:prstGeom>
        </p:spPr>
      </p:pic>
      <p:sp>
        <p:nvSpPr>
          <p:cNvPr id="24" name="Cuadro de texto 23"/>
          <p:cNvSpPr txBox="1"/>
          <p:nvPr/>
        </p:nvSpPr>
        <p:spPr>
          <a:xfrm>
            <a:off x="2220595" y="4353560"/>
            <a:ext cx="8216265" cy="306705"/>
          </a:xfrm>
          <a:prstGeom prst="rect">
            <a:avLst/>
          </a:prstGeom>
          <a:noFill/>
        </p:spPr>
        <p:txBody>
          <a:bodyPr wrap="square" rtlCol="0">
            <a:spAutoFit/>
          </a:bodyPr>
          <a:p>
            <a:pPr lvl="0" algn="l"/>
            <a:r>
              <a:rPr lang="es-ES" altLang="en-US" sz="1400">
                <a:latin typeface="Open Sans" panose="020B0606030504020204" pitchFamily="34" charset="0"/>
                <a:cs typeface="Open Sans" panose="020B0606030504020204" pitchFamily="34" charset="0"/>
                <a:sym typeface="+mn-ea"/>
              </a:rPr>
              <a:t>Aplicarle el factor de demanda según sección 220.82(B)</a:t>
            </a:r>
            <a:r>
              <a:rPr lang="es-CO" altLang="es-ES" sz="1400">
                <a:latin typeface="Open Sans" panose="020B0606030504020204" pitchFamily="34" charset="0"/>
                <a:cs typeface="Open Sans" panose="020B0606030504020204" pitchFamily="34" charset="0"/>
                <a:sym typeface="+mn-ea"/>
              </a:rPr>
              <a:t>.de (Norma tecnica Colomiana 2050) </a:t>
            </a:r>
            <a:endParaRPr lang="es-CO" altLang="es-ES" sz="1400">
              <a:latin typeface="Open Sans" panose="020B0606030504020204" pitchFamily="34" charset="0"/>
              <a:cs typeface="Open Sans" panose="020B0606030504020204" pitchFamily="34" charset="0"/>
              <a:sym typeface="+mn-ea"/>
            </a:endParaRPr>
          </a:p>
        </p:txBody>
      </p:sp>
      <p:graphicFrame>
        <p:nvGraphicFramePr>
          <p:cNvPr id="26" name="Tabla 25"/>
          <p:cNvGraphicFramePr/>
          <p:nvPr/>
        </p:nvGraphicFramePr>
        <p:xfrm>
          <a:off x="2686050" y="4826000"/>
          <a:ext cx="6437630" cy="1143000"/>
        </p:xfrm>
        <a:graphic>
          <a:graphicData uri="http://schemas.openxmlformats.org/drawingml/2006/table">
            <a:tbl>
              <a:tblPr firstRow="1" bandRow="1">
                <a:tableStyleId>{5C22544A-7EE6-4342-B048-85BDC9FD1C3A}</a:tableStyleId>
              </a:tblPr>
              <a:tblGrid>
                <a:gridCol w="4266565"/>
                <a:gridCol w="2171065"/>
              </a:tblGrid>
              <a:tr h="381000">
                <a:tc>
                  <a:txBody>
                    <a:bodyPr/>
                    <a:p>
                      <a:pPr>
                        <a:buNone/>
                      </a:pPr>
                      <a:r>
                        <a:rPr lang="es-ES" altLang="en-US" sz="1400" b="0">
                          <a:solidFill>
                            <a:schemeClr val="tx1"/>
                          </a:solidFill>
                          <a:latin typeface="Open Sans" panose="020B0606030504020204" pitchFamily="34" charset="0"/>
                          <a:cs typeface="Open Sans" panose="020B0606030504020204" pitchFamily="34" charset="0"/>
                          <a:sym typeface="+mn-ea"/>
                        </a:rPr>
                        <a:t>Primeros 10 kVA de la carga general al 100 %</a:t>
                      </a:r>
                      <a:endParaRPr lang="es-ES" altLang="en-US" sz="1400" b="0">
                        <a:solidFill>
                          <a:schemeClr val="tx1"/>
                        </a:solidFill>
                        <a:latin typeface="Open Sans" panose="020B0606030504020204" pitchFamily="34" charset="0"/>
                        <a:cs typeface="Open Sans" panose="020B0606030504020204" pitchFamily="34" charset="0"/>
                        <a:sym typeface="+mn-ea"/>
                      </a:endParaRPr>
                    </a:p>
                  </a:txBody>
                  <a:tcPr>
                    <a:solidFill>
                      <a:srgbClr val="E9EBF5"/>
                    </a:solidFill>
                  </a:tcPr>
                </a:tc>
                <a:tc>
                  <a:txBody>
                    <a:bodyPr/>
                    <a:p>
                      <a:pPr>
                        <a:buNone/>
                      </a:pPr>
                      <a:r>
                        <a:rPr lang="es-ES" altLang="en-US" sz="1400" b="0">
                          <a:solidFill>
                            <a:schemeClr val="tx1"/>
                          </a:solidFill>
                          <a:latin typeface="Open Sans" panose="020B0606030504020204" pitchFamily="34" charset="0"/>
                          <a:cs typeface="Open Sans" panose="020B0606030504020204" pitchFamily="34" charset="0"/>
                        </a:rPr>
                        <a:t>10 000 VA </a:t>
                      </a:r>
                      <a:endParaRPr lang="es-ES" altLang="en-US" sz="1400" b="0">
                        <a:solidFill>
                          <a:schemeClr val="tx1"/>
                        </a:solidFill>
                        <a:latin typeface="Open Sans" panose="020B0606030504020204" pitchFamily="34" charset="0"/>
                        <a:cs typeface="Open Sans" panose="020B0606030504020204" pitchFamily="34" charset="0"/>
                      </a:endParaRPr>
                    </a:p>
                  </a:txBody>
                  <a:tcPr>
                    <a:solidFill>
                      <a:srgbClr val="E9EBF5"/>
                    </a:solidFill>
                  </a:tcPr>
                </a:tc>
              </a:tr>
              <a:tr h="381000">
                <a:tc>
                  <a:txBody>
                    <a:bodyPr/>
                    <a:p>
                      <a:pPr>
                        <a:buNone/>
                      </a:pPr>
                      <a:r>
                        <a:rPr lang="es-ES" altLang="en-US" sz="1400">
                          <a:latin typeface="Open Sans" panose="020B0606030504020204" pitchFamily="34" charset="0"/>
                          <a:cs typeface="Open Sans" panose="020B0606030504020204" pitchFamily="34" charset="0"/>
                          <a:sym typeface="+mn-ea"/>
                        </a:rPr>
                        <a:t>Remanente de la carga general al 40 %</a:t>
                      </a:r>
                      <a:endParaRPr lang="es-ES" altLang="en-US" sz="1400">
                        <a:latin typeface="Open Sans" panose="020B0606030504020204" pitchFamily="34" charset="0"/>
                        <a:cs typeface="Open Sans" panose="020B0606030504020204" pitchFamily="34" charset="0"/>
                        <a:sym typeface="+mn-ea"/>
                      </a:endParaRPr>
                    </a:p>
                  </a:txBody>
                  <a:tcPr/>
                </a:tc>
                <a:tc>
                  <a:txBody>
                    <a:bodyPr/>
                    <a:p>
                      <a:pPr>
                        <a:buNone/>
                      </a:pPr>
                      <a:r>
                        <a:rPr lang="es-ES" altLang="en-US" sz="1400">
                          <a:latin typeface="Open Sans" panose="020B0606030504020204" pitchFamily="34" charset="0"/>
                          <a:cs typeface="Open Sans" panose="020B0606030504020204" pitchFamily="34" charset="0"/>
                          <a:sym typeface="+mn-ea"/>
                        </a:rPr>
                        <a:t>7 488 V(18720 VA × 0,4)</a:t>
                      </a:r>
                      <a:endParaRPr lang="es-ES" altLang="en-US" sz="1400">
                        <a:latin typeface="Open Sans" panose="020B0606030504020204" pitchFamily="34" charset="0"/>
                        <a:cs typeface="Open Sans" panose="020B0606030504020204" pitchFamily="34" charset="0"/>
                        <a:sym typeface="+mn-ea"/>
                      </a:endParaRPr>
                    </a:p>
                  </a:txBody>
                  <a:tcPr/>
                </a:tc>
              </a:tr>
              <a:tr h="381000">
                <a:tc>
                  <a:txBody>
                    <a:bodyPr/>
                    <a:p>
                      <a:pPr>
                        <a:buNone/>
                      </a:pPr>
                      <a:r>
                        <a:rPr lang="es-ES" altLang="en-US" sz="1400">
                          <a:latin typeface="Open Sans" panose="020B0606030504020204" pitchFamily="34" charset="0"/>
                          <a:cs typeface="Open Sans" panose="020B0606030504020204" pitchFamily="34" charset="0"/>
                          <a:sym typeface="+mn-ea"/>
                        </a:rPr>
                        <a:t>Total de la carga general</a:t>
                      </a:r>
                      <a:endParaRPr lang="es-ES" altLang="en-US" sz="1400">
                        <a:latin typeface="Open Sans" panose="020B0606030504020204" pitchFamily="34" charset="0"/>
                        <a:cs typeface="Open Sans" panose="020B0606030504020204" pitchFamily="34" charset="0"/>
                        <a:sym typeface="+mn-ea"/>
                      </a:endParaRPr>
                    </a:p>
                  </a:txBody>
                  <a:tcPr/>
                </a:tc>
                <a:tc>
                  <a:txBody>
                    <a:bodyPr/>
                    <a:p>
                      <a:pPr>
                        <a:buNone/>
                      </a:pPr>
                      <a:r>
                        <a:rPr lang="es-ES" altLang="en-US" sz="1400">
                          <a:latin typeface="Open Sans" panose="020B0606030504020204" pitchFamily="34" charset="0"/>
                          <a:cs typeface="Open Sans" panose="020B0606030504020204" pitchFamily="34" charset="0"/>
                          <a:sym typeface="+mn-ea"/>
                        </a:rPr>
                        <a:t>17 488 VA</a:t>
                      </a:r>
                      <a:endParaRPr lang="es-ES" altLang="en-US" sz="1400">
                        <a:latin typeface="Open Sans" panose="020B0606030504020204" pitchFamily="34" charset="0"/>
                        <a:cs typeface="Open Sans" panose="020B0606030504020204" pitchFamily="34" charset="0"/>
                        <a:sym typeface="+mn-ea"/>
                      </a:endParaRPr>
                    </a:p>
                  </a:txBody>
                  <a:tcPr/>
                </a:tc>
              </a:tr>
            </a:tbl>
          </a:graphicData>
        </a:graphic>
      </p:graphicFrame>
      <p:pic>
        <p:nvPicPr>
          <p:cNvPr id="49" name="Imagen 48" descr="pencil"/>
          <p:cNvPicPr>
            <a:picLocks noChangeAspect="1"/>
          </p:cNvPicPr>
          <p:nvPr/>
        </p:nvPicPr>
        <p:blipFill>
          <a:blip r:embed="rId5"/>
          <a:stretch>
            <a:fillRect/>
          </a:stretch>
        </p:blipFill>
        <p:spPr>
          <a:xfrm rot="4800000" flipH="1">
            <a:off x="9172575" y="4904105"/>
            <a:ext cx="264795" cy="264795"/>
          </a:xfrm>
          <a:prstGeom prst="rect">
            <a:avLst/>
          </a:prstGeom>
        </p:spPr>
      </p:pic>
      <p:pic>
        <p:nvPicPr>
          <p:cNvPr id="33" name="Imagen 32" descr="pencil"/>
          <p:cNvPicPr>
            <a:picLocks noChangeAspect="1"/>
          </p:cNvPicPr>
          <p:nvPr/>
        </p:nvPicPr>
        <p:blipFill>
          <a:blip r:embed="rId5"/>
          <a:stretch>
            <a:fillRect/>
          </a:stretch>
        </p:blipFill>
        <p:spPr>
          <a:xfrm rot="4800000" flipH="1">
            <a:off x="9144635" y="5272405"/>
            <a:ext cx="264795" cy="264795"/>
          </a:xfrm>
          <a:prstGeom prst="rect">
            <a:avLst/>
          </a:prstGeom>
        </p:spPr>
      </p:pic>
      <p:pic>
        <p:nvPicPr>
          <p:cNvPr id="36" name="Imagen 35" descr="pencil"/>
          <p:cNvPicPr>
            <a:picLocks noChangeAspect="1"/>
          </p:cNvPicPr>
          <p:nvPr/>
        </p:nvPicPr>
        <p:blipFill>
          <a:blip r:embed="rId5"/>
          <a:stretch>
            <a:fillRect/>
          </a:stretch>
        </p:blipFill>
        <p:spPr>
          <a:xfrm rot="4800000" flipH="1">
            <a:off x="9144635" y="5655945"/>
            <a:ext cx="264795" cy="264795"/>
          </a:xfrm>
          <a:prstGeom prst="rect">
            <a:avLst/>
          </a:prstGeom>
        </p:spPr>
      </p:pic>
      <p:pic>
        <p:nvPicPr>
          <p:cNvPr id="16" name="Imagen 15" descr="cableadocasa"/>
          <p:cNvPicPr>
            <a:picLocks noChangeAspect="1"/>
          </p:cNvPicPr>
          <p:nvPr/>
        </p:nvPicPr>
        <p:blipFill>
          <a:blip r:embed="rId6"/>
          <a:stretch>
            <a:fillRect/>
          </a:stretch>
        </p:blipFill>
        <p:spPr>
          <a:xfrm>
            <a:off x="1695450" y="2385060"/>
            <a:ext cx="1256665" cy="16503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240" y="1949450"/>
            <a:ext cx="5130165" cy="3912235"/>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125855"/>
            <a:ext cx="5130165" cy="669290"/>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endParaRPr lang="es-ES" b="1" dirty="0">
              <a:latin typeface="Open Sans" panose="020B0606030504020204" pitchFamily="34" charset="0"/>
            </a:endParaRPr>
          </a:p>
        </p:txBody>
      </p:sp>
      <p:sp>
        <p:nvSpPr>
          <p:cNvPr id="6" name="Botón de acción: ir hacia delante o siguiente 5">
            <a:hlinkClick r:id="" action="ppaction://hlinkshowjump?jump=nextslide" highlightClick="1"/>
          </p:cNvPr>
          <p:cNvSpPr/>
          <p:nvPr/>
        </p:nvSpPr>
        <p:spPr>
          <a:xfrm>
            <a:off x="9522460" y="6122552"/>
            <a:ext cx="297180" cy="274320"/>
          </a:xfrm>
          <a:prstGeom prst="actionButtonForwardNext">
            <a:avLst/>
          </a:prstGeom>
          <a:solidFill>
            <a:srgbClr val="F49F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Botón de acción: ir hacia delante o siguiente 6">
            <a:hlinkClick r:id="" action="ppaction://hlinkshowjump?jump=nextslide" highlightClick="1"/>
          </p:cNvPr>
          <p:cNvSpPr/>
          <p:nvPr/>
        </p:nvSpPr>
        <p:spPr>
          <a:xfrm rot="10800000">
            <a:off x="8656578" y="6122384"/>
            <a:ext cx="297180" cy="274320"/>
          </a:xfrm>
          <a:prstGeom prst="actionButtonForwardNex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Bocadillo: rectángulo con esquinas redondeadas 9"/>
          <p:cNvSpPr/>
          <p:nvPr/>
        </p:nvSpPr>
        <p:spPr>
          <a:xfrm>
            <a:off x="6816725" y="2052320"/>
            <a:ext cx="4735195" cy="2766695"/>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 </a:t>
            </a:r>
            <a:r>
              <a:rPr lang="es-CO" sz="1350" dirty="0">
                <a:solidFill>
                  <a:srgbClr val="1A3255"/>
                </a:solidFill>
                <a:latin typeface="Open Sans" panose="020B0606030504020204" pitchFamily="34" charset="0"/>
                <a:sym typeface="+mn-ea"/>
              </a:rPr>
              <a:t>Deberás aplicar los conceptos básicos de esquemas de conexión e instrumentos de medida, a</a:t>
            </a:r>
            <a:r>
              <a:rPr lang="es-CO" sz="135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plicar los conocimientos básicos sobre protección de corto circuito, fusibles e interruptores automáticos de acuerdo con el consumo individual, circuitos ramales y general; interpretar las técnicas para la elaboración de planes de secuencia para las pruebas y ensayos; identificar las cargas eléctricas resistivas, cuadro de cargas y calcular los alimentadores y acometidas para un tablero de distribución de usuario.</a:t>
            </a:r>
            <a:endParaRPr lang="es-CO" sz="135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11" name="Bocadillo: rectángulo con esquinas redondeadas 10"/>
          <p:cNvSpPr/>
          <p:nvPr/>
        </p:nvSpPr>
        <p:spPr>
          <a:xfrm>
            <a:off x="6816638" y="4896109"/>
            <a:ext cx="4735488" cy="83583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Estudiante: </a:t>
            </a:r>
            <a:endPar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Comprendo lo que debo realizar profesor, ¿Cuál es la información que necesito para resolver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Imagen 11" descr="Icono&#10;&#10;Descripción generada automáticament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22460" y="6122666"/>
            <a:ext cx="434340" cy="539422"/>
          </a:xfrm>
          <a:prstGeom prst="rect">
            <a:avLst/>
          </a:prstGeom>
        </p:spPr>
      </p:pic>
      <p:pic>
        <p:nvPicPr>
          <p:cNvPr id="4" name="Imagen 3"/>
          <p:cNvPicPr>
            <a:picLocks noChangeAspect="1"/>
          </p:cNvPicPr>
          <p:nvPr/>
        </p:nvPicPr>
        <p:blipFill>
          <a:blip r:embed="rId2"/>
          <a:stretch>
            <a:fillRect/>
          </a:stretch>
        </p:blipFill>
        <p:spPr>
          <a:xfrm>
            <a:off x="161925" y="1328420"/>
            <a:ext cx="6080125" cy="468884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p:cNvGrpSpPr/>
          <p:nvPr/>
        </p:nvGrpSpPr>
        <p:grpSpPr>
          <a:xfrm>
            <a:off x="86360" y="1913255"/>
            <a:ext cx="11999595" cy="4363720"/>
            <a:chOff x="136" y="3012"/>
            <a:chExt cx="18897" cy="6872"/>
          </a:xfrm>
          <a:solidFill>
            <a:srgbClr val="FFF2D1"/>
          </a:solidFill>
        </p:grpSpPr>
        <p:sp>
          <p:nvSpPr>
            <p:cNvPr id="2" name="Rectángulo 1"/>
            <p:cNvSpPr/>
            <p:nvPr/>
          </p:nvSpPr>
          <p:spPr>
            <a:xfrm>
              <a:off x="136" y="3012"/>
              <a:ext cx="18897" cy="6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7" name="Imagen 16" descr="cables"/>
            <p:cNvPicPr>
              <a:picLocks noChangeAspect="1"/>
            </p:cNvPicPr>
            <p:nvPr/>
          </p:nvPicPr>
          <p:blipFill>
            <a:blip r:embed="rId1"/>
            <a:stretch>
              <a:fillRect/>
            </a:stretch>
          </p:blipFill>
          <p:spPr>
            <a:xfrm>
              <a:off x="1200" y="3012"/>
              <a:ext cx="979" cy="6872"/>
            </a:xfrm>
            <a:prstGeom prst="rect">
              <a:avLst/>
            </a:prstGeom>
            <a:grpFill/>
          </p:spPr>
        </p:pic>
        <p:sp>
          <p:nvSpPr>
            <p:cNvPr id="13" name="Cuadro de texto 12"/>
            <p:cNvSpPr txBox="1"/>
            <p:nvPr/>
          </p:nvSpPr>
          <p:spPr>
            <a:xfrm rot="16200000">
              <a:off x="-2507" y="5940"/>
              <a:ext cx="6839" cy="1016"/>
            </a:xfrm>
            <a:prstGeom prst="rect">
              <a:avLst/>
            </a:prstGeom>
            <a:grpFill/>
          </p:spPr>
          <p:txBody>
            <a:bodyPr wrap="square" rtlCol="0">
              <a:spAutoFit/>
            </a:bodyPr>
            <a:p>
              <a:pPr algn="ctr"/>
              <a:r>
                <a:rPr lang="es-CO" altLang="es-ES" sz="3600" b="1">
                  <a:solidFill>
                    <a:schemeClr val="tx1"/>
                  </a:solidFill>
                </a:rPr>
                <a:t>Acometida</a:t>
              </a:r>
              <a:endParaRPr lang="es-CO" altLang="es-ES" sz="3600" b="1">
                <a:solidFill>
                  <a:schemeClr val="tx1"/>
                </a:solidFill>
              </a:endParaRPr>
            </a:p>
          </p:txBody>
        </p:sp>
      </p:grpSp>
      <p:pic>
        <p:nvPicPr>
          <p:cNvPr id="4" name="Imagen 3" descr="lineatitulos"/>
          <p:cNvPicPr>
            <a:picLocks noChangeAspect="1"/>
          </p:cNvPicPr>
          <p:nvPr/>
        </p:nvPicPr>
        <p:blipFill>
          <a:blip r:embed="rId2"/>
          <a:srcRect t="38344" b="38378"/>
          <a:stretch>
            <a:fillRect/>
          </a:stretch>
        </p:blipFill>
        <p:spPr>
          <a:xfrm>
            <a:off x="397510" y="1113155"/>
            <a:ext cx="6114415" cy="43561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4" name="Rectángulo 13"/>
          <p:cNvSpPr/>
          <p:nvPr/>
        </p:nvSpPr>
        <p:spPr>
          <a:xfrm>
            <a:off x="1962150" y="6276340"/>
            <a:ext cx="723900" cy="445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9" name="Rectángulo 18"/>
          <p:cNvSpPr/>
          <p:nvPr/>
        </p:nvSpPr>
        <p:spPr>
          <a:xfrm>
            <a:off x="327660" y="6276975"/>
            <a:ext cx="2358390" cy="445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29" name="Marcador de posición de contenido 7"/>
          <p:cNvPicPr>
            <a:picLocks noChangeAspect="1"/>
          </p:cNvPicPr>
          <p:nvPr/>
        </p:nvPicPr>
        <p:blipFill>
          <a:blip r:embed="rId3"/>
          <a:stretch>
            <a:fillRect/>
          </a:stretch>
        </p:blipFill>
        <p:spPr>
          <a:xfrm>
            <a:off x="327660" y="6370320"/>
            <a:ext cx="3462655" cy="309880"/>
          </a:xfrm>
          <a:prstGeom prst="rect">
            <a:avLst/>
          </a:prstGeom>
        </p:spPr>
      </p:pic>
      <p:sp>
        <p:nvSpPr>
          <p:cNvPr id="30" name="Rectángulo 29"/>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sp>
        <p:nvSpPr>
          <p:cNvPr id="31" name="Rectángulo 30"/>
          <p:cNvSpPr/>
          <p:nvPr/>
        </p:nvSpPr>
        <p:spPr>
          <a:xfrm>
            <a:off x="762082" y="951267"/>
            <a:ext cx="5029200" cy="521970"/>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5: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Cálculo De Alimentadores y Acometidas</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a:p>
            <a:pPr algn="l"/>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Para Un Tablero De Distribución De Usuario</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Cuadro de texto 31"/>
          <p:cNvSpPr txBox="1"/>
          <p:nvPr/>
        </p:nvSpPr>
        <p:spPr>
          <a:xfrm>
            <a:off x="761365" y="1536700"/>
            <a:ext cx="959358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Las cargas dentro del diseño eléctrico marcan la partida para el desarrollo de la distribución eléctrica.</a:t>
            </a:r>
            <a:endParaRPr lang="es-ES" altLang="en-US" sz="1400">
              <a:latin typeface="Open Sans" panose="020B0606030504020204" pitchFamily="34" charset="0"/>
              <a:cs typeface="Open Sans" panose="020B0606030504020204" pitchFamily="34" charset="0"/>
            </a:endParaRPr>
          </a:p>
        </p:txBody>
      </p:sp>
      <p:sp>
        <p:nvSpPr>
          <p:cNvPr id="7" name="Rectángulo 6"/>
          <p:cNvSpPr/>
          <p:nvPr/>
        </p:nvSpPr>
        <p:spPr>
          <a:xfrm>
            <a:off x="12310745" y="13335"/>
            <a:ext cx="1703070" cy="6829425"/>
          </a:xfrm>
          <a:prstGeom prst="rect">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200">
                <a:solidFill>
                  <a:schemeClr val="tx1"/>
                </a:solidFill>
              </a:rPr>
              <a:t>Maquetación:</a:t>
            </a:r>
            <a:endParaRPr lang="es-CO" altLang="es-ES" sz="1200">
              <a:solidFill>
                <a:schemeClr val="tx1"/>
              </a:solidFill>
            </a:endParaRPr>
          </a:p>
          <a:p>
            <a:pPr algn="l"/>
            <a:endParaRPr lang="es-CO" altLang="es-ES" sz="1200">
              <a:solidFill>
                <a:schemeClr val="tx1"/>
              </a:solidFill>
            </a:endParaRPr>
          </a:p>
          <a:p>
            <a:pPr algn="ctr"/>
            <a:r>
              <a:rPr lang="es-CO" altLang="es-ES" sz="1200" b="1" u="sng">
                <a:solidFill>
                  <a:schemeClr val="tx1"/>
                </a:solidFill>
              </a:rPr>
              <a:t>TAPS con SCROLL</a:t>
            </a:r>
            <a:endParaRPr lang="es-CO" altLang="es-ES" sz="1200" b="1" u="sng">
              <a:solidFill>
                <a:schemeClr val="tx1"/>
              </a:solidFill>
            </a:endParaRPr>
          </a:p>
          <a:p>
            <a:pPr algn="ctr"/>
            <a:endParaRPr lang="es-CO" altLang="es-ES" sz="1200">
              <a:solidFill>
                <a:schemeClr val="tx1"/>
              </a:solidFill>
            </a:endParaRPr>
          </a:p>
          <a:p>
            <a:pPr algn="l"/>
            <a:r>
              <a:rPr lang="es-CO" altLang="es-ES" sz="1200">
                <a:solidFill>
                  <a:schemeClr val="tx1"/>
                </a:solidFill>
              </a:rPr>
              <a:t>La apariencia de los taps en programación queda así:</a:t>
            </a:r>
            <a:endParaRPr lang="es-CO" altLang="es-ES" sz="1200">
              <a:solidFill>
                <a:schemeClr val="tx1"/>
              </a:solidFill>
            </a:endParaRPr>
          </a:p>
          <a:p>
            <a:pPr algn="l"/>
            <a:endParaRPr lang="es-CO" altLang="es-ES" sz="1200">
              <a:solidFill>
                <a:schemeClr val="tx1"/>
              </a:solidFill>
            </a:endParaRPr>
          </a:p>
          <a:p>
            <a:pPr algn="l"/>
            <a:r>
              <a:rPr lang="es-CO" altLang="es-ES" sz="1200">
                <a:solidFill>
                  <a:schemeClr val="tx1"/>
                </a:solidFill>
              </a:rPr>
              <a:t>https://codepen.io/rafaelavlucas/pen/MLKGba</a:t>
            </a:r>
            <a:endParaRPr lang="es-CO" altLang="es-ES" sz="1200">
              <a:solidFill>
                <a:schemeClr val="tx1"/>
              </a:solidFill>
            </a:endParaRPr>
          </a:p>
        </p:txBody>
      </p:sp>
      <p:cxnSp>
        <p:nvCxnSpPr>
          <p:cNvPr id="9" name="Conector recto 8"/>
          <p:cNvCxnSpPr/>
          <p:nvPr/>
        </p:nvCxnSpPr>
        <p:spPr>
          <a:xfrm>
            <a:off x="11755120" y="4180205"/>
            <a:ext cx="0" cy="1019175"/>
          </a:xfrm>
          <a:prstGeom prst="line">
            <a:avLst/>
          </a:prstGeom>
          <a:ln w="28575">
            <a:solidFill>
              <a:schemeClr val="accent1">
                <a:alpha val="98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11755120" y="2056765"/>
            <a:ext cx="0" cy="3933825"/>
          </a:xfrm>
          <a:prstGeom prst="line">
            <a:avLst/>
          </a:prstGeom>
          <a:ln>
            <a:headEnd type="none" w="med" len="med"/>
          </a:ln>
        </p:spPr>
        <p:style>
          <a:lnRef idx="1">
            <a:schemeClr val="accent3"/>
          </a:lnRef>
          <a:fillRef idx="0">
            <a:schemeClr val="accent3"/>
          </a:fillRef>
          <a:effectRef idx="0">
            <a:schemeClr val="accent3"/>
          </a:effectRef>
          <a:fontRef idx="minor">
            <a:schemeClr val="tx1"/>
          </a:fontRef>
        </p:style>
      </p:cxnSp>
      <p:sp>
        <p:nvSpPr>
          <p:cNvPr id="16" name="Cuadro de texto 15"/>
          <p:cNvSpPr txBox="1"/>
          <p:nvPr/>
        </p:nvSpPr>
        <p:spPr>
          <a:xfrm>
            <a:off x="1962150" y="2152015"/>
            <a:ext cx="9557385" cy="79883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Ahora se divide la carga general entre la tensión de alimentación</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a:p>
            <a:endParaRPr lang="es-CO" altLang="es-ES" sz="1400">
              <a:latin typeface="Open Sans" panose="020B0606030504020204" pitchFamily="34" charset="0"/>
              <a:cs typeface="Open Sans" panose="020B0606030504020204" pitchFamily="34" charset="0"/>
            </a:endParaRPr>
          </a:p>
          <a:p>
            <a:pPr algn="ctr"/>
            <a:r>
              <a:rPr lang="es-CO" altLang="es-ES" b="1">
                <a:solidFill>
                  <a:srgbClr val="2C538E"/>
                </a:solidFill>
                <a:latin typeface="Open Sans" panose="020B0606030504020204" pitchFamily="34" charset="0"/>
                <a:cs typeface="Open Sans" panose="020B0606030504020204" pitchFamily="34" charset="0"/>
              </a:rPr>
              <a:t>17 488 VA / 240V = 72,8 A</a:t>
            </a:r>
            <a:endParaRPr lang="es-CO" altLang="es-ES" b="1">
              <a:solidFill>
                <a:srgbClr val="2C538E"/>
              </a:solidFill>
              <a:latin typeface="Open Sans" panose="020B0606030504020204" pitchFamily="34" charset="0"/>
              <a:cs typeface="Open Sans" panose="020B0606030504020204" pitchFamily="34" charset="0"/>
            </a:endParaRPr>
          </a:p>
        </p:txBody>
      </p:sp>
      <p:pic>
        <p:nvPicPr>
          <p:cNvPr id="18" name="Imagen 17" descr="check"/>
          <p:cNvPicPr>
            <a:picLocks noChangeAspect="1"/>
          </p:cNvPicPr>
          <p:nvPr/>
        </p:nvPicPr>
        <p:blipFill>
          <a:blip r:embed="rId4"/>
          <a:stretch>
            <a:fillRect/>
          </a:stretch>
        </p:blipFill>
        <p:spPr>
          <a:xfrm>
            <a:off x="1668780" y="2115503"/>
            <a:ext cx="336550" cy="336550"/>
          </a:xfrm>
          <a:prstGeom prst="rect">
            <a:avLst/>
          </a:prstGeom>
        </p:spPr>
      </p:pic>
      <p:pic>
        <p:nvPicPr>
          <p:cNvPr id="23" name="Imagen 22" descr="pencil"/>
          <p:cNvPicPr>
            <a:picLocks noChangeAspect="1"/>
          </p:cNvPicPr>
          <p:nvPr/>
        </p:nvPicPr>
        <p:blipFill>
          <a:blip r:embed="rId5"/>
          <a:stretch>
            <a:fillRect/>
          </a:stretch>
        </p:blipFill>
        <p:spPr>
          <a:xfrm rot="4800000" flipH="1">
            <a:off x="8112125" y="2665095"/>
            <a:ext cx="264795" cy="264795"/>
          </a:xfrm>
          <a:prstGeom prst="rect">
            <a:avLst/>
          </a:prstGeom>
        </p:spPr>
      </p:pic>
      <p:sp>
        <p:nvSpPr>
          <p:cNvPr id="28" name="Cuadro de texto 27"/>
          <p:cNvSpPr txBox="1"/>
          <p:nvPr/>
        </p:nvSpPr>
        <p:spPr>
          <a:xfrm>
            <a:off x="3446780" y="3375025"/>
            <a:ext cx="7531100" cy="1383665"/>
          </a:xfrm>
          <a:prstGeom prst="rect">
            <a:avLst/>
          </a:prstGeom>
          <a:noFill/>
        </p:spPr>
        <p:txBody>
          <a:bodyPr wrap="square" rtlCol="0">
            <a:spAutoFit/>
          </a:bodyPr>
          <a:p>
            <a:pPr algn="l">
              <a:buNone/>
            </a:pPr>
            <a:r>
              <a:rPr lang="es-ES" altLang="en-US" sz="1400">
                <a:latin typeface="Open Sans" panose="020B0606030504020204" pitchFamily="34" charset="0"/>
                <a:cs typeface="Open Sans" panose="020B0606030504020204" pitchFamily="34" charset="0"/>
              </a:rPr>
              <a:t>La corriente dio 72,8 A </a:t>
            </a:r>
            <a:r>
              <a:rPr lang="es-CO" altLang="es-ES" sz="1400">
                <a:latin typeface="Open Sans" panose="020B0606030504020204" pitchFamily="34" charset="0"/>
                <a:cs typeface="Open Sans" panose="020B0606030504020204" pitchFamily="34" charset="0"/>
              </a:rPr>
              <a:t>y </a:t>
            </a:r>
            <a:r>
              <a:rPr lang="es-ES" altLang="en-US" sz="1400">
                <a:latin typeface="Open Sans" panose="020B0606030504020204" pitchFamily="34" charset="0"/>
                <a:cs typeface="Open Sans" panose="020B0606030504020204" pitchFamily="34" charset="0"/>
              </a:rPr>
              <a:t>de acuerdo a la (Norma tecnica Colomiana 2050) la capacidad de corriente mínima de la acometida debe ser de 100 A, de acuerdo con las secciones 230.42 y 230.79.</a:t>
            </a:r>
            <a:endParaRPr lang="es-ES" altLang="en-US" sz="1400">
              <a:latin typeface="Open Sans" panose="020B0606030504020204" pitchFamily="34" charset="0"/>
              <a:cs typeface="Open Sans" panose="020B0606030504020204" pitchFamily="34" charset="0"/>
            </a:endParaRPr>
          </a:p>
          <a:p>
            <a:pPr algn="l">
              <a:buNone/>
            </a:pPr>
            <a:endParaRPr lang="es-ES" altLang="en-US" sz="1400">
              <a:latin typeface="Open Sans" panose="020B0606030504020204" pitchFamily="34" charset="0"/>
              <a:cs typeface="Open Sans" panose="020B0606030504020204" pitchFamily="34" charset="0"/>
            </a:endParaRPr>
          </a:p>
          <a:p>
            <a:pPr algn="l">
              <a:buNone/>
            </a:pPr>
            <a:r>
              <a:rPr lang="es-ES" altLang="en-US" sz="1400">
                <a:latin typeface="Open Sans" panose="020B0606030504020204" pitchFamily="34" charset="0"/>
                <a:cs typeface="Open Sans" panose="020B0606030504020204" pitchFamily="34" charset="0"/>
              </a:rPr>
              <a:t>Según lo anterior, se busca el calibre según corriente de 100 A en la Tabla 4</a:t>
            </a:r>
            <a:r>
              <a:rPr lang="es-CO" altLang="es-ES" sz="1400">
                <a:latin typeface="Open Sans" panose="020B0606030504020204" pitchFamily="34" charset="0"/>
                <a:cs typeface="Open Sans" panose="020B0606030504020204" pitchFamily="34" charset="0"/>
              </a:rPr>
              <a:t>,</a:t>
            </a:r>
            <a:r>
              <a:rPr lang="es-ES" altLang="en-US" sz="1400">
                <a:latin typeface="Open Sans" panose="020B0606030504020204" pitchFamily="34" charset="0"/>
                <a:cs typeface="Open Sans" panose="020B0606030504020204" pitchFamily="34" charset="0"/>
              </a:rPr>
              <a:t>  dando como resultado un calibre de 3 AGW</a:t>
            </a:r>
            <a:r>
              <a:rPr lang="es-CO" altLang="es-ES" sz="1400">
                <a:latin typeface="Open Sans" panose="020B0606030504020204" pitchFamily="34" charset="0"/>
                <a:cs typeface="Open Sans" panose="020B0606030504020204" pitchFamily="34" charset="0"/>
              </a:rPr>
              <a:t>.</a:t>
            </a:r>
            <a:endParaRPr lang="es-CO" altLang="es-ES" sz="1400">
              <a:latin typeface="Open Sans" panose="020B0606030504020204" pitchFamily="34" charset="0"/>
              <a:cs typeface="Open Sans" panose="020B0606030504020204" pitchFamily="34" charset="0"/>
            </a:endParaRPr>
          </a:p>
        </p:txBody>
      </p:sp>
      <p:pic>
        <p:nvPicPr>
          <p:cNvPr id="6" name="Imagen 5" descr="resultado_nota"/>
          <p:cNvPicPr>
            <a:picLocks noChangeAspect="1"/>
          </p:cNvPicPr>
          <p:nvPr/>
        </p:nvPicPr>
        <p:blipFill>
          <a:blip r:embed="rId6"/>
          <a:stretch>
            <a:fillRect/>
          </a:stretch>
        </p:blipFill>
        <p:spPr>
          <a:xfrm>
            <a:off x="1835785" y="2842895"/>
            <a:ext cx="1502410" cy="213931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2" name="Rectángulo redondeado 1"/>
          <p:cNvSpPr/>
          <p:nvPr/>
        </p:nvSpPr>
        <p:spPr>
          <a:xfrm>
            <a:off x="6619240" y="2426335"/>
            <a:ext cx="5130165" cy="3435350"/>
          </a:xfrm>
          <a:prstGeom prst="roundRect">
            <a:avLst/>
          </a:prstGeom>
          <a:solidFill>
            <a:schemeClr val="bg1"/>
          </a:solidFill>
          <a:ln w="412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3" name="Rectángulo redondeado 1"/>
          <p:cNvSpPr/>
          <p:nvPr/>
        </p:nvSpPr>
        <p:spPr>
          <a:xfrm>
            <a:off x="6619240" y="1465580"/>
            <a:ext cx="5130165" cy="6521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latin typeface="Open Sans" panose="020B0606030504020204" pitchFamily="34" charset="0"/>
              </a:rPr>
              <a:t>ACTIVIDAD DE APRENDIZAJE 2</a:t>
            </a:r>
            <a:endParaRPr lang="es-CO" b="1" dirty="0">
              <a:latin typeface="Open Sans" panose="020B0606030504020204" pitchFamily="34" charset="0"/>
            </a:endParaRPr>
          </a:p>
        </p:txBody>
      </p:sp>
      <p:sp>
        <p:nvSpPr>
          <p:cNvPr id="14" name="CuadroTexto 13"/>
          <p:cNvSpPr txBox="1"/>
          <p:nvPr/>
        </p:nvSpPr>
        <p:spPr>
          <a:xfrm>
            <a:off x="6975860" y="3243331"/>
            <a:ext cx="4515553" cy="1168400"/>
          </a:xfrm>
          <a:prstGeom prst="rect">
            <a:avLst/>
          </a:prstGeom>
          <a:noFill/>
          <a:ln>
            <a:noFill/>
          </a:ln>
        </p:spPr>
        <p:txBody>
          <a:bodyPr wrap="square" rtlCol="0">
            <a:spAutoFit/>
          </a:bodyPr>
          <a:lstStyle/>
          <a:p>
            <a:pPr algn="l"/>
            <a:r>
              <a:rPr lang="es-CO" altLang="es-ES" sz="1400" dirty="0">
                <a:solidFill>
                  <a:srgbClr val="1A3255"/>
                </a:solidFill>
                <a:latin typeface="Open Sans" panose="020B0606030504020204" pitchFamily="34" charset="0"/>
              </a:rPr>
              <a:t>Bienvenido a la actividad de aprendizaje N° 2 “Luminotécnia, factores de iluminación y sistemas de ilumnación”. </a:t>
            </a:r>
            <a:endParaRPr lang="es-CO" altLang="es-ES" sz="1400" dirty="0">
              <a:solidFill>
                <a:srgbClr val="1A3255"/>
              </a:solidFill>
              <a:latin typeface="Open Sans" panose="020B0606030504020204" pitchFamily="34" charset="0"/>
            </a:endParaRPr>
          </a:p>
          <a:p>
            <a:pPr algn="l"/>
            <a:r>
              <a:rPr sz="1400" dirty="0">
                <a:solidFill>
                  <a:srgbClr val="1A3255"/>
                </a:solidFill>
                <a:latin typeface="Open Sans" panose="020B0606030504020204" pitchFamily="34" charset="0"/>
              </a:rPr>
              <a:t>A continuación, se presenta la situación a resolver dentro de esta actividad. </a:t>
            </a:r>
            <a:endParaRPr sz="1400" dirty="0">
              <a:solidFill>
                <a:srgbClr val="1A3255"/>
              </a:solidFill>
              <a:latin typeface="Open Sans" panose="020B0606030504020204" pitchFamily="34" charset="0"/>
            </a:endParaRPr>
          </a:p>
        </p:txBody>
      </p:sp>
      <p:pic>
        <p:nvPicPr>
          <p:cNvPr id="3" name="Imagen 2"/>
          <p:cNvPicPr>
            <a:picLocks noChangeAspect="1"/>
          </p:cNvPicPr>
          <p:nvPr/>
        </p:nvPicPr>
        <p:blipFill>
          <a:blip r:embed="rId1"/>
          <a:stretch>
            <a:fillRect/>
          </a:stretch>
        </p:blipFill>
        <p:spPr>
          <a:xfrm>
            <a:off x="143510" y="1675765"/>
            <a:ext cx="5613400" cy="4303395"/>
          </a:xfrm>
          <a:prstGeom prst="rect">
            <a:avLst/>
          </a:prstGeom>
        </p:spPr>
      </p:pic>
      <p:sp>
        <p:nvSpPr>
          <p:cNvPr id="4" name="Rectángulo 3"/>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7" name="Imagen 6" descr="btn_siguiente"/>
          <p:cNvPicPr>
            <a:picLocks noChangeAspect="1"/>
          </p:cNvPicPr>
          <p:nvPr/>
        </p:nvPicPr>
        <p:blipFill>
          <a:blip r:embed="rId2"/>
          <a:stretch>
            <a:fillRect/>
          </a:stretch>
        </p:blipFill>
        <p:spPr>
          <a:xfrm>
            <a:off x="9512935" y="5944235"/>
            <a:ext cx="1221740" cy="414020"/>
          </a:xfrm>
          <a:prstGeom prst="rect">
            <a:avLst/>
          </a:prstGeom>
        </p:spPr>
      </p:pic>
      <p:pic>
        <p:nvPicPr>
          <p:cNvPr id="42"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149496" y="5954604"/>
            <a:ext cx="585665" cy="58566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657133"/>
            <a:ext cx="5130436" cy="3006594"/>
          </a:xfrm>
          <a:prstGeom prst="roundRect">
            <a:avLst/>
          </a:prstGeom>
          <a:solidFill>
            <a:schemeClr val="bg1"/>
          </a:solid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21094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2</a:t>
            </a:r>
            <a:endParaRPr lang="es-CO" altLang="es-ES" b="1" dirty="0">
              <a:latin typeface="Open Sans" panose="020B0606030504020204" pitchFamily="34" charset="0"/>
            </a:endParaRPr>
          </a:p>
        </p:txBody>
      </p:sp>
      <p:sp>
        <p:nvSpPr>
          <p:cNvPr id="2" name="Bocadillo: rectángulo con esquinas redondeadas 1"/>
          <p:cNvSpPr/>
          <p:nvPr/>
        </p:nvSpPr>
        <p:spPr>
          <a:xfrm>
            <a:off x="6816638" y="291838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442464"/>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 </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03157" y="3037045"/>
            <a:ext cx="4362450" cy="953135"/>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a:t>
            </a:r>
            <a:endParaRPr lang="es-ES" sz="1400" b="1" dirty="0">
              <a:solidFill>
                <a:srgbClr val="1A3255"/>
              </a:solidFill>
              <a:latin typeface="Open Sans" panose="020B0606030504020204" pitchFamily="34" charset="0"/>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a:t>
            </a:r>
            <a:r>
              <a:rPr lang="es-CO" alt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segunda</a:t>
            </a:r>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 actividad de esta unidad, donde </a:t>
            </a:r>
            <a:r>
              <a:rPr lang="es-CO" alt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conocerás las cargas eléctricas y esquemas de conexión.</a:t>
            </a:r>
            <a:endParaRPr lang="es-CO" altLang="es-ES" sz="1400" b="1" dirty="0">
              <a:solidFill>
                <a:srgbClr val="1A3255"/>
              </a:solidFill>
              <a:latin typeface="Open Sans" panose="020B0606030504020204" pitchFamily="34" charset="0"/>
            </a:endParaRPr>
          </a:p>
        </p:txBody>
      </p:sp>
      <p:pic>
        <p:nvPicPr>
          <p:cNvPr id="4" name="Imagen 3"/>
          <p:cNvPicPr>
            <a:picLocks noChangeAspect="1"/>
          </p:cNvPicPr>
          <p:nvPr/>
        </p:nvPicPr>
        <p:blipFill>
          <a:blip r:embed="rId1"/>
          <a:stretch>
            <a:fillRect/>
          </a:stretch>
        </p:blipFill>
        <p:spPr>
          <a:xfrm>
            <a:off x="1238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7" name="Imagen 6"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240" y="1949450"/>
            <a:ext cx="5130165" cy="3912235"/>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125855"/>
            <a:ext cx="5130165" cy="669290"/>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2</a:t>
            </a:r>
            <a:endParaRPr lang="es-CO" altLang="es-ES" b="1" dirty="0">
              <a:latin typeface="Open Sans" panose="020B0606030504020204" pitchFamily="34" charset="0"/>
            </a:endParaRPr>
          </a:p>
        </p:txBody>
      </p:sp>
      <p:sp>
        <p:nvSpPr>
          <p:cNvPr id="10" name="Bocadillo: rectángulo con esquinas redondeadas 9"/>
          <p:cNvSpPr/>
          <p:nvPr/>
        </p:nvSpPr>
        <p:spPr>
          <a:xfrm>
            <a:off x="6816725" y="2338705"/>
            <a:ext cx="4735195" cy="197866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 </a:t>
            </a:r>
            <a:r>
              <a:rPr lang="es-CO" sz="1350" dirty="0">
                <a:solidFill>
                  <a:srgbClr val="1A3255"/>
                </a:solidFill>
                <a:latin typeface="Open Sans" panose="020B0606030504020204" pitchFamily="34" charset="0"/>
                <a:sym typeface="+mn-ea"/>
              </a:rPr>
              <a:t>Deberás comprender los conceptos de luminotecnia como son el flujo luminoso, intensidad luminosa, nivel de iluminación; describir los factores de los cuales depende el nivel de iluminación y determinar el sistema de iluminación adecuado según el espacio. </a:t>
            </a:r>
            <a:endParaRPr lang="es-CO" sz="1350" dirty="0">
              <a:solidFill>
                <a:srgbClr val="1A3255"/>
              </a:solidFill>
              <a:latin typeface="Open Sans" panose="020B0606030504020204" pitchFamily="34" charset="0"/>
              <a:sym typeface="+mn-ea"/>
            </a:endParaRPr>
          </a:p>
        </p:txBody>
      </p:sp>
      <p:sp>
        <p:nvSpPr>
          <p:cNvPr id="11" name="Bocadillo: rectángulo con esquinas redondeadas 10"/>
          <p:cNvSpPr/>
          <p:nvPr/>
        </p:nvSpPr>
        <p:spPr>
          <a:xfrm>
            <a:off x="6816638" y="4508124"/>
            <a:ext cx="4735488" cy="83583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Estudiante: </a:t>
            </a:r>
            <a:endParaRPr lang="es-ES" sz="1400" b="1"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Comprendo lo que debo realizar profesor, ¿Cuál es la información que necesito para resolver la actividad?</a:t>
            </a:r>
            <a:endPar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Imagen 3"/>
          <p:cNvPicPr>
            <a:picLocks noChangeAspect="1"/>
          </p:cNvPicPr>
          <p:nvPr/>
        </p:nvPicPr>
        <p:blipFill>
          <a:blip r:embed="rId1"/>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2"/>
          <a:stretch>
            <a:fillRect/>
          </a:stretch>
        </p:blipFill>
        <p:spPr>
          <a:xfrm>
            <a:off x="8166735" y="5954395"/>
            <a:ext cx="1163955" cy="403860"/>
          </a:xfrm>
          <a:prstGeom prst="rect">
            <a:avLst/>
          </a:prstGeom>
        </p:spPr>
      </p:pic>
      <p:pic>
        <p:nvPicPr>
          <p:cNvPr id="2" name="Imagen 1" descr="btn_siguiente"/>
          <p:cNvPicPr>
            <a:picLocks noChangeAspect="1"/>
          </p:cNvPicPr>
          <p:nvPr/>
        </p:nvPicPr>
        <p:blipFill>
          <a:blip r:embed="rId3"/>
          <a:stretch>
            <a:fillRect/>
          </a:stretch>
        </p:blipFill>
        <p:spPr>
          <a:xfrm>
            <a:off x="9512935" y="5944235"/>
            <a:ext cx="1221740" cy="414020"/>
          </a:xfrm>
          <a:prstGeom prst="rect">
            <a:avLst/>
          </a:prstGeom>
        </p:spPr>
      </p:pic>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944444"/>
            <a:ext cx="585665" cy="58566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550453"/>
            <a:ext cx="5130436" cy="3006594"/>
          </a:xfrm>
          <a:prstGeom prst="roundRect">
            <a:avLst/>
          </a:prstGeom>
          <a:solidFill>
            <a:schemeClr val="bg1"/>
          </a:solidFill>
          <a:ln w="539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351915"/>
            <a:ext cx="5130165" cy="62039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a:t>
            </a:r>
            <a:r>
              <a:rPr lang="es-CO" altLang="es-ES" b="1" dirty="0">
                <a:latin typeface="Open Sans" panose="020B0606030504020204" pitchFamily="34" charset="0"/>
              </a:rPr>
              <a:t>2</a:t>
            </a:r>
            <a:endParaRPr lang="es-CO" altLang="es-ES" b="1" dirty="0">
              <a:latin typeface="Open Sans" panose="020B0606030504020204" pitchFamily="34" charset="0"/>
            </a:endParaRPr>
          </a:p>
        </p:txBody>
      </p:sp>
      <p:sp>
        <p:nvSpPr>
          <p:cNvPr id="9" name="Bocadillo: rectángulo con esquinas redondeadas 8"/>
          <p:cNvSpPr/>
          <p:nvPr/>
        </p:nvSpPr>
        <p:spPr>
          <a:xfrm>
            <a:off x="6816638" y="281170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a:t>
            </a:r>
            <a:r>
              <a:rPr lang="es-ES" sz="1400" dirty="0">
                <a:solidFill>
                  <a:srgbClr val="1A3255"/>
                </a:solidFill>
                <a:latin typeface="Open Sans" panose="020B0606030504020204" pitchFamily="34" charset="0"/>
                <a:sym typeface="+mn-ea"/>
              </a:rPr>
              <a:t> La información necesaria para resolver la actividad, la encontrarás en el contendido disponible a continuación. Recuerda descargar y desarrollar la actividad de aprendizaje.</a:t>
            </a:r>
            <a:endParaRPr lang="es-ES" sz="1400" dirty="0">
              <a:solidFill>
                <a:srgbClr val="1A3255"/>
              </a:solidFill>
              <a:latin typeface="Open Sans" panose="020B0606030504020204" pitchFamily="34" charset="0"/>
            </a:endParaRPr>
          </a:p>
        </p:txBody>
      </p:sp>
      <p:sp>
        <p:nvSpPr>
          <p:cNvPr id="10" name="Bocadillo: rectángulo con esquinas redondeadas 9"/>
          <p:cNvSpPr/>
          <p:nvPr/>
        </p:nvSpPr>
        <p:spPr>
          <a:xfrm>
            <a:off x="6816725" y="4335780"/>
            <a:ext cx="4735195" cy="74168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sym typeface="+mn-ea"/>
              </a:rPr>
              <a:t>¡Está bien profesor, revisaré la información y resolveré la actividad!</a:t>
            </a:r>
            <a:endParaRPr lang="es-CO" dirty="0"/>
          </a:p>
        </p:txBody>
      </p:sp>
      <p:pic>
        <p:nvPicPr>
          <p:cNvPr id="34"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65119"/>
            <a:ext cx="585665" cy="585665"/>
          </a:xfrm>
          <a:prstGeom prst="rect">
            <a:avLst/>
          </a:prstGeom>
        </p:spPr>
      </p:pic>
      <p:pic>
        <p:nvPicPr>
          <p:cNvPr id="4" name="Imagen 3"/>
          <p:cNvPicPr>
            <a:picLocks noChangeAspect="1"/>
          </p:cNvPicPr>
          <p:nvPr/>
        </p:nvPicPr>
        <p:blipFill>
          <a:blip r:embed="rId3"/>
          <a:stretch>
            <a:fillRect/>
          </a:stretch>
        </p:blipFill>
        <p:spPr>
          <a:xfrm>
            <a:off x="161925" y="1328420"/>
            <a:ext cx="6080125" cy="4688840"/>
          </a:xfrm>
          <a:prstGeom prst="rect">
            <a:avLst/>
          </a:prstGeom>
        </p:spPr>
      </p:pic>
      <p:pic>
        <p:nvPicPr>
          <p:cNvPr id="3" name="Imagen 2" descr="btn_anterior"/>
          <p:cNvPicPr>
            <a:picLocks noChangeAspect="1"/>
          </p:cNvPicPr>
          <p:nvPr/>
        </p:nvPicPr>
        <p:blipFill>
          <a:blip r:embed="rId4"/>
          <a:stretch>
            <a:fillRect/>
          </a:stretch>
        </p:blipFill>
        <p:spPr>
          <a:xfrm>
            <a:off x="8166735" y="5649595"/>
            <a:ext cx="1163955" cy="403860"/>
          </a:xfrm>
          <a:prstGeom prst="rect">
            <a:avLst/>
          </a:prstGeom>
        </p:spPr>
      </p:pic>
      <p:pic>
        <p:nvPicPr>
          <p:cNvPr id="2" name="Imagen 1" descr="btn_siguiente"/>
          <p:cNvPicPr>
            <a:picLocks noChangeAspect="1"/>
          </p:cNvPicPr>
          <p:nvPr/>
        </p:nvPicPr>
        <p:blipFill>
          <a:blip r:embed="rId5"/>
          <a:stretch>
            <a:fillRect/>
          </a:stretch>
        </p:blipFill>
        <p:spPr>
          <a:xfrm>
            <a:off x="9512935" y="5639435"/>
            <a:ext cx="1221740" cy="414020"/>
          </a:xfrm>
          <a:prstGeom prst="rect">
            <a:avLst/>
          </a:prstGeom>
        </p:spPr>
      </p:pic>
      <p:pic>
        <p:nvPicPr>
          <p:cNvPr id="42"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86301" y="5639644"/>
            <a:ext cx="585665" cy="58566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bombilla2"/>
          <p:cNvPicPr>
            <a:picLocks noChangeAspect="1"/>
          </p:cNvPicPr>
          <p:nvPr/>
        </p:nvPicPr>
        <p:blipFill>
          <a:blip r:embed="rId1"/>
          <a:stretch>
            <a:fillRect/>
          </a:stretch>
        </p:blipFill>
        <p:spPr>
          <a:xfrm>
            <a:off x="1172210" y="1581150"/>
            <a:ext cx="842645" cy="84264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2"/>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grpSp>
        <p:nvGrpSpPr>
          <p:cNvPr id="25" name="Grupo 24"/>
          <p:cNvGrpSpPr/>
          <p:nvPr/>
        </p:nvGrpSpPr>
        <p:grpSpPr>
          <a:xfrm>
            <a:off x="8133715" y="2578100"/>
            <a:ext cx="3787775" cy="3422650"/>
            <a:chOff x="12950" y="4060"/>
            <a:chExt cx="5965"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5" name="Cuadro de texto 34"/>
            <p:cNvSpPr txBox="1"/>
            <p:nvPr/>
          </p:nvSpPr>
          <p:spPr>
            <a:xfrm>
              <a:off x="15552" y="6375"/>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Nivel de iluminación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36" name="Grupo 35"/>
          <p:cNvGrpSpPr/>
          <p:nvPr/>
        </p:nvGrpSpPr>
        <p:grpSpPr>
          <a:xfrm>
            <a:off x="262890" y="2576830"/>
            <a:ext cx="3787775" cy="3422650"/>
            <a:chOff x="516" y="4058"/>
            <a:chExt cx="5965" cy="5390"/>
          </a:xfrm>
        </p:grpSpPr>
        <p:grpSp>
          <p:nvGrpSpPr>
            <p:cNvPr id="30" name="Grupo 29"/>
            <p:cNvGrpSpPr/>
            <p:nvPr/>
          </p:nvGrpSpPr>
          <p:grpSpPr>
            <a:xfrm>
              <a:off x="516" y="4058"/>
              <a:ext cx="5965" cy="5390"/>
              <a:chOff x="1117" y="4059"/>
              <a:chExt cx="5238" cy="2682"/>
            </a:xfrm>
          </p:grpSpPr>
          <p:sp>
            <p:nvSpPr>
              <p:cNvPr id="27" name="Rectángulo redondeado 26"/>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Rectángulo redondeado 13"/>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126" y="6400"/>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Flujo Luminoso</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189095" y="2552065"/>
            <a:ext cx="3787775" cy="3422650"/>
            <a:chOff x="6699" y="4019"/>
            <a:chExt cx="5965"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4" name="Cuadro de texto 33"/>
            <p:cNvSpPr txBox="1"/>
            <p:nvPr/>
          </p:nvSpPr>
          <p:spPr>
            <a:xfrm>
              <a:off x="9269" y="6401"/>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Intensidad Luminosa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621571" y="5115134"/>
            <a:ext cx="585665" cy="585665"/>
          </a:xfrm>
          <a:prstGeom prst="rect">
            <a:avLst/>
          </a:prstGeom>
        </p:spPr>
      </p:pic>
      <p:sp>
        <p:nvSpPr>
          <p:cNvPr id="37" name="Rectángulo 36"/>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El comportamiento de estas tarjetas es el mostrado en el video: </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TARJETAS INTERACTIVAS.mp4</a:t>
            </a:r>
            <a:endParaRPr lang="es-CO" altLang="es-ES" sz="1000" dirty="0">
              <a:solidFill>
                <a:schemeClr val="tx1"/>
              </a:solidFill>
              <a:latin typeface="Open Sans" panose="020B0606030504020204" pitchFamily="34" charset="0"/>
              <a:cs typeface="Open Sans" panose="020B0606030504020204" pitchFamily="34" charset="0"/>
            </a:endParaRPr>
          </a:p>
        </p:txBody>
      </p:sp>
      <p:sp>
        <p:nvSpPr>
          <p:cNvPr id="15" name="Cuadro de texto 14"/>
          <p:cNvSpPr txBox="1"/>
          <p:nvPr/>
        </p:nvSpPr>
        <p:spPr>
          <a:xfrm>
            <a:off x="2137410" y="1664970"/>
            <a:ext cx="9627870"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 la hora de realizar diseños de iluminación se deben tener en cuenta: </a:t>
            </a:r>
            <a:r>
              <a:rPr lang="es-CO" altLang="es-ES" sz="1400">
                <a:latin typeface="Open Sans" panose="020B0606030504020204" pitchFamily="34" charset="0"/>
                <a:cs typeface="Open Sans" panose="020B0606030504020204" pitchFamily="34" charset="0"/>
              </a:rPr>
              <a:t>L</a:t>
            </a:r>
            <a:r>
              <a:rPr lang="es-ES" altLang="en-US" sz="1400">
                <a:latin typeface="Open Sans" panose="020B0606030504020204" pitchFamily="34" charset="0"/>
                <a:cs typeface="Open Sans" panose="020B0606030504020204" pitchFamily="34" charset="0"/>
              </a:rPr>
              <a:t>os factores que se encuentran en la naturaleza física de la luminaria a utilizar, la necesidad de luminancia según el requerimiento del espacio que se va a iluminar entre otros. Para el desarrollo de estos se debe tener claridad sobre:</a:t>
            </a:r>
            <a:endParaRPr lang="es-ES" altLang="en-US" sz="1400">
              <a:latin typeface="Open Sans" panose="020B0606030504020204" pitchFamily="34" charset="0"/>
              <a:cs typeface="Open Sans" panose="020B0606030504020204" pitchFamily="34" charset="0"/>
            </a:endParaRPr>
          </a:p>
        </p:txBody>
      </p:sp>
      <p:pic>
        <p:nvPicPr>
          <p:cNvPr id="12" name="Imagen 11" descr="lampara_luminoso"/>
          <p:cNvPicPr>
            <a:picLocks noChangeAspect="1"/>
          </p:cNvPicPr>
          <p:nvPr/>
        </p:nvPicPr>
        <p:blipFill>
          <a:blip r:embed="rId5"/>
          <a:stretch>
            <a:fillRect/>
          </a:stretch>
        </p:blipFill>
        <p:spPr>
          <a:xfrm>
            <a:off x="-3810" y="2485390"/>
            <a:ext cx="1884045" cy="3256915"/>
          </a:xfrm>
          <a:prstGeom prst="rect">
            <a:avLst/>
          </a:prstGeom>
        </p:spPr>
      </p:pic>
      <p:pic>
        <p:nvPicPr>
          <p:cNvPr id="16" name="Imagen 15" descr="bombilla_luminosa"/>
          <p:cNvPicPr>
            <a:picLocks noChangeAspect="1"/>
          </p:cNvPicPr>
          <p:nvPr/>
        </p:nvPicPr>
        <p:blipFill>
          <a:blip r:embed="rId6"/>
          <a:stretch>
            <a:fillRect/>
          </a:stretch>
        </p:blipFill>
        <p:spPr>
          <a:xfrm>
            <a:off x="4175760" y="3253740"/>
            <a:ext cx="1409700" cy="1720215"/>
          </a:xfrm>
          <a:prstGeom prst="rect">
            <a:avLst/>
          </a:prstGeom>
        </p:spPr>
      </p:pic>
      <p:pic>
        <p:nvPicPr>
          <p:cNvPr id="2" name="Imagen 1" descr="nivel_iluminacion"/>
          <p:cNvPicPr>
            <a:picLocks noChangeAspect="1"/>
          </p:cNvPicPr>
          <p:nvPr/>
        </p:nvPicPr>
        <p:blipFill>
          <a:blip r:embed="rId7"/>
          <a:stretch>
            <a:fillRect/>
          </a:stretch>
        </p:blipFill>
        <p:spPr>
          <a:xfrm>
            <a:off x="8565515" y="2783840"/>
            <a:ext cx="541020" cy="2766060"/>
          </a:xfrm>
          <a:prstGeom prst="rect">
            <a:avLst/>
          </a:prstGeom>
        </p:spPr>
      </p:pic>
      <p:sp>
        <p:nvSpPr>
          <p:cNvPr id="5" name="Rectángulo 4"/>
          <p:cNvSpPr/>
          <p:nvPr/>
        </p:nvSpPr>
        <p:spPr>
          <a:xfrm>
            <a:off x="548005" y="909955"/>
            <a:ext cx="9620250" cy="337185"/>
          </a:xfrm>
          <a:prstGeom prst="rect">
            <a:avLst/>
          </a:prstGeom>
        </p:spPr>
        <p:txBody>
          <a:bodyPr wrap="squar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6: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Conceptos De Luminotecnia: </a:t>
            </a:r>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Flujo Luminoso, Intensidad Luminosa, Nivel De Iluminación</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bombilla2"/>
          <p:cNvPicPr>
            <a:picLocks noChangeAspect="1"/>
          </p:cNvPicPr>
          <p:nvPr/>
        </p:nvPicPr>
        <p:blipFill>
          <a:blip r:embed="rId1"/>
          <a:stretch>
            <a:fillRect/>
          </a:stretch>
        </p:blipFill>
        <p:spPr>
          <a:xfrm>
            <a:off x="1172210" y="1554480"/>
            <a:ext cx="842645" cy="84264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2"/>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grpSp>
        <p:nvGrpSpPr>
          <p:cNvPr id="6" name="Grupo 5"/>
          <p:cNvGrpSpPr/>
          <p:nvPr/>
        </p:nvGrpSpPr>
        <p:grpSpPr>
          <a:xfrm>
            <a:off x="280035" y="2437130"/>
            <a:ext cx="3787775" cy="3538220"/>
            <a:chOff x="441" y="3838"/>
            <a:chExt cx="5965" cy="5572"/>
          </a:xfrm>
        </p:grpSpPr>
        <p:grpSp>
          <p:nvGrpSpPr>
            <p:cNvPr id="30" name="Grupo 29"/>
            <p:cNvGrpSpPr/>
            <p:nvPr/>
          </p:nvGrpSpPr>
          <p:grpSpPr>
            <a:xfrm>
              <a:off x="441" y="3838"/>
              <a:ext cx="5965" cy="5572"/>
              <a:chOff x="1117" y="4059"/>
              <a:chExt cx="5238" cy="2683"/>
            </a:xfrm>
          </p:grpSpPr>
          <p:sp>
            <p:nvSpPr>
              <p:cNvPr id="27" name="Rectángulo redondeado 26"/>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Rectángulo redondeado 13"/>
              <p:cNvSpPr/>
              <p:nvPr/>
            </p:nvSpPr>
            <p:spPr>
              <a:xfrm>
                <a:off x="1117" y="4059"/>
                <a:ext cx="5238"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9" name="Cuadro de texto 8"/>
            <p:cNvSpPr txBox="1"/>
            <p:nvPr/>
          </p:nvSpPr>
          <p:spPr>
            <a:xfrm>
              <a:off x="2465" y="5241"/>
              <a:ext cx="3716" cy="2519"/>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Se entiende como la cantidad de emisión luz que brinda una fuente luminosa en todo el espacio en la que se encuentra. Su unidad es el lumen (Im).</a:t>
              </a:r>
              <a:endParaRPr lang="es-ES" altLang="en-US" sz="1400">
                <a:solidFill>
                  <a:schemeClr val="bg1"/>
                </a:solidFill>
                <a:latin typeface="Open Sans" panose="020B0606030504020204" pitchFamily="34" charset="0"/>
                <a:cs typeface="Open Sans" panose="020B0606030504020204" pitchFamily="34" charset="0"/>
              </a:endParaRPr>
            </a:p>
          </p:txBody>
        </p:sp>
      </p:grpSp>
      <p:pic>
        <p:nvPicPr>
          <p:cNvPr id="3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558071" y="5389454"/>
            <a:ext cx="585665" cy="585665"/>
          </a:xfrm>
          <a:prstGeom prst="rect">
            <a:avLst/>
          </a:prstGeom>
        </p:spPr>
      </p:pic>
      <p:grpSp>
        <p:nvGrpSpPr>
          <p:cNvPr id="36" name="Grupo 35"/>
          <p:cNvGrpSpPr/>
          <p:nvPr/>
        </p:nvGrpSpPr>
        <p:grpSpPr>
          <a:xfrm>
            <a:off x="8155305" y="2578100"/>
            <a:ext cx="3787775" cy="3422650"/>
            <a:chOff x="12950" y="4060"/>
            <a:chExt cx="5965" cy="5390"/>
          </a:xfrm>
        </p:grpSpPr>
        <p:grpSp>
          <p:nvGrpSpPr>
            <p:cNvPr id="38" name="Grupo 37"/>
            <p:cNvGrpSpPr/>
            <p:nvPr/>
          </p:nvGrpSpPr>
          <p:grpSpPr>
            <a:xfrm>
              <a:off x="12950" y="4060"/>
              <a:ext cx="5965" cy="5390"/>
              <a:chOff x="1117" y="4059"/>
              <a:chExt cx="5238" cy="2682"/>
            </a:xfrm>
          </p:grpSpPr>
          <p:sp>
            <p:nvSpPr>
              <p:cNvPr id="39" name="Rectángulo redondeado 38"/>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Rectángulo redondeado 3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41" name="Cuadro de texto 40"/>
            <p:cNvSpPr txBox="1"/>
            <p:nvPr/>
          </p:nvSpPr>
          <p:spPr>
            <a:xfrm>
              <a:off x="15552" y="6375"/>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Nivel de iluminación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42" name="Grupo 41"/>
          <p:cNvGrpSpPr/>
          <p:nvPr/>
        </p:nvGrpSpPr>
        <p:grpSpPr>
          <a:xfrm>
            <a:off x="4210685" y="2552065"/>
            <a:ext cx="3787775" cy="3422650"/>
            <a:chOff x="6699" y="4019"/>
            <a:chExt cx="5965" cy="5390"/>
          </a:xfrm>
        </p:grpSpPr>
        <p:grpSp>
          <p:nvGrpSpPr>
            <p:cNvPr id="43" name="Grupo 42"/>
            <p:cNvGrpSpPr/>
            <p:nvPr/>
          </p:nvGrpSpPr>
          <p:grpSpPr>
            <a:xfrm>
              <a:off x="6699" y="4019"/>
              <a:ext cx="5965" cy="5390"/>
              <a:chOff x="1117" y="4059"/>
              <a:chExt cx="5238" cy="2682"/>
            </a:xfrm>
          </p:grpSpPr>
          <p:sp>
            <p:nvSpPr>
              <p:cNvPr id="44" name="Rectángulo redondeado 43"/>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5" name="Rectángulo redondeado 44"/>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46" name="Cuadro de texto 45"/>
            <p:cNvSpPr txBox="1"/>
            <p:nvPr/>
          </p:nvSpPr>
          <p:spPr>
            <a:xfrm>
              <a:off x="9269" y="6401"/>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Intensidad Luminosa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sp>
        <p:nvSpPr>
          <p:cNvPr id="50" name="Cuadro de texto 49"/>
          <p:cNvSpPr txBox="1"/>
          <p:nvPr/>
        </p:nvSpPr>
        <p:spPr>
          <a:xfrm>
            <a:off x="2110105" y="1664970"/>
            <a:ext cx="965517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 la hora de realizar diseños de iluminación se deben tener en cuenta: los factores que se encuentran en la naturaleza física de la luminaria a utilizar, la necesidad de luminancia según el requerimiento del espacio que se va a iluminar entre otros. Para el desarrollo de estos se debe tener claridad sobre:</a:t>
            </a:r>
            <a:endParaRPr lang="es-ES" altLang="en-US" sz="1400">
              <a:latin typeface="Open Sans" panose="020B0606030504020204" pitchFamily="34" charset="0"/>
              <a:cs typeface="Open Sans" panose="020B0606030504020204" pitchFamily="34" charset="0"/>
            </a:endParaRPr>
          </a:p>
        </p:txBody>
      </p:sp>
      <p:pic>
        <p:nvPicPr>
          <p:cNvPr id="12" name="Imagen 11" descr="lampara_luminoso"/>
          <p:cNvPicPr>
            <a:picLocks noChangeAspect="1"/>
          </p:cNvPicPr>
          <p:nvPr/>
        </p:nvPicPr>
        <p:blipFill>
          <a:blip r:embed="rId5"/>
          <a:stretch>
            <a:fillRect/>
          </a:stretch>
        </p:blipFill>
        <p:spPr>
          <a:xfrm>
            <a:off x="-3810" y="2485390"/>
            <a:ext cx="1884045" cy="3256915"/>
          </a:xfrm>
          <a:prstGeom prst="rect">
            <a:avLst/>
          </a:prstGeom>
        </p:spPr>
      </p:pic>
      <p:pic>
        <p:nvPicPr>
          <p:cNvPr id="16" name="Imagen 15" descr="bombilla_luminosa"/>
          <p:cNvPicPr>
            <a:picLocks noChangeAspect="1"/>
          </p:cNvPicPr>
          <p:nvPr/>
        </p:nvPicPr>
        <p:blipFill>
          <a:blip r:embed="rId6"/>
          <a:stretch>
            <a:fillRect/>
          </a:stretch>
        </p:blipFill>
        <p:spPr>
          <a:xfrm>
            <a:off x="4175760" y="3253740"/>
            <a:ext cx="1409700" cy="1720215"/>
          </a:xfrm>
          <a:prstGeom prst="rect">
            <a:avLst/>
          </a:prstGeom>
        </p:spPr>
      </p:pic>
      <p:pic>
        <p:nvPicPr>
          <p:cNvPr id="2" name="Imagen 1" descr="nivel_iluminacion"/>
          <p:cNvPicPr>
            <a:picLocks noChangeAspect="1"/>
          </p:cNvPicPr>
          <p:nvPr/>
        </p:nvPicPr>
        <p:blipFill>
          <a:blip r:embed="rId7"/>
          <a:stretch>
            <a:fillRect/>
          </a:stretch>
        </p:blipFill>
        <p:spPr>
          <a:xfrm>
            <a:off x="8565515" y="2797175"/>
            <a:ext cx="541020" cy="2766060"/>
          </a:xfrm>
          <a:prstGeom prst="rect">
            <a:avLst/>
          </a:prstGeom>
        </p:spPr>
      </p:pic>
      <p:sp>
        <p:nvSpPr>
          <p:cNvPr id="31" name="Rectángulo 30"/>
          <p:cNvSpPr/>
          <p:nvPr/>
        </p:nvSpPr>
        <p:spPr>
          <a:xfrm>
            <a:off x="548005" y="909955"/>
            <a:ext cx="9620250" cy="337185"/>
          </a:xfrm>
          <a:prstGeom prst="rect">
            <a:avLst/>
          </a:prstGeom>
        </p:spPr>
        <p:txBody>
          <a:bodyPr wrap="squar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6: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Conceptos De Luminotecnia: </a:t>
            </a:r>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Flujo Luminoso, Intensidad Luminosa, Nivel De Iluminación</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bombilla2"/>
          <p:cNvPicPr>
            <a:picLocks noChangeAspect="1"/>
          </p:cNvPicPr>
          <p:nvPr/>
        </p:nvPicPr>
        <p:blipFill>
          <a:blip r:embed="rId1"/>
          <a:stretch>
            <a:fillRect/>
          </a:stretch>
        </p:blipFill>
        <p:spPr>
          <a:xfrm>
            <a:off x="1172210" y="1581150"/>
            <a:ext cx="842645" cy="84264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2"/>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grpSp>
        <p:nvGrpSpPr>
          <p:cNvPr id="25" name="Grupo 24"/>
          <p:cNvGrpSpPr/>
          <p:nvPr/>
        </p:nvGrpSpPr>
        <p:grpSpPr>
          <a:xfrm>
            <a:off x="8198485" y="2578100"/>
            <a:ext cx="3787775" cy="3422650"/>
            <a:chOff x="12950" y="4060"/>
            <a:chExt cx="5965"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5" name="Cuadro de texto 34"/>
            <p:cNvSpPr txBox="1"/>
            <p:nvPr/>
          </p:nvSpPr>
          <p:spPr>
            <a:xfrm>
              <a:off x="15552" y="6375"/>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Nivel de iluminación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36" name="Grupo 35"/>
          <p:cNvGrpSpPr/>
          <p:nvPr/>
        </p:nvGrpSpPr>
        <p:grpSpPr>
          <a:xfrm>
            <a:off x="327660" y="2576830"/>
            <a:ext cx="3787775" cy="3422650"/>
            <a:chOff x="516" y="4058"/>
            <a:chExt cx="5965" cy="5390"/>
          </a:xfrm>
        </p:grpSpPr>
        <p:grpSp>
          <p:nvGrpSpPr>
            <p:cNvPr id="30" name="Grupo 29"/>
            <p:cNvGrpSpPr/>
            <p:nvPr/>
          </p:nvGrpSpPr>
          <p:grpSpPr>
            <a:xfrm>
              <a:off x="516" y="4058"/>
              <a:ext cx="5965" cy="5390"/>
              <a:chOff x="1117" y="4059"/>
              <a:chExt cx="5238" cy="2682"/>
            </a:xfrm>
          </p:grpSpPr>
          <p:sp>
            <p:nvSpPr>
              <p:cNvPr id="27" name="Rectángulo redondeado 26"/>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Rectángulo redondeado 13"/>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126" y="6400"/>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Flujo Luminoso</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253865" y="2552065"/>
            <a:ext cx="3787775" cy="3422650"/>
            <a:chOff x="6699" y="4019"/>
            <a:chExt cx="5965"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4" name="Cuadro de texto 33"/>
            <p:cNvSpPr txBox="1"/>
            <p:nvPr/>
          </p:nvSpPr>
          <p:spPr>
            <a:xfrm>
              <a:off x="9269" y="6401"/>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Intensidad Luminosa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93851" y="5285949"/>
            <a:ext cx="585665" cy="585665"/>
          </a:xfrm>
          <a:prstGeom prst="rect">
            <a:avLst/>
          </a:prstGeom>
        </p:spPr>
      </p:pic>
      <p:sp>
        <p:nvSpPr>
          <p:cNvPr id="10" name="Cuadro de texto 9"/>
          <p:cNvSpPr txBox="1"/>
          <p:nvPr/>
        </p:nvSpPr>
        <p:spPr>
          <a:xfrm>
            <a:off x="2110105" y="1664970"/>
            <a:ext cx="965517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 la hora de realizar diseños de iluminación se deben tener en cuenta: los factores que se encuentran en la naturaleza física de la luminaria a utilizar, la necesidad de luminancia según el requerimiento del espacio que se va a iluminar entre otros. Para el desarrollo de estos se debe tener claridad sobre:</a:t>
            </a:r>
            <a:endParaRPr lang="es-ES" altLang="en-US" sz="1400">
              <a:latin typeface="Open Sans" panose="020B0606030504020204" pitchFamily="34" charset="0"/>
              <a:cs typeface="Open Sans" panose="020B0606030504020204" pitchFamily="34" charset="0"/>
            </a:endParaRPr>
          </a:p>
        </p:txBody>
      </p:sp>
      <p:pic>
        <p:nvPicPr>
          <p:cNvPr id="12" name="Imagen 11" descr="lampara_luminoso"/>
          <p:cNvPicPr>
            <a:picLocks noChangeAspect="1"/>
          </p:cNvPicPr>
          <p:nvPr/>
        </p:nvPicPr>
        <p:blipFill>
          <a:blip r:embed="rId5"/>
          <a:stretch>
            <a:fillRect/>
          </a:stretch>
        </p:blipFill>
        <p:spPr>
          <a:xfrm>
            <a:off x="-3810" y="2485390"/>
            <a:ext cx="1884045" cy="3256915"/>
          </a:xfrm>
          <a:prstGeom prst="rect">
            <a:avLst/>
          </a:prstGeom>
        </p:spPr>
      </p:pic>
      <p:pic>
        <p:nvPicPr>
          <p:cNvPr id="16" name="Imagen 15" descr="bombilla_luminosa"/>
          <p:cNvPicPr>
            <a:picLocks noChangeAspect="1"/>
          </p:cNvPicPr>
          <p:nvPr/>
        </p:nvPicPr>
        <p:blipFill>
          <a:blip r:embed="rId6"/>
          <a:stretch>
            <a:fillRect/>
          </a:stretch>
        </p:blipFill>
        <p:spPr>
          <a:xfrm>
            <a:off x="4175760" y="3253740"/>
            <a:ext cx="1409700" cy="1720215"/>
          </a:xfrm>
          <a:prstGeom prst="rect">
            <a:avLst/>
          </a:prstGeom>
        </p:spPr>
      </p:pic>
      <p:pic>
        <p:nvPicPr>
          <p:cNvPr id="5" name="Imagen 4" descr="nivel_iluminacion"/>
          <p:cNvPicPr>
            <a:picLocks noChangeAspect="1"/>
          </p:cNvPicPr>
          <p:nvPr/>
        </p:nvPicPr>
        <p:blipFill>
          <a:blip r:embed="rId7"/>
          <a:stretch>
            <a:fillRect/>
          </a:stretch>
        </p:blipFill>
        <p:spPr>
          <a:xfrm>
            <a:off x="8565515" y="2783840"/>
            <a:ext cx="541020" cy="2766060"/>
          </a:xfrm>
          <a:prstGeom prst="rect">
            <a:avLst/>
          </a:prstGeom>
        </p:spPr>
      </p:pic>
      <p:sp>
        <p:nvSpPr>
          <p:cNvPr id="6" name="Rectángulo 5"/>
          <p:cNvSpPr/>
          <p:nvPr/>
        </p:nvSpPr>
        <p:spPr>
          <a:xfrm>
            <a:off x="548005" y="909955"/>
            <a:ext cx="9620250" cy="337185"/>
          </a:xfrm>
          <a:prstGeom prst="rect">
            <a:avLst/>
          </a:prstGeom>
        </p:spPr>
        <p:txBody>
          <a:bodyPr wrap="squar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6: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Conceptos De Luminotecnia: </a:t>
            </a:r>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Flujo Luminoso, Intensidad Luminosa, Nivel De Iluminación</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bombilla2"/>
          <p:cNvPicPr>
            <a:picLocks noChangeAspect="1"/>
          </p:cNvPicPr>
          <p:nvPr/>
        </p:nvPicPr>
        <p:blipFill>
          <a:blip r:embed="rId1"/>
          <a:stretch>
            <a:fillRect/>
          </a:stretch>
        </p:blipFill>
        <p:spPr>
          <a:xfrm>
            <a:off x="1172210" y="1581150"/>
            <a:ext cx="842645" cy="842645"/>
          </a:xfrm>
          <a:prstGeom prst="rect">
            <a:avLst/>
          </a:prstGeom>
        </p:spPr>
      </p:pic>
      <p:grpSp>
        <p:nvGrpSpPr>
          <p:cNvPr id="36" name="Grupo 35"/>
          <p:cNvGrpSpPr/>
          <p:nvPr/>
        </p:nvGrpSpPr>
        <p:grpSpPr>
          <a:xfrm>
            <a:off x="327660" y="2576830"/>
            <a:ext cx="3787775" cy="3422650"/>
            <a:chOff x="516" y="4058"/>
            <a:chExt cx="5965" cy="5390"/>
          </a:xfrm>
        </p:grpSpPr>
        <p:grpSp>
          <p:nvGrpSpPr>
            <p:cNvPr id="2" name="Grupo 1"/>
            <p:cNvGrpSpPr/>
            <p:nvPr/>
          </p:nvGrpSpPr>
          <p:grpSpPr>
            <a:xfrm>
              <a:off x="516" y="4058"/>
              <a:ext cx="5965" cy="5390"/>
              <a:chOff x="1117" y="4059"/>
              <a:chExt cx="5238" cy="2682"/>
            </a:xfrm>
          </p:grpSpPr>
          <p:sp>
            <p:nvSpPr>
              <p:cNvPr id="6" name="Rectángulo redondeado 5"/>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6" name="Rectángulo redondeado 15"/>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126" y="6400"/>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Flujo Luminoso</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2"/>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grpSp>
        <p:nvGrpSpPr>
          <p:cNvPr id="32" name="Grupo 31"/>
          <p:cNvGrpSpPr/>
          <p:nvPr/>
        </p:nvGrpSpPr>
        <p:grpSpPr>
          <a:xfrm>
            <a:off x="4272280" y="2517775"/>
            <a:ext cx="3787775" cy="3538220"/>
            <a:chOff x="441" y="3838"/>
            <a:chExt cx="5965" cy="5572"/>
          </a:xfrm>
        </p:grpSpPr>
        <p:grpSp>
          <p:nvGrpSpPr>
            <p:cNvPr id="34" name="Grupo 33"/>
            <p:cNvGrpSpPr/>
            <p:nvPr/>
          </p:nvGrpSpPr>
          <p:grpSpPr>
            <a:xfrm>
              <a:off x="441" y="3838"/>
              <a:ext cx="5965" cy="5572"/>
              <a:chOff x="1117" y="4059"/>
              <a:chExt cx="5238" cy="2683"/>
            </a:xfrm>
          </p:grpSpPr>
          <p:sp>
            <p:nvSpPr>
              <p:cNvPr id="35" name="Rectángulo redondeado 34"/>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8" name="Rectángulo redondeado 37"/>
              <p:cNvSpPr/>
              <p:nvPr/>
            </p:nvSpPr>
            <p:spPr>
              <a:xfrm>
                <a:off x="1117" y="4059"/>
                <a:ext cx="5238"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9" name="Cuadro de texto 38"/>
            <p:cNvSpPr txBox="1"/>
            <p:nvPr/>
          </p:nvSpPr>
          <p:spPr>
            <a:xfrm>
              <a:off x="2509" y="5024"/>
              <a:ext cx="3716" cy="3197"/>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Se define como la cantidad de flujo luminoso que emite una fuente por unidad de ángulo sólido, donde el ángulo solido se refiere al ángulo espacial que abarca un objeto visto desde un punto dado.</a:t>
              </a:r>
              <a:endParaRPr lang="es-ES" altLang="en-US" sz="1400">
                <a:solidFill>
                  <a:schemeClr val="bg1"/>
                </a:solidFill>
                <a:latin typeface="Open Sans" panose="020B0606030504020204" pitchFamily="34" charset="0"/>
                <a:cs typeface="Open Sans" panose="020B0606030504020204" pitchFamily="34" charset="0"/>
              </a:endParaRPr>
            </a:p>
          </p:txBody>
        </p:sp>
      </p:grpSp>
      <p:pic>
        <p:nvPicPr>
          <p:cNvPr id="4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93851" y="5470734"/>
            <a:ext cx="585665" cy="585665"/>
          </a:xfrm>
          <a:prstGeom prst="rect">
            <a:avLst/>
          </a:prstGeom>
        </p:spPr>
      </p:pic>
      <p:sp>
        <p:nvSpPr>
          <p:cNvPr id="45" name="Cuadro de texto 44"/>
          <p:cNvSpPr txBox="1"/>
          <p:nvPr/>
        </p:nvSpPr>
        <p:spPr>
          <a:xfrm>
            <a:off x="2110105" y="1664970"/>
            <a:ext cx="965517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 la hora de realizar diseños de iluminación se deben tener en cuenta: los factores que se encuentran en la naturaleza física de la luminaria a utilizar, la necesidad de luminancia según el requerimiento del espacio que se va a iluminar entre otros. Para el desarrollo de estos se debe tener claridad sobre:</a:t>
            </a:r>
            <a:endParaRPr lang="es-ES" altLang="en-US" sz="1400">
              <a:latin typeface="Open Sans" panose="020B0606030504020204" pitchFamily="34" charset="0"/>
              <a:cs typeface="Open Sans" panose="020B0606030504020204" pitchFamily="34" charset="0"/>
            </a:endParaRPr>
          </a:p>
        </p:txBody>
      </p:sp>
      <p:pic>
        <p:nvPicPr>
          <p:cNvPr id="12" name="Imagen 11" descr="lampara_luminoso"/>
          <p:cNvPicPr>
            <a:picLocks noChangeAspect="1"/>
          </p:cNvPicPr>
          <p:nvPr/>
        </p:nvPicPr>
        <p:blipFill>
          <a:blip r:embed="rId5"/>
          <a:stretch>
            <a:fillRect/>
          </a:stretch>
        </p:blipFill>
        <p:spPr>
          <a:xfrm>
            <a:off x="-3810" y="2485390"/>
            <a:ext cx="1884045" cy="3256915"/>
          </a:xfrm>
          <a:prstGeom prst="rect">
            <a:avLst/>
          </a:prstGeom>
        </p:spPr>
      </p:pic>
      <p:pic>
        <p:nvPicPr>
          <p:cNvPr id="13" name="Imagen 12" descr="bombilla_luminosa"/>
          <p:cNvPicPr>
            <a:picLocks noChangeAspect="1"/>
          </p:cNvPicPr>
          <p:nvPr/>
        </p:nvPicPr>
        <p:blipFill>
          <a:blip r:embed="rId6"/>
          <a:stretch>
            <a:fillRect/>
          </a:stretch>
        </p:blipFill>
        <p:spPr>
          <a:xfrm>
            <a:off x="4175760" y="3253740"/>
            <a:ext cx="1409700" cy="1720215"/>
          </a:xfrm>
          <a:prstGeom prst="rect">
            <a:avLst/>
          </a:prstGeom>
        </p:spPr>
      </p:pic>
      <p:grpSp>
        <p:nvGrpSpPr>
          <p:cNvPr id="9" name="Grupo 8"/>
          <p:cNvGrpSpPr/>
          <p:nvPr/>
        </p:nvGrpSpPr>
        <p:grpSpPr>
          <a:xfrm>
            <a:off x="8198485" y="2578100"/>
            <a:ext cx="3787140" cy="3422650"/>
            <a:chOff x="12911" y="4060"/>
            <a:chExt cx="5964" cy="5390"/>
          </a:xfrm>
        </p:grpSpPr>
        <p:grpSp>
          <p:nvGrpSpPr>
            <p:cNvPr id="21" name="Grupo 20"/>
            <p:cNvGrpSpPr/>
            <p:nvPr/>
          </p:nvGrpSpPr>
          <p:grpSpPr>
            <a:xfrm rot="0">
              <a:off x="12911"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5" name="Cuadro de texto 4"/>
            <p:cNvSpPr txBox="1"/>
            <p:nvPr/>
          </p:nvSpPr>
          <p:spPr>
            <a:xfrm>
              <a:off x="15411" y="6375"/>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Nivel de iluminación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pic>
        <p:nvPicPr>
          <p:cNvPr id="14" name="Imagen 13" descr="nivel_iluminacion"/>
          <p:cNvPicPr>
            <a:picLocks noChangeAspect="1"/>
          </p:cNvPicPr>
          <p:nvPr/>
        </p:nvPicPr>
        <p:blipFill>
          <a:blip r:embed="rId7"/>
          <a:stretch>
            <a:fillRect/>
          </a:stretch>
        </p:blipFill>
        <p:spPr>
          <a:xfrm>
            <a:off x="8565515" y="2783840"/>
            <a:ext cx="541020" cy="2766060"/>
          </a:xfrm>
          <a:prstGeom prst="rect">
            <a:avLst/>
          </a:prstGeom>
        </p:spPr>
      </p:pic>
      <p:sp>
        <p:nvSpPr>
          <p:cNvPr id="31" name="Rectángulo 30"/>
          <p:cNvSpPr/>
          <p:nvPr/>
        </p:nvSpPr>
        <p:spPr>
          <a:xfrm>
            <a:off x="548005" y="909955"/>
            <a:ext cx="9620250" cy="337185"/>
          </a:xfrm>
          <a:prstGeom prst="rect">
            <a:avLst/>
          </a:prstGeom>
        </p:spPr>
        <p:txBody>
          <a:bodyPr wrap="squar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6: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Conceptos De Luminotecnia: </a:t>
            </a:r>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Flujo Luminoso, Intensidad Luminosa, Nivel De Iluminación</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bombilla2"/>
          <p:cNvPicPr>
            <a:picLocks noChangeAspect="1"/>
          </p:cNvPicPr>
          <p:nvPr/>
        </p:nvPicPr>
        <p:blipFill>
          <a:blip r:embed="rId1"/>
          <a:stretch>
            <a:fillRect/>
          </a:stretch>
        </p:blipFill>
        <p:spPr>
          <a:xfrm>
            <a:off x="1172210" y="1581150"/>
            <a:ext cx="842645" cy="84264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327660" y="6150610"/>
            <a:ext cx="235839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8" name="Marcador de posición de contenido 7"/>
          <p:cNvPicPr>
            <a:picLocks noChangeAspect="1"/>
          </p:cNvPicPr>
          <p:nvPr>
            <p:ph sz="half" idx="1"/>
          </p:nvPr>
        </p:nvPicPr>
        <p:blipFill>
          <a:blip r:embed="rId2"/>
          <a:stretch>
            <a:fillRect/>
          </a:stretch>
        </p:blipFill>
        <p:spPr>
          <a:xfrm>
            <a:off x="327660" y="6352540"/>
            <a:ext cx="3462655" cy="309880"/>
          </a:xfrm>
          <a:prstGeom prst="rect">
            <a:avLst/>
          </a:prstGeom>
        </p:spPr>
      </p:pic>
      <p:sp>
        <p:nvSpPr>
          <p:cNvPr id="11" name="Rectángulo 10"/>
          <p:cNvSpPr/>
          <p:nvPr/>
        </p:nvSpPr>
        <p:spPr>
          <a:xfrm>
            <a:off x="397510" y="6370320"/>
            <a:ext cx="573405" cy="273685"/>
          </a:xfrm>
          <a:prstGeom prst="rect">
            <a:avLst/>
          </a:prstGeom>
          <a:noFill/>
          <a:ln w="38100">
            <a:solidFill>
              <a:schemeClr val="accent4"/>
            </a:solidFill>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s-ES" altLang="en-US"/>
          </a:p>
        </p:txBody>
      </p:sp>
      <p:grpSp>
        <p:nvGrpSpPr>
          <p:cNvPr id="25" name="Grupo 24"/>
          <p:cNvGrpSpPr/>
          <p:nvPr/>
        </p:nvGrpSpPr>
        <p:grpSpPr>
          <a:xfrm>
            <a:off x="8198485" y="2578100"/>
            <a:ext cx="3787775" cy="3422650"/>
            <a:chOff x="12950" y="4060"/>
            <a:chExt cx="5965" cy="5390"/>
          </a:xfrm>
        </p:grpSpPr>
        <p:grpSp>
          <p:nvGrpSpPr>
            <p:cNvPr id="21" name="Grupo 20"/>
            <p:cNvGrpSpPr/>
            <p:nvPr/>
          </p:nvGrpSpPr>
          <p:grpSpPr>
            <a:xfrm>
              <a:off x="12950" y="4060"/>
              <a:ext cx="5965" cy="5390"/>
              <a:chOff x="1117" y="4059"/>
              <a:chExt cx="5238" cy="2682"/>
            </a:xfrm>
          </p:grpSpPr>
          <p:sp>
            <p:nvSpPr>
              <p:cNvPr id="22" name="Rectángulo redondeado 21"/>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3" name="Rectángulo redondeado 22"/>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5" name="Cuadro de texto 34"/>
            <p:cNvSpPr txBox="1"/>
            <p:nvPr/>
          </p:nvSpPr>
          <p:spPr>
            <a:xfrm>
              <a:off x="15552" y="6375"/>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Nivel de iluminación</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36" name="Grupo 35"/>
          <p:cNvGrpSpPr/>
          <p:nvPr/>
        </p:nvGrpSpPr>
        <p:grpSpPr>
          <a:xfrm>
            <a:off x="327660" y="2576830"/>
            <a:ext cx="3787775" cy="3422650"/>
            <a:chOff x="516" y="4058"/>
            <a:chExt cx="5965" cy="5390"/>
          </a:xfrm>
        </p:grpSpPr>
        <p:grpSp>
          <p:nvGrpSpPr>
            <p:cNvPr id="30" name="Grupo 29"/>
            <p:cNvGrpSpPr/>
            <p:nvPr/>
          </p:nvGrpSpPr>
          <p:grpSpPr>
            <a:xfrm>
              <a:off x="516" y="4058"/>
              <a:ext cx="5965" cy="5390"/>
              <a:chOff x="1117" y="4059"/>
              <a:chExt cx="5238" cy="2682"/>
            </a:xfrm>
          </p:grpSpPr>
          <p:sp>
            <p:nvSpPr>
              <p:cNvPr id="27" name="Rectángulo redondeado 26"/>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Rectángulo redondeado 13"/>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126" y="6400"/>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Flujo Luminoso</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253865" y="2552065"/>
            <a:ext cx="3787775" cy="3422650"/>
            <a:chOff x="6699" y="4019"/>
            <a:chExt cx="5965"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4" name="Cuadro de texto 33"/>
            <p:cNvSpPr txBox="1"/>
            <p:nvPr/>
          </p:nvSpPr>
          <p:spPr>
            <a:xfrm>
              <a:off x="9269" y="6401"/>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Intensidad Luminosa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778781" y="5308809"/>
            <a:ext cx="585665" cy="585665"/>
          </a:xfrm>
          <a:prstGeom prst="rect">
            <a:avLst/>
          </a:prstGeom>
        </p:spPr>
      </p:pic>
      <p:sp>
        <p:nvSpPr>
          <p:cNvPr id="10" name="Cuadro de texto 9"/>
          <p:cNvSpPr txBox="1"/>
          <p:nvPr/>
        </p:nvSpPr>
        <p:spPr>
          <a:xfrm>
            <a:off x="2110105" y="1664970"/>
            <a:ext cx="965517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 la hora de realizar diseños de iluminación se deben tener en cuenta: los factores que se encuentran en la naturaleza física de la luminaria a utilizar, la necesidad de luminancia según el requerimiento del espacio que se va a iluminar entre otros. Para el desarrollo de estos se debe tener claridad sobre:</a:t>
            </a:r>
            <a:endParaRPr lang="es-ES" altLang="en-US" sz="1400">
              <a:latin typeface="Open Sans" panose="020B0606030504020204" pitchFamily="34" charset="0"/>
              <a:cs typeface="Open Sans" panose="020B0606030504020204" pitchFamily="34" charset="0"/>
            </a:endParaRPr>
          </a:p>
        </p:txBody>
      </p:sp>
      <p:pic>
        <p:nvPicPr>
          <p:cNvPr id="12" name="Imagen 11" descr="lampara_luminoso"/>
          <p:cNvPicPr>
            <a:picLocks noChangeAspect="1"/>
          </p:cNvPicPr>
          <p:nvPr/>
        </p:nvPicPr>
        <p:blipFill>
          <a:blip r:embed="rId5"/>
          <a:stretch>
            <a:fillRect/>
          </a:stretch>
        </p:blipFill>
        <p:spPr>
          <a:xfrm>
            <a:off x="-3810" y="2485390"/>
            <a:ext cx="1884045" cy="3256915"/>
          </a:xfrm>
          <a:prstGeom prst="rect">
            <a:avLst/>
          </a:prstGeom>
        </p:spPr>
      </p:pic>
      <p:pic>
        <p:nvPicPr>
          <p:cNvPr id="16" name="Imagen 15" descr="bombilla_luminosa"/>
          <p:cNvPicPr>
            <a:picLocks noChangeAspect="1"/>
          </p:cNvPicPr>
          <p:nvPr/>
        </p:nvPicPr>
        <p:blipFill>
          <a:blip r:embed="rId6"/>
          <a:stretch>
            <a:fillRect/>
          </a:stretch>
        </p:blipFill>
        <p:spPr>
          <a:xfrm>
            <a:off x="4175760" y="3253740"/>
            <a:ext cx="1409700" cy="1720215"/>
          </a:xfrm>
          <a:prstGeom prst="rect">
            <a:avLst/>
          </a:prstGeom>
        </p:spPr>
      </p:pic>
      <p:pic>
        <p:nvPicPr>
          <p:cNvPr id="5" name="Imagen 4" descr="nivel_iluminacion"/>
          <p:cNvPicPr>
            <a:picLocks noChangeAspect="1"/>
          </p:cNvPicPr>
          <p:nvPr/>
        </p:nvPicPr>
        <p:blipFill>
          <a:blip r:embed="rId7"/>
          <a:stretch>
            <a:fillRect/>
          </a:stretch>
        </p:blipFill>
        <p:spPr>
          <a:xfrm>
            <a:off x="8565515" y="2783840"/>
            <a:ext cx="541020" cy="2766060"/>
          </a:xfrm>
          <a:prstGeom prst="rect">
            <a:avLst/>
          </a:prstGeom>
        </p:spPr>
      </p:pic>
      <p:sp>
        <p:nvSpPr>
          <p:cNvPr id="6" name="Rectángulo 5"/>
          <p:cNvSpPr/>
          <p:nvPr/>
        </p:nvSpPr>
        <p:spPr>
          <a:xfrm>
            <a:off x="548005" y="909955"/>
            <a:ext cx="9620250" cy="337185"/>
          </a:xfrm>
          <a:prstGeom prst="rect">
            <a:avLst/>
          </a:prstGeom>
        </p:spPr>
        <p:txBody>
          <a:bodyPr wrap="squar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6: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Conceptos De Luminotecnia: </a:t>
            </a:r>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Flujo Luminoso, Intensidad Luminosa, Nivel De Iluminación</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p:cNvSpPr/>
          <p:nvPr/>
        </p:nvSpPr>
        <p:spPr>
          <a:xfrm>
            <a:off x="6619165" y="2855253"/>
            <a:ext cx="5130436" cy="3006594"/>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165" y="165657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endParaRPr lang="es-ES" b="1" dirty="0">
              <a:latin typeface="Open Sans" panose="020B0606030504020204" pitchFamily="34" charset="0"/>
            </a:endParaRPr>
          </a:p>
        </p:txBody>
      </p:sp>
      <p:sp>
        <p:nvSpPr>
          <p:cNvPr id="7" name="Botón de acción: ir hacia delante o siguiente 6">
            <a:hlinkClick r:id="" action="ppaction://hlinkshowjump?jump=nextslide" highlightClick="1"/>
          </p:cNvPr>
          <p:cNvSpPr/>
          <p:nvPr/>
        </p:nvSpPr>
        <p:spPr>
          <a:xfrm rot="10800000">
            <a:off x="9035673" y="6016974"/>
            <a:ext cx="297180" cy="274320"/>
          </a:xfrm>
          <a:prstGeom prst="actionButtonForwardNex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3116506"/>
            <a:ext cx="4735488" cy="1359241"/>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Profesor:</a:t>
            </a:r>
            <a:r>
              <a:rPr lang="es-ES" sz="1400" dirty="0">
                <a:solidFill>
                  <a:srgbClr val="1A3255"/>
                </a:solidFill>
                <a:latin typeface="Open Sans" panose="020B0606030504020204" pitchFamily="34" charset="0"/>
                <a:sym typeface="+mn-ea"/>
              </a:rPr>
              <a:t> La información necesaria para resolver la actividad, la encontrarás en el contendido disponible a continuación. Recuerda descargar y desarrollar la actividad de aprendizaje.</a:t>
            </a:r>
            <a:endParaRPr lang="es-ES" sz="1400" dirty="0">
              <a:solidFill>
                <a:srgbClr val="1A3255"/>
              </a:solidFill>
              <a:latin typeface="Open Sans" panose="020B0606030504020204" pitchFamily="34" charset="0"/>
            </a:endParaRPr>
          </a:p>
        </p:txBody>
      </p:sp>
      <p:sp>
        <p:nvSpPr>
          <p:cNvPr id="10" name="Bocadillo: rectángulo con esquinas redondeadas 9"/>
          <p:cNvSpPr/>
          <p:nvPr/>
        </p:nvSpPr>
        <p:spPr>
          <a:xfrm>
            <a:off x="6816725" y="4640580"/>
            <a:ext cx="4735195" cy="741680"/>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rgbClr val="1A3255"/>
                </a:solidFill>
                <a:latin typeface="Open Sans" panose="020B0606030504020204" pitchFamily="34" charset="0"/>
                <a:sym typeface="+mn-ea"/>
              </a:rPr>
              <a:t>Estudiante:</a:t>
            </a:r>
            <a:endParaRPr lang="es-ES" sz="1400" b="1" dirty="0">
              <a:solidFill>
                <a:srgbClr val="1A3255"/>
              </a:solidFill>
              <a:latin typeface="Open Sans" panose="020B0606030504020204" pitchFamily="34" charset="0"/>
              <a:sym typeface="+mn-ea"/>
            </a:endParaRPr>
          </a:p>
          <a:p>
            <a:pPr algn="l"/>
            <a:r>
              <a:rPr lang="es-ES" sz="1400" dirty="0">
                <a:solidFill>
                  <a:srgbClr val="1A3255"/>
                </a:solidFill>
                <a:latin typeface="Open Sans" panose="020B0606030504020204" pitchFamily="34" charset="0"/>
                <a:sym typeface="+mn-ea"/>
              </a:rPr>
              <a:t>¡Está bien profesor, revisaré la información y resolveré la actividad!</a:t>
            </a:r>
            <a:endParaRPr lang="es-CO" dirty="0"/>
          </a:p>
        </p:txBody>
      </p:sp>
      <p:pic>
        <p:nvPicPr>
          <p:cNvPr id="34" name="Imagen 24"/>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07969"/>
            <a:ext cx="585665" cy="585665"/>
          </a:xfrm>
          <a:prstGeom prst="rect">
            <a:avLst/>
          </a:prstGeom>
        </p:spPr>
      </p:pic>
      <p:pic>
        <p:nvPicPr>
          <p:cNvPr id="4" name="Imagen 3"/>
          <p:cNvPicPr>
            <a:picLocks noChangeAspect="1"/>
          </p:cNvPicPr>
          <p:nvPr/>
        </p:nvPicPr>
        <p:blipFill>
          <a:blip r:embed="rId3"/>
          <a:stretch>
            <a:fillRect/>
          </a:stretch>
        </p:blipFill>
        <p:spPr>
          <a:xfrm>
            <a:off x="161925" y="1328420"/>
            <a:ext cx="6080125" cy="468884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bombilla2"/>
          <p:cNvPicPr>
            <a:picLocks noChangeAspect="1"/>
          </p:cNvPicPr>
          <p:nvPr/>
        </p:nvPicPr>
        <p:blipFill>
          <a:blip r:embed="rId1"/>
          <a:stretch>
            <a:fillRect/>
          </a:stretch>
        </p:blipFill>
        <p:spPr>
          <a:xfrm>
            <a:off x="1172210" y="1581150"/>
            <a:ext cx="842645" cy="842645"/>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grpSp>
        <p:nvGrpSpPr>
          <p:cNvPr id="36" name="Grupo 35"/>
          <p:cNvGrpSpPr/>
          <p:nvPr/>
        </p:nvGrpSpPr>
        <p:grpSpPr>
          <a:xfrm>
            <a:off x="327660" y="2576830"/>
            <a:ext cx="3787775" cy="3422650"/>
            <a:chOff x="516" y="4058"/>
            <a:chExt cx="5965" cy="5390"/>
          </a:xfrm>
        </p:grpSpPr>
        <p:grpSp>
          <p:nvGrpSpPr>
            <p:cNvPr id="30" name="Grupo 29"/>
            <p:cNvGrpSpPr/>
            <p:nvPr/>
          </p:nvGrpSpPr>
          <p:grpSpPr>
            <a:xfrm>
              <a:off x="516" y="4058"/>
              <a:ext cx="5965" cy="5390"/>
              <a:chOff x="1117" y="4059"/>
              <a:chExt cx="5238" cy="2682"/>
            </a:xfrm>
          </p:grpSpPr>
          <p:sp>
            <p:nvSpPr>
              <p:cNvPr id="27" name="Rectángulo redondeado 26"/>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Rectángulo redondeado 13"/>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3" name="Cuadro de texto 32"/>
            <p:cNvSpPr txBox="1"/>
            <p:nvPr/>
          </p:nvSpPr>
          <p:spPr>
            <a:xfrm>
              <a:off x="3126" y="6400"/>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Flujo Luminoso</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24" name="Grupo 23"/>
          <p:cNvGrpSpPr/>
          <p:nvPr/>
        </p:nvGrpSpPr>
        <p:grpSpPr>
          <a:xfrm>
            <a:off x="4253865" y="2552065"/>
            <a:ext cx="3787775" cy="3422650"/>
            <a:chOff x="6699" y="4019"/>
            <a:chExt cx="5965" cy="5390"/>
          </a:xfrm>
        </p:grpSpPr>
        <p:grpSp>
          <p:nvGrpSpPr>
            <p:cNvPr id="17" name="Grupo 16"/>
            <p:cNvGrpSpPr/>
            <p:nvPr/>
          </p:nvGrpSpPr>
          <p:grpSpPr>
            <a:xfrm>
              <a:off x="6699" y="4019"/>
              <a:ext cx="5965" cy="5390"/>
              <a:chOff x="1117" y="4059"/>
              <a:chExt cx="5238" cy="2682"/>
            </a:xfrm>
          </p:grpSpPr>
          <p:sp>
            <p:nvSpPr>
              <p:cNvPr id="18" name="Rectángulo redondeado 17"/>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0" name="Rectángulo redondeado 19"/>
              <p:cNvSpPr/>
              <p:nvPr/>
            </p:nvSpPr>
            <p:spPr>
              <a:xfrm>
                <a:off x="1117" y="4059"/>
                <a:ext cx="1942"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4" name="Cuadro de texto 33"/>
            <p:cNvSpPr txBox="1"/>
            <p:nvPr/>
          </p:nvSpPr>
          <p:spPr>
            <a:xfrm>
              <a:off x="9269" y="6401"/>
              <a:ext cx="2509" cy="1113"/>
            </a:xfrm>
            <a:prstGeom prst="rect">
              <a:avLst/>
            </a:prstGeom>
            <a:noFill/>
          </p:spPr>
          <p:txBody>
            <a:bodyPr wrap="square" rtlCol="0">
              <a:spAutoFit/>
            </a:bodyPr>
            <a:p>
              <a:pPr algn="ctr"/>
              <a:r>
                <a:rPr lang="es-ES" altLang="en-US" sz="2000">
                  <a:solidFill>
                    <a:schemeClr val="bg2">
                      <a:lumMod val="25000"/>
                    </a:schemeClr>
                  </a:solidFill>
                  <a:latin typeface="Open Sans" panose="020B0606030504020204" pitchFamily="34" charset="0"/>
                  <a:cs typeface="Open Sans" panose="020B0606030504020204" pitchFamily="34" charset="0"/>
                </a:rPr>
                <a:t>Intensidad Luminosa</a:t>
              </a:r>
              <a:endParaRPr lang="es-ES" altLang="en-US" sz="2000">
                <a:solidFill>
                  <a:schemeClr val="bg2">
                    <a:lumMod val="25000"/>
                  </a:schemeClr>
                </a:solidFill>
                <a:latin typeface="Open Sans" panose="020B0606030504020204" pitchFamily="34" charset="0"/>
                <a:cs typeface="Open Sans" panose="020B0606030504020204" pitchFamily="34" charset="0"/>
              </a:endParaRPr>
            </a:p>
          </p:txBody>
        </p:sp>
      </p:grpSp>
      <p:grpSp>
        <p:nvGrpSpPr>
          <p:cNvPr id="32" name="Grupo 31"/>
          <p:cNvGrpSpPr/>
          <p:nvPr/>
        </p:nvGrpSpPr>
        <p:grpSpPr>
          <a:xfrm>
            <a:off x="8134350" y="2519680"/>
            <a:ext cx="3787775" cy="3538220"/>
            <a:chOff x="441" y="3838"/>
            <a:chExt cx="5965" cy="5572"/>
          </a:xfrm>
        </p:grpSpPr>
        <p:grpSp>
          <p:nvGrpSpPr>
            <p:cNvPr id="2" name="Grupo 1"/>
            <p:cNvGrpSpPr/>
            <p:nvPr/>
          </p:nvGrpSpPr>
          <p:grpSpPr>
            <a:xfrm>
              <a:off x="441" y="3838"/>
              <a:ext cx="5965" cy="5572"/>
              <a:chOff x="1117" y="4059"/>
              <a:chExt cx="5238" cy="2683"/>
            </a:xfrm>
          </p:grpSpPr>
          <p:sp>
            <p:nvSpPr>
              <p:cNvPr id="4" name="Rectángulo redondeado 3"/>
              <p:cNvSpPr/>
              <p:nvPr/>
            </p:nvSpPr>
            <p:spPr>
              <a:xfrm>
                <a:off x="1117" y="4059"/>
                <a:ext cx="5238" cy="2682"/>
              </a:xfrm>
              <a:prstGeom prst="round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8" name="Rectángulo redondeado 37"/>
              <p:cNvSpPr/>
              <p:nvPr/>
            </p:nvSpPr>
            <p:spPr>
              <a:xfrm>
                <a:off x="1117" y="4059"/>
                <a:ext cx="5238" cy="2683"/>
              </a:xfrm>
              <a:prstGeom prst="roundRect">
                <a:avLst/>
              </a:prstGeom>
              <a:gradFill>
                <a:gsLst>
                  <a:gs pos="0">
                    <a:srgbClr val="5385C9"/>
                  </a:gs>
                  <a:gs pos="55000">
                    <a:srgbClr val="2C538E"/>
                  </a:gs>
                </a:gsLst>
                <a:lin ang="8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sp>
          <p:nvSpPr>
            <p:cNvPr id="39" name="Cuadro de texto 38"/>
            <p:cNvSpPr txBox="1"/>
            <p:nvPr/>
          </p:nvSpPr>
          <p:spPr>
            <a:xfrm>
              <a:off x="2650" y="5024"/>
              <a:ext cx="3575" cy="3197"/>
            </a:xfrm>
            <a:prstGeom prst="rect">
              <a:avLst/>
            </a:prstGeom>
            <a:noFill/>
          </p:spPr>
          <p:txBody>
            <a:bodyPr wrap="square" rtlCol="0">
              <a:spAutoFit/>
            </a:bodyPr>
            <a:p>
              <a:r>
                <a:rPr lang="es-ES" altLang="en-US" sz="1400">
                  <a:solidFill>
                    <a:schemeClr val="bg1"/>
                  </a:solidFill>
                  <a:latin typeface="Open Sans" panose="020B0606030504020204" pitchFamily="34" charset="0"/>
                  <a:cs typeface="Open Sans" panose="020B0606030504020204" pitchFamily="34" charset="0"/>
                </a:rPr>
                <a:t>Se refiere a la capacidad que tiene una luminaria de mantener en el tiempo la intensidad luminosa requerida en la unidad de trabajo respectiva o en su defecto la necesidad visual.</a:t>
              </a:r>
              <a:endParaRPr lang="es-ES" altLang="en-US" sz="1400">
                <a:solidFill>
                  <a:schemeClr val="bg1"/>
                </a:solidFill>
                <a:latin typeface="Open Sans" panose="020B0606030504020204" pitchFamily="34" charset="0"/>
                <a:cs typeface="Open Sans" panose="020B0606030504020204" pitchFamily="34" charset="0"/>
              </a:endParaRPr>
            </a:p>
          </p:txBody>
        </p:sp>
      </p:grpSp>
      <p:sp>
        <p:nvSpPr>
          <p:cNvPr id="31" name="Rectángulo 30"/>
          <p:cNvSpPr/>
          <p:nvPr/>
        </p:nvSpPr>
        <p:spPr>
          <a:xfrm>
            <a:off x="548005" y="909955"/>
            <a:ext cx="9620250" cy="337185"/>
          </a:xfrm>
          <a:prstGeom prst="rect">
            <a:avLst/>
          </a:prstGeom>
        </p:spPr>
        <p:txBody>
          <a:bodyPr wrap="squar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6: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Conceptos De Luminotecnia: </a:t>
            </a:r>
            <a:r>
              <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Flujo Luminoso, Intensidad Luminosa, Nivel De Iluminación</a:t>
            </a:r>
            <a:endParaRPr sz="12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Cuadro de texto 6"/>
          <p:cNvSpPr txBox="1"/>
          <p:nvPr/>
        </p:nvSpPr>
        <p:spPr>
          <a:xfrm>
            <a:off x="2110105" y="1664970"/>
            <a:ext cx="965517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A la hora de realizar diseños de iluminación se deben tener en cuenta: los factores que se encuentran en la naturaleza física de la luminaria a utilizar, la necesidad de luminancia según el requerimiento del espacio que se va a iluminar entre otros. Para el desarrollo de estos se debe tener claridad sobre:</a:t>
            </a:r>
            <a:endParaRPr lang="es-ES" altLang="en-US" sz="1400">
              <a:latin typeface="Open Sans" panose="020B0606030504020204" pitchFamily="34" charset="0"/>
              <a:cs typeface="Open Sans" panose="020B0606030504020204" pitchFamily="34" charset="0"/>
            </a:endParaRPr>
          </a:p>
        </p:txBody>
      </p:sp>
      <p:pic>
        <p:nvPicPr>
          <p:cNvPr id="9"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778781" y="5308809"/>
            <a:ext cx="585665" cy="585665"/>
          </a:xfrm>
          <a:prstGeom prst="rect">
            <a:avLst/>
          </a:prstGeom>
        </p:spPr>
      </p:pic>
      <p:pic>
        <p:nvPicPr>
          <p:cNvPr id="1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93851" y="6244164"/>
            <a:ext cx="585665" cy="585665"/>
          </a:xfrm>
          <a:prstGeom prst="rect">
            <a:avLst/>
          </a:prstGeom>
        </p:spPr>
      </p:pic>
      <p:pic>
        <p:nvPicPr>
          <p:cNvPr id="13" name="Imagen 12" descr="lampara_luminoso"/>
          <p:cNvPicPr>
            <a:picLocks noChangeAspect="1"/>
          </p:cNvPicPr>
          <p:nvPr/>
        </p:nvPicPr>
        <p:blipFill>
          <a:blip r:embed="rId4"/>
          <a:stretch>
            <a:fillRect/>
          </a:stretch>
        </p:blipFill>
        <p:spPr>
          <a:xfrm>
            <a:off x="-3810" y="2485390"/>
            <a:ext cx="1884045" cy="3256915"/>
          </a:xfrm>
          <a:prstGeom prst="rect">
            <a:avLst/>
          </a:prstGeom>
        </p:spPr>
      </p:pic>
      <p:pic>
        <p:nvPicPr>
          <p:cNvPr id="19" name="Imagen 18" descr="bombilla_luminosa"/>
          <p:cNvPicPr>
            <a:picLocks noChangeAspect="1"/>
          </p:cNvPicPr>
          <p:nvPr/>
        </p:nvPicPr>
        <p:blipFill>
          <a:blip r:embed="rId5"/>
          <a:stretch>
            <a:fillRect/>
          </a:stretch>
        </p:blipFill>
        <p:spPr>
          <a:xfrm>
            <a:off x="4175760" y="3253740"/>
            <a:ext cx="1409700" cy="1720215"/>
          </a:xfrm>
          <a:prstGeom prst="rect">
            <a:avLst/>
          </a:prstGeom>
        </p:spPr>
      </p:pic>
      <p:pic>
        <p:nvPicPr>
          <p:cNvPr id="6" name="Imagen 5" descr="nivel_iluminacion"/>
          <p:cNvPicPr>
            <a:picLocks noChangeAspect="1"/>
          </p:cNvPicPr>
          <p:nvPr/>
        </p:nvPicPr>
        <p:blipFill>
          <a:blip r:embed="rId6"/>
          <a:stretch>
            <a:fillRect/>
          </a:stretch>
        </p:blipFill>
        <p:spPr>
          <a:xfrm>
            <a:off x="8565515" y="2783840"/>
            <a:ext cx="541020" cy="276606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descr="factores_nivel_iluminacion7"/>
          <p:cNvPicPr>
            <a:picLocks noChangeAspect="1"/>
          </p:cNvPicPr>
          <p:nvPr/>
        </p:nvPicPr>
        <p:blipFill>
          <a:blip r:embed="rId1"/>
          <a:stretch>
            <a:fillRect/>
          </a:stretch>
        </p:blipFill>
        <p:spPr>
          <a:xfrm>
            <a:off x="6008370" y="3886835"/>
            <a:ext cx="2742565" cy="2095500"/>
          </a:xfrm>
          <a:prstGeom prst="rect">
            <a:avLst/>
          </a:prstGeom>
        </p:spPr>
      </p:pic>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31" name="Rectángulo 30"/>
          <p:cNvSpPr/>
          <p:nvPr/>
        </p:nvSpPr>
        <p:spPr>
          <a:xfrm>
            <a:off x="673182" y="964602"/>
            <a:ext cx="6515100" cy="337185"/>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7: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Factores de los </a:t>
            </a:r>
            <a:r>
              <a:rPr lang="es-CO"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uales </a:t>
            </a:r>
            <a:r>
              <a:rPr lang="es-CO"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epende </a:t>
            </a:r>
            <a:r>
              <a:rPr lang="es-CO"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 Nivel de Iluminación</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 de texto 7"/>
          <p:cNvSpPr txBox="1"/>
          <p:nvPr/>
        </p:nvSpPr>
        <p:spPr>
          <a:xfrm>
            <a:off x="706755" y="1479550"/>
            <a:ext cx="1106932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Haciendo alusión al RETILAP, los factores más relevantes que necesita conocer el diseñador para un alumbrado interior son:</a:t>
            </a:r>
            <a:endParaRPr lang="es-ES" altLang="en-US" sz="1400">
              <a:latin typeface="Open Sans" panose="020B0606030504020204" pitchFamily="34" charset="0"/>
              <a:cs typeface="Open Sans" panose="020B0606030504020204" pitchFamily="34" charset="0"/>
            </a:endParaRPr>
          </a:p>
        </p:txBody>
      </p:sp>
      <p:sp>
        <p:nvSpPr>
          <p:cNvPr id="37" name="Rectángulo 36"/>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Comportamiento:</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Cada imagen ingresa deslizada una tras otra de izquierda a derecha.</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Nombres imágenes:</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factores_nivel_iluminacion2.png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factores_nivel_iluminacion3.png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factores_nivel_iluminacion4.png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factores_nivel_iluminacion5.png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factores_nivel_iluminacion6.png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factores_nivel_iluminacion7.png</a:t>
            </a:r>
            <a:endParaRPr lang="es-CO" altLang="es-ES" sz="1000" dirty="0">
              <a:solidFill>
                <a:schemeClr val="tx1"/>
              </a:solidFill>
              <a:latin typeface="Open Sans" panose="020B0606030504020204" pitchFamily="34" charset="0"/>
              <a:cs typeface="Open Sans" panose="020B0606030504020204" pitchFamily="34" charset="0"/>
            </a:endParaRPr>
          </a:p>
        </p:txBody>
      </p:sp>
      <p:pic>
        <p:nvPicPr>
          <p:cNvPr id="12" name="Imagen 11" descr="factores_nivel_iluminacion"/>
          <p:cNvPicPr>
            <a:picLocks noChangeAspect="1"/>
          </p:cNvPicPr>
          <p:nvPr/>
        </p:nvPicPr>
        <p:blipFill>
          <a:blip r:embed="rId2"/>
          <a:stretch>
            <a:fillRect/>
          </a:stretch>
        </p:blipFill>
        <p:spPr>
          <a:xfrm>
            <a:off x="2214880" y="1786255"/>
            <a:ext cx="2066925" cy="2095500"/>
          </a:xfrm>
          <a:prstGeom prst="rect">
            <a:avLst/>
          </a:prstGeom>
        </p:spPr>
      </p:pic>
      <p:pic>
        <p:nvPicPr>
          <p:cNvPr id="13" name="Imagen 12" descr="factores_nivel_iluminacion2"/>
          <p:cNvPicPr>
            <a:picLocks noChangeAspect="1"/>
          </p:cNvPicPr>
          <p:nvPr/>
        </p:nvPicPr>
        <p:blipFill>
          <a:blip r:embed="rId3"/>
          <a:stretch>
            <a:fillRect/>
          </a:stretch>
        </p:blipFill>
        <p:spPr>
          <a:xfrm>
            <a:off x="3961130" y="1786255"/>
            <a:ext cx="2343150" cy="2095500"/>
          </a:xfrm>
          <a:prstGeom prst="rect">
            <a:avLst/>
          </a:prstGeom>
        </p:spPr>
      </p:pic>
      <p:pic>
        <p:nvPicPr>
          <p:cNvPr id="14" name="Imagen 13" descr="factores_nivel_iluminacion3"/>
          <p:cNvPicPr>
            <a:picLocks noChangeAspect="1"/>
          </p:cNvPicPr>
          <p:nvPr/>
        </p:nvPicPr>
        <p:blipFill>
          <a:blip r:embed="rId4"/>
          <a:stretch>
            <a:fillRect/>
          </a:stretch>
        </p:blipFill>
        <p:spPr>
          <a:xfrm>
            <a:off x="6008370" y="1786255"/>
            <a:ext cx="2133600" cy="2095500"/>
          </a:xfrm>
          <a:prstGeom prst="rect">
            <a:avLst/>
          </a:prstGeom>
        </p:spPr>
      </p:pic>
      <p:pic>
        <p:nvPicPr>
          <p:cNvPr id="15" name="Imagen 14" descr="factores_nivel_iluminacion4"/>
          <p:cNvPicPr>
            <a:picLocks noChangeAspect="1"/>
          </p:cNvPicPr>
          <p:nvPr/>
        </p:nvPicPr>
        <p:blipFill>
          <a:blip r:embed="rId5"/>
          <a:stretch>
            <a:fillRect/>
          </a:stretch>
        </p:blipFill>
        <p:spPr>
          <a:xfrm>
            <a:off x="7743190" y="1781493"/>
            <a:ext cx="2095500" cy="2105025"/>
          </a:xfrm>
          <a:prstGeom prst="rect">
            <a:avLst/>
          </a:prstGeom>
        </p:spPr>
      </p:pic>
      <p:pic>
        <p:nvPicPr>
          <p:cNvPr id="16" name="Imagen 15" descr="factores_nivel_iluminacion5"/>
          <p:cNvPicPr>
            <a:picLocks noChangeAspect="1"/>
          </p:cNvPicPr>
          <p:nvPr/>
        </p:nvPicPr>
        <p:blipFill>
          <a:blip r:embed="rId6"/>
          <a:stretch>
            <a:fillRect/>
          </a:stretch>
        </p:blipFill>
        <p:spPr>
          <a:xfrm>
            <a:off x="2286635" y="3876675"/>
            <a:ext cx="2095500" cy="2105025"/>
          </a:xfrm>
          <a:prstGeom prst="rect">
            <a:avLst/>
          </a:prstGeom>
        </p:spPr>
      </p:pic>
      <p:pic>
        <p:nvPicPr>
          <p:cNvPr id="19" name="Imagen 18" descr="factores_nivel_iluminacion6"/>
          <p:cNvPicPr>
            <a:picLocks noChangeAspect="1"/>
          </p:cNvPicPr>
          <p:nvPr/>
        </p:nvPicPr>
        <p:blipFill>
          <a:blip r:embed="rId7"/>
          <a:stretch>
            <a:fillRect/>
          </a:stretch>
        </p:blipFill>
        <p:spPr>
          <a:xfrm>
            <a:off x="3951605" y="3881438"/>
            <a:ext cx="2505075" cy="2095500"/>
          </a:xfrm>
          <a:prstGeom prst="rect">
            <a:avLst/>
          </a:prstGeom>
        </p:spPr>
      </p:pic>
      <p:grpSp>
        <p:nvGrpSpPr>
          <p:cNvPr id="25" name="Grupo 24"/>
          <p:cNvGrpSpPr/>
          <p:nvPr/>
        </p:nvGrpSpPr>
        <p:grpSpPr>
          <a:xfrm>
            <a:off x="6948805" y="5431155"/>
            <a:ext cx="885190" cy="585470"/>
            <a:chOff x="13383" y="8944"/>
            <a:chExt cx="1394" cy="922"/>
          </a:xfrm>
        </p:grpSpPr>
        <p:grpSp>
          <p:nvGrpSpPr>
            <p:cNvPr id="22" name="Grupo 21"/>
            <p:cNvGrpSpPr/>
            <p:nvPr/>
          </p:nvGrpSpPr>
          <p:grpSpPr>
            <a:xfrm>
              <a:off x="13509" y="9107"/>
              <a:ext cx="1269" cy="314"/>
              <a:chOff x="10312" y="8926"/>
              <a:chExt cx="1269" cy="314"/>
            </a:xfrm>
          </p:grpSpPr>
          <p:sp>
            <p:nvSpPr>
              <p:cNvPr id="21" name="Rectángulo redondeado 20"/>
              <p:cNvSpPr/>
              <p:nvPr/>
            </p:nvSpPr>
            <p:spPr>
              <a:xfrm>
                <a:off x="10499" y="8960"/>
                <a:ext cx="1082" cy="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s-CO" altLang="es-ES" sz="800" b="1">
                    <a:latin typeface="Open Sans" panose="020B0606030504020204" pitchFamily="34" charset="0"/>
                    <a:cs typeface="Open Sans" panose="020B0606030504020204" pitchFamily="34" charset="0"/>
                  </a:rPr>
                  <a:t>Ver más</a:t>
                </a:r>
                <a:endParaRPr lang="es-CO" altLang="es-ES" sz="800" b="1">
                  <a:latin typeface="Open Sans" panose="020B0606030504020204" pitchFamily="34" charset="0"/>
                  <a:cs typeface="Open Sans" panose="020B0606030504020204" pitchFamily="34" charset="0"/>
                </a:endParaRPr>
              </a:p>
            </p:txBody>
          </p:sp>
          <p:grpSp>
            <p:nvGrpSpPr>
              <p:cNvPr id="50" name="Grupo 49"/>
              <p:cNvGrpSpPr/>
              <p:nvPr/>
            </p:nvGrpSpPr>
            <p:grpSpPr>
              <a:xfrm>
                <a:off x="10312" y="8926"/>
                <a:ext cx="415" cy="314"/>
                <a:chOff x="15434" y="5987"/>
                <a:chExt cx="758" cy="574"/>
              </a:xfrm>
            </p:grpSpPr>
            <p:sp>
              <p:nvSpPr>
                <p:cNvPr id="28" name="Rectángulo redondeado 27"/>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9" name="Imagen 28" descr="plus-info"/>
                <p:cNvPicPr>
                  <a:picLocks noChangeAspect="1"/>
                </p:cNvPicPr>
                <p:nvPr/>
              </p:nvPicPr>
              <p:blipFill>
                <a:blip r:embed="rId8"/>
                <a:stretch>
                  <a:fillRect/>
                </a:stretch>
              </p:blipFill>
              <p:spPr>
                <a:xfrm>
                  <a:off x="15519" y="5987"/>
                  <a:ext cx="574" cy="574"/>
                </a:xfrm>
                <a:prstGeom prst="rect">
                  <a:avLst/>
                </a:prstGeom>
              </p:spPr>
            </p:pic>
          </p:grpSp>
        </p:grpSp>
        <p:pic>
          <p:nvPicPr>
            <p:cNvPr id="35" name="Imagen 24"/>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3383" y="8944"/>
              <a:ext cx="922" cy="922"/>
            </a:xfrm>
            <a:prstGeom prst="rect">
              <a:avLst/>
            </a:prstGeom>
          </p:spPr>
        </p:pic>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31" name="Rectángulo 30"/>
          <p:cNvSpPr/>
          <p:nvPr/>
        </p:nvSpPr>
        <p:spPr>
          <a:xfrm>
            <a:off x="673182" y="964602"/>
            <a:ext cx="6515100" cy="337185"/>
          </a:xfrm>
          <a:prstGeom prst="rect">
            <a:avLst/>
          </a:prstGeom>
        </p:spPr>
        <p:txBody>
          <a:bodyPr wrap="none">
            <a:spAutoFit/>
          </a:bodyPr>
          <a:p>
            <a:pPr algn="l"/>
            <a:r>
              <a:rPr lang="es-CO" altLang="es-ES"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Tema 7: </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Factores de los </a:t>
            </a:r>
            <a:r>
              <a:rPr lang="es-CO"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c</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uales </a:t>
            </a:r>
            <a:r>
              <a:rPr lang="es-CO"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d</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epende </a:t>
            </a:r>
            <a:r>
              <a:rPr lang="es-CO"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a:t>
            </a:r>
            <a:r>
              <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l Nivel de Iluminación</a:t>
            </a:r>
            <a:endParaRPr sz="16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 de texto 7"/>
          <p:cNvSpPr txBox="1"/>
          <p:nvPr/>
        </p:nvSpPr>
        <p:spPr>
          <a:xfrm>
            <a:off x="706755" y="1479550"/>
            <a:ext cx="1106932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Haciendo alusión al RETILAP, los factores más relevantes que necesita conocer el diseñador para un alumbrado interior son:</a:t>
            </a:r>
            <a:endParaRPr lang="es-ES" altLang="en-US" sz="1400">
              <a:latin typeface="Open Sans" panose="020B0606030504020204" pitchFamily="34" charset="0"/>
              <a:cs typeface="Open Sans" panose="020B0606030504020204" pitchFamily="34" charset="0"/>
            </a:endParaRPr>
          </a:p>
        </p:txBody>
      </p:sp>
      <p:sp>
        <p:nvSpPr>
          <p:cNvPr id="37" name="Rectángulo 36"/>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000" b="1" dirty="0">
                <a:solidFill>
                  <a:schemeClr val="tx1"/>
                </a:solidFill>
                <a:latin typeface="Open Sans" panose="020B0606030504020204" pitchFamily="34" charset="0"/>
                <a:cs typeface="Open Sans" panose="020B0606030504020204" pitchFamily="34" charset="0"/>
                <a:sym typeface="+mn-ea"/>
              </a:rPr>
              <a:t>Maquetación: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Comportamiento:</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Cada imagen ingresa deslizada una tras otra de izquierda a derecha.</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Nombres imágenes:</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factores_nivel_iluminacion2.png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factores_nivel_iluminacion3.png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factores_nivel_iluminacion4.png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factores_nivel_iluminacion5.png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factores_nivel_iluminacion6.png</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factores_nivel_iluminacion7.png</a:t>
            </a:r>
            <a:endParaRPr lang="es-CO" altLang="es-ES" sz="1000" dirty="0">
              <a:solidFill>
                <a:schemeClr val="tx1"/>
              </a:solidFill>
              <a:latin typeface="Open Sans" panose="020B0606030504020204" pitchFamily="34" charset="0"/>
              <a:cs typeface="Open Sans" panose="020B0606030504020204" pitchFamily="34" charset="0"/>
            </a:endParaRPr>
          </a:p>
        </p:txBody>
      </p:sp>
      <p:pic>
        <p:nvPicPr>
          <p:cNvPr id="12" name="Imagen 11" descr="factores_nivel_iluminacion"/>
          <p:cNvPicPr>
            <a:picLocks noChangeAspect="1"/>
          </p:cNvPicPr>
          <p:nvPr/>
        </p:nvPicPr>
        <p:blipFill>
          <a:blip r:embed="rId1"/>
          <a:stretch>
            <a:fillRect/>
          </a:stretch>
        </p:blipFill>
        <p:spPr>
          <a:xfrm>
            <a:off x="2214880" y="1786255"/>
            <a:ext cx="2066925" cy="2095500"/>
          </a:xfrm>
          <a:prstGeom prst="rect">
            <a:avLst/>
          </a:prstGeom>
        </p:spPr>
      </p:pic>
      <p:pic>
        <p:nvPicPr>
          <p:cNvPr id="13" name="Imagen 12" descr="factores_nivel_iluminacion2"/>
          <p:cNvPicPr>
            <a:picLocks noChangeAspect="1"/>
          </p:cNvPicPr>
          <p:nvPr/>
        </p:nvPicPr>
        <p:blipFill>
          <a:blip r:embed="rId2"/>
          <a:stretch>
            <a:fillRect/>
          </a:stretch>
        </p:blipFill>
        <p:spPr>
          <a:xfrm>
            <a:off x="3961130" y="1786255"/>
            <a:ext cx="2343150" cy="2095500"/>
          </a:xfrm>
          <a:prstGeom prst="rect">
            <a:avLst/>
          </a:prstGeom>
        </p:spPr>
      </p:pic>
      <p:pic>
        <p:nvPicPr>
          <p:cNvPr id="14" name="Imagen 13" descr="factores_nivel_iluminacion3"/>
          <p:cNvPicPr>
            <a:picLocks noChangeAspect="1"/>
          </p:cNvPicPr>
          <p:nvPr/>
        </p:nvPicPr>
        <p:blipFill>
          <a:blip r:embed="rId3"/>
          <a:stretch>
            <a:fillRect/>
          </a:stretch>
        </p:blipFill>
        <p:spPr>
          <a:xfrm>
            <a:off x="6008370" y="1786255"/>
            <a:ext cx="2133600" cy="2095500"/>
          </a:xfrm>
          <a:prstGeom prst="rect">
            <a:avLst/>
          </a:prstGeom>
        </p:spPr>
      </p:pic>
      <p:pic>
        <p:nvPicPr>
          <p:cNvPr id="15" name="Imagen 14" descr="factores_nivel_iluminacion4"/>
          <p:cNvPicPr>
            <a:picLocks noChangeAspect="1"/>
          </p:cNvPicPr>
          <p:nvPr/>
        </p:nvPicPr>
        <p:blipFill>
          <a:blip r:embed="rId4"/>
          <a:stretch>
            <a:fillRect/>
          </a:stretch>
        </p:blipFill>
        <p:spPr>
          <a:xfrm>
            <a:off x="7743190" y="1781493"/>
            <a:ext cx="2095500" cy="2105025"/>
          </a:xfrm>
          <a:prstGeom prst="rect">
            <a:avLst/>
          </a:prstGeom>
        </p:spPr>
      </p:pic>
      <p:pic>
        <p:nvPicPr>
          <p:cNvPr id="16" name="Imagen 15" descr="factores_nivel_iluminacion5"/>
          <p:cNvPicPr>
            <a:picLocks noChangeAspect="1"/>
          </p:cNvPicPr>
          <p:nvPr/>
        </p:nvPicPr>
        <p:blipFill>
          <a:blip r:embed="rId5"/>
          <a:stretch>
            <a:fillRect/>
          </a:stretch>
        </p:blipFill>
        <p:spPr>
          <a:xfrm>
            <a:off x="2286635" y="3876675"/>
            <a:ext cx="2095500" cy="2105025"/>
          </a:xfrm>
          <a:prstGeom prst="rect">
            <a:avLst/>
          </a:prstGeom>
        </p:spPr>
      </p:pic>
      <p:pic>
        <p:nvPicPr>
          <p:cNvPr id="19" name="Imagen 18" descr="factores_nivel_iluminacion6"/>
          <p:cNvPicPr>
            <a:picLocks noChangeAspect="1"/>
          </p:cNvPicPr>
          <p:nvPr/>
        </p:nvPicPr>
        <p:blipFill>
          <a:blip r:embed="rId6"/>
          <a:stretch>
            <a:fillRect/>
          </a:stretch>
        </p:blipFill>
        <p:spPr>
          <a:xfrm>
            <a:off x="3951605" y="3881438"/>
            <a:ext cx="2505075" cy="2095500"/>
          </a:xfrm>
          <a:prstGeom prst="rect">
            <a:avLst/>
          </a:prstGeom>
        </p:spPr>
      </p:pic>
      <p:pic>
        <p:nvPicPr>
          <p:cNvPr id="20" name="Imagen 19" descr="factores_nivel_iluminacion7"/>
          <p:cNvPicPr>
            <a:picLocks noChangeAspect="1"/>
          </p:cNvPicPr>
          <p:nvPr/>
        </p:nvPicPr>
        <p:blipFill>
          <a:blip r:embed="rId7"/>
          <a:stretch>
            <a:fillRect/>
          </a:stretch>
        </p:blipFill>
        <p:spPr>
          <a:xfrm>
            <a:off x="6011545" y="3881438"/>
            <a:ext cx="2390775" cy="2095500"/>
          </a:xfrm>
          <a:prstGeom prst="rect">
            <a:avLst/>
          </a:prstGeom>
        </p:spPr>
      </p:pic>
      <p:grpSp>
        <p:nvGrpSpPr>
          <p:cNvPr id="22" name="Grupo 21"/>
          <p:cNvGrpSpPr/>
          <p:nvPr/>
        </p:nvGrpSpPr>
        <p:grpSpPr>
          <a:xfrm>
            <a:off x="6744970" y="5659120"/>
            <a:ext cx="805815" cy="199390"/>
            <a:chOff x="10312" y="8926"/>
            <a:chExt cx="1269" cy="314"/>
          </a:xfrm>
        </p:grpSpPr>
        <p:sp>
          <p:nvSpPr>
            <p:cNvPr id="21" name="Rectángulo redondeado 20"/>
            <p:cNvSpPr/>
            <p:nvPr/>
          </p:nvSpPr>
          <p:spPr>
            <a:xfrm>
              <a:off x="10499" y="8960"/>
              <a:ext cx="1082" cy="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r"/>
              <a:r>
                <a:rPr lang="es-CO" altLang="es-ES" sz="800" b="1">
                  <a:latin typeface="Open Sans" panose="020B0606030504020204" pitchFamily="34" charset="0"/>
                  <a:cs typeface="Open Sans" panose="020B0606030504020204" pitchFamily="34" charset="0"/>
                </a:rPr>
                <a:t>Ver más</a:t>
              </a:r>
              <a:endParaRPr lang="es-CO" altLang="es-ES" sz="800" b="1">
                <a:latin typeface="Open Sans" panose="020B0606030504020204" pitchFamily="34" charset="0"/>
                <a:cs typeface="Open Sans" panose="020B0606030504020204" pitchFamily="34" charset="0"/>
              </a:endParaRPr>
            </a:p>
          </p:txBody>
        </p:sp>
        <p:grpSp>
          <p:nvGrpSpPr>
            <p:cNvPr id="50" name="Grupo 49"/>
            <p:cNvGrpSpPr/>
            <p:nvPr/>
          </p:nvGrpSpPr>
          <p:grpSpPr>
            <a:xfrm>
              <a:off x="10312" y="8926"/>
              <a:ext cx="415" cy="314"/>
              <a:chOff x="15434" y="5987"/>
              <a:chExt cx="758" cy="574"/>
            </a:xfrm>
          </p:grpSpPr>
          <p:sp>
            <p:nvSpPr>
              <p:cNvPr id="28" name="Rectángulo redondeado 27"/>
              <p:cNvSpPr/>
              <p:nvPr/>
            </p:nvSpPr>
            <p:spPr>
              <a:xfrm>
                <a:off x="15434" y="5997"/>
                <a:ext cx="759" cy="556"/>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s-ES" sz="1400">
                  <a:ln>
                    <a:solidFill>
                      <a:srgbClr val="2C538E"/>
                    </a:solidFill>
                  </a:ln>
                  <a:solidFill>
                    <a:schemeClr val="tx1"/>
                  </a:solidFill>
                </a:endParaRPr>
              </a:p>
            </p:txBody>
          </p:sp>
          <p:pic>
            <p:nvPicPr>
              <p:cNvPr id="29" name="Imagen 28" descr="plus-info"/>
              <p:cNvPicPr>
                <a:picLocks noChangeAspect="1"/>
              </p:cNvPicPr>
              <p:nvPr/>
            </p:nvPicPr>
            <p:blipFill>
              <a:blip r:embed="rId8"/>
              <a:stretch>
                <a:fillRect/>
              </a:stretch>
            </p:blipFill>
            <p:spPr>
              <a:xfrm>
                <a:off x="15519" y="5987"/>
                <a:ext cx="574" cy="574"/>
              </a:xfrm>
              <a:prstGeom prst="rect">
                <a:avLst/>
              </a:prstGeom>
            </p:spPr>
          </p:pic>
        </p:grpSp>
      </p:grpSp>
      <p:pic>
        <p:nvPicPr>
          <p:cNvPr id="35" name="Imagen 24"/>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665251" y="5555824"/>
            <a:ext cx="585665" cy="585665"/>
          </a:xfrm>
          <a:prstGeom prst="rect">
            <a:avLst/>
          </a:prstGeom>
        </p:spPr>
      </p:pic>
      <p:sp>
        <p:nvSpPr>
          <p:cNvPr id="2" name="Rectángulo 1"/>
          <p:cNvSpPr/>
          <p:nvPr/>
        </p:nvSpPr>
        <p:spPr>
          <a:xfrm>
            <a:off x="10160" y="-8890"/>
            <a:ext cx="12202795" cy="6850380"/>
          </a:xfrm>
          <a:prstGeom prst="rect">
            <a:avLst/>
          </a:prstGeom>
          <a:solidFill>
            <a:schemeClr val="tx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grpSp>
        <p:nvGrpSpPr>
          <p:cNvPr id="52" name="Grupo 51"/>
          <p:cNvGrpSpPr/>
          <p:nvPr/>
        </p:nvGrpSpPr>
        <p:grpSpPr>
          <a:xfrm>
            <a:off x="1715135" y="1027430"/>
            <a:ext cx="9547860" cy="3810567"/>
            <a:chOff x="2701" y="1618"/>
            <a:chExt cx="15036" cy="6001"/>
          </a:xfrm>
        </p:grpSpPr>
        <p:grpSp>
          <p:nvGrpSpPr>
            <p:cNvPr id="27" name="Grupo 26"/>
            <p:cNvGrpSpPr/>
            <p:nvPr/>
          </p:nvGrpSpPr>
          <p:grpSpPr>
            <a:xfrm>
              <a:off x="2701" y="1618"/>
              <a:ext cx="15036" cy="6001"/>
              <a:chOff x="2701" y="1618"/>
              <a:chExt cx="15036" cy="6001"/>
            </a:xfrm>
          </p:grpSpPr>
          <p:grpSp>
            <p:nvGrpSpPr>
              <p:cNvPr id="30" name="Grupo 29"/>
              <p:cNvGrpSpPr/>
              <p:nvPr/>
            </p:nvGrpSpPr>
            <p:grpSpPr>
              <a:xfrm>
                <a:off x="2701" y="1618"/>
                <a:ext cx="15036" cy="6001"/>
                <a:chOff x="2702" y="1618"/>
                <a:chExt cx="15036" cy="6001"/>
              </a:xfrm>
            </p:grpSpPr>
            <p:grpSp>
              <p:nvGrpSpPr>
                <p:cNvPr id="32" name="Grupo 31"/>
                <p:cNvGrpSpPr/>
                <p:nvPr/>
              </p:nvGrpSpPr>
              <p:grpSpPr>
                <a:xfrm rot="0">
                  <a:off x="2702" y="1618"/>
                  <a:ext cx="15036" cy="6001"/>
                  <a:chOff x="74" y="-5518"/>
                  <a:chExt cx="10612" cy="16266"/>
                </a:xfrm>
              </p:grpSpPr>
              <p:sp>
                <p:nvSpPr>
                  <p:cNvPr id="33" name="Rectángulo redondeado 32"/>
                  <p:cNvSpPr/>
                  <p:nvPr/>
                </p:nvSpPr>
                <p:spPr>
                  <a:xfrm>
                    <a:off x="74" y="-5518"/>
                    <a:ext cx="10612" cy="16266"/>
                  </a:xfrm>
                  <a:prstGeom prst="roundRect">
                    <a:avLst/>
                  </a:prstGeom>
                  <a:solidFill>
                    <a:schemeClr val="bg1"/>
                  </a:solidFill>
                  <a:ln>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a:p>
                    <a:pPr algn="ctr"/>
                    <a:endParaRPr lang="es-ES" altLang="en-US" sz="1400">
                      <a:solidFill>
                        <a:schemeClr val="tx1"/>
                      </a:solidFill>
                      <a:latin typeface="Open Sans" panose="020B0606030504020204" pitchFamily="34" charset="0"/>
                      <a:cs typeface="Open Sans" panose="020B0606030504020204" pitchFamily="34" charset="0"/>
                    </a:endParaRPr>
                  </a:p>
                </p:txBody>
              </p:sp>
              <p:sp>
                <p:nvSpPr>
                  <p:cNvPr id="34" name="Óvalo 33"/>
                  <p:cNvSpPr/>
                  <p:nvPr/>
                </p:nvSpPr>
                <p:spPr>
                  <a:xfrm>
                    <a:off x="9957" y="-4973"/>
                    <a:ext cx="263" cy="10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a:t>x</a:t>
                    </a:r>
                    <a:endParaRPr lang="es-CO" altLang="es-ES"/>
                  </a:p>
                </p:txBody>
              </p:sp>
            </p:grpSp>
            <p:sp>
              <p:nvSpPr>
                <p:cNvPr id="36" name="Cuadro de texto 35"/>
                <p:cNvSpPr txBox="1"/>
                <p:nvPr/>
              </p:nvSpPr>
              <p:spPr>
                <a:xfrm>
                  <a:off x="4306" y="3588"/>
                  <a:ext cx="3562" cy="1501"/>
                </a:xfrm>
                <a:prstGeom prst="rect">
                  <a:avLst/>
                </a:prstGeom>
                <a:noFill/>
              </p:spPr>
              <p:txBody>
                <a:bodyPr wrap="square" rtlCol="0">
                  <a:spAutoFit/>
                </a:bodyPr>
                <a:p>
                  <a:pPr algn="l"/>
                  <a:r>
                    <a:rPr sz="1400">
                      <a:latin typeface="Open Sans" panose="020B0606030504020204" pitchFamily="34" charset="0"/>
                      <a:cs typeface="Open Sans" panose="020B0606030504020204" pitchFamily="34" charset="0"/>
                    </a:rPr>
                    <a:t>El índice de reproducción del color, lo natural que aparecen los objetos bajo la luz.</a:t>
                  </a:r>
                  <a:endParaRPr sz="1400">
                    <a:latin typeface="Open Sans" panose="020B0606030504020204" pitchFamily="34" charset="0"/>
                    <a:cs typeface="Open Sans" panose="020B0606030504020204" pitchFamily="34" charset="0"/>
                  </a:endParaRPr>
                </a:p>
              </p:txBody>
            </p:sp>
          </p:grpSp>
          <p:sp>
            <p:nvSpPr>
              <p:cNvPr id="38" name="Cuadro de texto 37"/>
              <p:cNvSpPr txBox="1"/>
              <p:nvPr/>
            </p:nvSpPr>
            <p:spPr>
              <a:xfrm>
                <a:off x="8536" y="3588"/>
                <a:ext cx="3492" cy="1501"/>
              </a:xfrm>
              <a:prstGeom prst="rect">
                <a:avLst/>
              </a:prstGeom>
              <a:noFill/>
            </p:spPr>
            <p:txBody>
              <a:bodyPr wrap="square" rtlCol="0">
                <a:spAutoFit/>
              </a:bodyPr>
              <a:p>
                <a:pPr algn="l"/>
                <a:r>
                  <a:rPr sz="1400">
                    <a:latin typeface="Open Sans" panose="020B0606030504020204" pitchFamily="34" charset="0"/>
                    <a:cs typeface="Open Sans" panose="020B0606030504020204" pitchFamily="34" charset="0"/>
                  </a:rPr>
                  <a:t>La temperatura del color, la apariencia de calidez o frialdad de la luz.</a:t>
                </a:r>
                <a:endParaRPr sz="1400">
                  <a:latin typeface="Open Sans" panose="020B0606030504020204" pitchFamily="34" charset="0"/>
                  <a:cs typeface="Open Sans" panose="020B0606030504020204" pitchFamily="34" charset="0"/>
                </a:endParaRPr>
              </a:p>
            </p:txBody>
          </p:sp>
          <p:sp>
            <p:nvSpPr>
              <p:cNvPr id="39" name="Cuadro de texto 38"/>
              <p:cNvSpPr txBox="1"/>
              <p:nvPr/>
            </p:nvSpPr>
            <p:spPr>
              <a:xfrm>
                <a:off x="12696" y="3588"/>
                <a:ext cx="3925" cy="1161"/>
              </a:xfrm>
              <a:prstGeom prst="rect">
                <a:avLst/>
              </a:prstGeom>
              <a:noFill/>
            </p:spPr>
            <p:txBody>
              <a:bodyPr wrap="square" rtlCol="0">
                <a:spAutoFit/>
              </a:bodyPr>
              <a:p>
                <a:pPr algn="l"/>
                <a:r>
                  <a:rPr sz="1400">
                    <a:latin typeface="Open Sans" panose="020B0606030504020204" pitchFamily="34" charset="0"/>
                    <a:cs typeface="Open Sans" panose="020B0606030504020204" pitchFamily="34" charset="0"/>
                  </a:rPr>
                  <a:t>El tamaño y forma de la fuente luminosa y de la luminaria.</a:t>
                </a:r>
                <a:endParaRPr sz="1400">
                  <a:latin typeface="Open Sans" panose="020B0606030504020204" pitchFamily="34" charset="0"/>
                  <a:cs typeface="Open Sans" panose="020B0606030504020204" pitchFamily="34" charset="0"/>
                </a:endParaRPr>
              </a:p>
            </p:txBody>
          </p:sp>
          <p:sp>
            <p:nvSpPr>
              <p:cNvPr id="40" name="Cuadro de texto 39"/>
              <p:cNvSpPr txBox="1"/>
              <p:nvPr/>
            </p:nvSpPr>
            <p:spPr>
              <a:xfrm>
                <a:off x="3765" y="5756"/>
                <a:ext cx="13100" cy="1161"/>
              </a:xfrm>
              <a:prstGeom prst="rect">
                <a:avLst/>
              </a:prstGeom>
              <a:noFill/>
            </p:spPr>
            <p:txBody>
              <a:bodyPr wrap="square" rtlCol="0">
                <a:spAutoFit/>
              </a:bodyPr>
              <a:p>
                <a:r>
                  <a:rPr lang="es-CO" altLang="es-ES" sz="1400" i="1">
                    <a:latin typeface="Open Sans" panose="020B0606030504020204" pitchFamily="34" charset="0"/>
                    <a:cs typeface="Open Sans" panose="020B0606030504020204" pitchFamily="34" charset="0"/>
                  </a:rPr>
                  <a:t>Consulta los requerimiento en los niveles de iluminación en:</a:t>
                </a:r>
                <a:endParaRPr lang="es-CO" altLang="es-ES" sz="1400" i="1">
                  <a:latin typeface="Open Sans" panose="020B0606030504020204" pitchFamily="34" charset="0"/>
                  <a:cs typeface="Open Sans" panose="020B0606030504020204" pitchFamily="34" charset="0"/>
                </a:endParaRPr>
              </a:p>
              <a:p>
                <a:r>
                  <a:rPr lang="es-CO" altLang="es-ES" sz="1400" i="1">
                    <a:latin typeface="Open Sans" panose="020B0606030504020204" pitchFamily="34" charset="0"/>
                    <a:cs typeface="Open Sans" panose="020B0606030504020204" pitchFamily="34" charset="0"/>
                  </a:rPr>
                  <a:t>Retil</a:t>
                </a:r>
                <a:r>
                  <a:rPr lang="es-ES" altLang="en-US" sz="1400" i="1">
                    <a:latin typeface="Open Sans" panose="020B0606030504020204" pitchFamily="34" charset="0"/>
                    <a:cs typeface="Open Sans" panose="020B0606030504020204" pitchFamily="34" charset="0"/>
                  </a:rPr>
                  <a:t>ap Tabla 410.1 “Índice UGR máximo y Niveles de iluminancia exigibles para diferentes áreas y actividades”.</a:t>
                </a:r>
                <a:endParaRPr lang="es-ES" altLang="en-US" sz="1400" i="1">
                  <a:latin typeface="Open Sans" panose="020B0606030504020204" pitchFamily="34" charset="0"/>
                  <a:cs typeface="Open Sans" panose="020B0606030504020204" pitchFamily="34" charset="0"/>
                </a:endParaRPr>
              </a:p>
            </p:txBody>
          </p:sp>
          <p:sp>
            <p:nvSpPr>
              <p:cNvPr id="41" name="Cuadro de texto 40"/>
              <p:cNvSpPr txBox="1"/>
              <p:nvPr/>
            </p:nvSpPr>
            <p:spPr>
              <a:xfrm>
                <a:off x="6170" y="2014"/>
                <a:ext cx="7178" cy="483"/>
              </a:xfrm>
              <a:prstGeom prst="rect">
                <a:avLst/>
              </a:prstGeom>
              <a:noFill/>
            </p:spPr>
            <p:txBody>
              <a:bodyPr wrap="square" rtlCol="0">
                <a:spAutoFit/>
              </a:bodyPr>
              <a:p>
                <a:pPr algn="ctr"/>
                <a:r>
                  <a:rPr lang="es-ES" altLang="en-US" sz="1400" b="1">
                    <a:solidFill>
                      <a:srgbClr val="2C538E"/>
                    </a:solidFill>
                    <a:latin typeface="Open Sans" panose="020B0606030504020204" pitchFamily="34" charset="0"/>
                    <a:cs typeface="Open Sans" panose="020B0606030504020204" pitchFamily="34" charset="0"/>
                    <a:sym typeface="+mn-ea"/>
                  </a:rPr>
                  <a:t>Propiedades de las fuentes y luminarias</a:t>
                </a:r>
                <a:endParaRPr lang="es-ES" altLang="en-US" sz="1400" b="1">
                  <a:solidFill>
                    <a:srgbClr val="2C538E"/>
                  </a:solidFill>
                  <a:latin typeface="Open Sans" panose="020B0606030504020204" pitchFamily="34" charset="0"/>
                  <a:cs typeface="Open Sans" panose="020B0606030504020204" pitchFamily="34" charset="0"/>
                  <a:sym typeface="+mn-ea"/>
                </a:endParaRPr>
              </a:p>
            </p:txBody>
          </p:sp>
        </p:grpSp>
        <p:pic>
          <p:nvPicPr>
            <p:cNvPr id="42" name="Imagen 41" descr="check"/>
            <p:cNvPicPr>
              <a:picLocks noChangeAspect="1"/>
            </p:cNvPicPr>
            <p:nvPr/>
          </p:nvPicPr>
          <p:blipFill>
            <a:blip r:embed="rId11"/>
            <a:stretch>
              <a:fillRect/>
            </a:stretch>
          </p:blipFill>
          <p:spPr>
            <a:xfrm>
              <a:off x="3840" y="3570"/>
              <a:ext cx="530" cy="530"/>
            </a:xfrm>
            <a:prstGeom prst="rect">
              <a:avLst/>
            </a:prstGeom>
          </p:spPr>
        </p:pic>
        <p:pic>
          <p:nvPicPr>
            <p:cNvPr id="45" name="Imagen 44" descr="check"/>
            <p:cNvPicPr>
              <a:picLocks noChangeAspect="1"/>
            </p:cNvPicPr>
            <p:nvPr/>
          </p:nvPicPr>
          <p:blipFill>
            <a:blip r:embed="rId11"/>
            <a:stretch>
              <a:fillRect/>
            </a:stretch>
          </p:blipFill>
          <p:spPr>
            <a:xfrm>
              <a:off x="8093" y="3570"/>
              <a:ext cx="530" cy="530"/>
            </a:xfrm>
            <a:prstGeom prst="rect">
              <a:avLst/>
            </a:prstGeom>
          </p:spPr>
        </p:pic>
        <p:pic>
          <p:nvPicPr>
            <p:cNvPr id="48" name="Imagen 47" descr="check"/>
            <p:cNvPicPr>
              <a:picLocks noChangeAspect="1"/>
            </p:cNvPicPr>
            <p:nvPr/>
          </p:nvPicPr>
          <p:blipFill>
            <a:blip r:embed="rId11"/>
            <a:stretch>
              <a:fillRect/>
            </a:stretch>
          </p:blipFill>
          <p:spPr>
            <a:xfrm>
              <a:off x="12274" y="3552"/>
              <a:ext cx="530" cy="530"/>
            </a:xfrm>
            <a:prstGeom prst="rect">
              <a:avLst/>
            </a:prstGeom>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8764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3" name="Rectángulo redondeado 22"/>
          <p:cNvSpPr/>
          <p:nvPr/>
        </p:nvSpPr>
        <p:spPr>
          <a:xfrm>
            <a:off x="2310765" y="1691640"/>
            <a:ext cx="311658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1" name="Cuadro de texto 20"/>
          <p:cNvSpPr txBox="1"/>
          <p:nvPr/>
        </p:nvSpPr>
        <p:spPr>
          <a:xfrm>
            <a:off x="2855595" y="1709420"/>
            <a:ext cx="255016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Sistemas de iluminación</a:t>
            </a:r>
            <a:endParaRPr lang="es-ES" altLang="en-US" sz="1400">
              <a:latin typeface="Open Sans" panose="020B0606030504020204" pitchFamily="34" charset="0"/>
              <a:cs typeface="Open Sans" panose="020B0606030504020204" pitchFamily="34" charset="0"/>
            </a:endParaRPr>
          </a:p>
        </p:txBody>
      </p:sp>
      <p:sp>
        <p:nvSpPr>
          <p:cNvPr id="22" name="Cuadro de texto 21"/>
          <p:cNvSpPr txBox="1"/>
          <p:nvPr/>
        </p:nvSpPr>
        <p:spPr>
          <a:xfrm>
            <a:off x="6844665" y="1745615"/>
            <a:ext cx="253936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Coeficiente de utilización</a:t>
            </a:r>
            <a:endParaRPr lang="es-ES" altLang="en-US" sz="1400">
              <a:latin typeface="Open Sans" panose="020B0606030504020204" pitchFamily="34" charset="0"/>
              <a:cs typeface="Open Sans" panose="020B0606030504020204" pitchFamily="34" charset="0"/>
            </a:endParaRPr>
          </a:p>
        </p:txBody>
      </p:sp>
      <p:sp>
        <p:nvSpPr>
          <p:cNvPr id="24" name="Rectángulo redondeado 23"/>
          <p:cNvSpPr/>
          <p:nvPr/>
        </p:nvSpPr>
        <p:spPr>
          <a:xfrm>
            <a:off x="6318250" y="1692910"/>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5" name="Imagen 14" descr="innovation"/>
          <p:cNvPicPr>
            <a:picLocks noChangeAspect="1"/>
          </p:cNvPicPr>
          <p:nvPr/>
        </p:nvPicPr>
        <p:blipFill>
          <a:blip r:embed="rId1"/>
          <a:stretch>
            <a:fillRect/>
          </a:stretch>
        </p:blipFill>
        <p:spPr>
          <a:xfrm>
            <a:off x="2154555" y="1426210"/>
            <a:ext cx="722630" cy="722630"/>
          </a:xfrm>
          <a:prstGeom prst="rect">
            <a:avLst/>
          </a:prstGeom>
        </p:spPr>
      </p:pic>
      <p:pic>
        <p:nvPicPr>
          <p:cNvPr id="18" name="Imagen 17" descr="innovation"/>
          <p:cNvPicPr>
            <a:picLocks noChangeAspect="1"/>
          </p:cNvPicPr>
          <p:nvPr/>
        </p:nvPicPr>
        <p:blipFill>
          <a:blip r:embed="rId1">
            <a:grayscl/>
          </a:blip>
          <a:stretch>
            <a:fillRect/>
          </a:stretch>
        </p:blipFill>
        <p:spPr>
          <a:xfrm>
            <a:off x="6198870" y="1426210"/>
            <a:ext cx="722630" cy="722630"/>
          </a:xfrm>
          <a:prstGeom prst="rect">
            <a:avLst/>
          </a:prstGeom>
        </p:spPr>
      </p:pic>
      <p:sp>
        <p:nvSpPr>
          <p:cNvPr id="27" name="Cuadro de texto 26"/>
          <p:cNvSpPr txBox="1"/>
          <p:nvPr/>
        </p:nvSpPr>
        <p:spPr>
          <a:xfrm>
            <a:off x="605155" y="2384425"/>
            <a:ext cx="1126109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Para tener un buen sistema de iluminación hay que tener en cuenta los siguientes elementos básicos:</a:t>
            </a:r>
            <a:endParaRPr lang="es-ES" altLang="en-US" sz="1400">
              <a:latin typeface="Open Sans" panose="020B0606030504020204" pitchFamily="34" charset="0"/>
              <a:cs typeface="Open Sans" panose="020B0606030504020204" pitchFamily="34" charset="0"/>
            </a:endParaRPr>
          </a:p>
        </p:txBody>
      </p:sp>
      <p:sp>
        <p:nvSpPr>
          <p:cNvPr id="28" name="Cuadro de texto 27"/>
          <p:cNvSpPr txBox="1"/>
          <p:nvPr/>
        </p:nvSpPr>
        <p:spPr>
          <a:xfrm>
            <a:off x="1882140" y="3003233"/>
            <a:ext cx="2811145" cy="9531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La fuente de luz o tipo de lámpara utilizada, sea incandescente, fluorescente, descarga en gas</a:t>
            </a:r>
            <a:r>
              <a:rPr lang="es-CO" altLang="es-ES" sz="1400">
                <a:latin typeface="Open Sans" panose="020B0606030504020204" pitchFamily="34" charset="0"/>
                <a:cs typeface="Open Sans" panose="020B0606030504020204" pitchFamily="34" charset="0"/>
              </a:rPr>
              <a:t>, </a:t>
            </a:r>
            <a:r>
              <a:rPr lang="es-ES" altLang="en-US" sz="1400">
                <a:latin typeface="Open Sans" panose="020B0606030504020204" pitchFamily="34" charset="0"/>
                <a:cs typeface="Open Sans" panose="020B0606030504020204" pitchFamily="34" charset="0"/>
              </a:rPr>
              <a:t>etc.</a:t>
            </a:r>
            <a:endParaRPr lang="es-ES" altLang="en-US" sz="1400">
              <a:latin typeface="Open Sans" panose="020B0606030504020204" pitchFamily="34" charset="0"/>
              <a:cs typeface="Open Sans" panose="020B0606030504020204" pitchFamily="34" charset="0"/>
            </a:endParaRPr>
          </a:p>
        </p:txBody>
      </p:sp>
      <p:sp>
        <p:nvSpPr>
          <p:cNvPr id="29" name="Cuadro de texto 28"/>
          <p:cNvSpPr txBox="1"/>
          <p:nvPr/>
        </p:nvSpPr>
        <p:spPr>
          <a:xfrm>
            <a:off x="4835525" y="3003233"/>
            <a:ext cx="3838575" cy="73723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La luminaria, ya que controla el flujo luminoso emitido por la fuente y en su caso evita o minimiza el </a:t>
            </a:r>
            <a:r>
              <a:rPr lang="es-CO" altLang="es-ES" sz="1400">
                <a:latin typeface="Open Sans" panose="020B0606030504020204" pitchFamily="34" charset="0"/>
                <a:cs typeface="Open Sans" panose="020B0606030504020204" pitchFamily="34" charset="0"/>
                <a:sym typeface="+mn-ea"/>
              </a:rPr>
              <a:t>d</a:t>
            </a:r>
            <a:r>
              <a:rPr lang="es-ES" altLang="en-US" sz="1400">
                <a:latin typeface="Open Sans" panose="020B0606030504020204" pitchFamily="34" charset="0"/>
                <a:cs typeface="Open Sans" panose="020B0606030504020204" pitchFamily="34" charset="0"/>
                <a:sym typeface="+mn-ea"/>
              </a:rPr>
              <a:t>eslumbramiento.</a:t>
            </a:r>
            <a:endParaRPr lang="es-ES" altLang="en-US" sz="1400">
              <a:latin typeface="Open Sans" panose="020B0606030504020204" pitchFamily="34" charset="0"/>
              <a:cs typeface="Open Sans" panose="020B0606030504020204" pitchFamily="34" charset="0"/>
            </a:endParaRPr>
          </a:p>
        </p:txBody>
      </p:sp>
      <p:sp>
        <p:nvSpPr>
          <p:cNvPr id="30" name="Cuadro de texto 29"/>
          <p:cNvSpPr txBox="1"/>
          <p:nvPr/>
        </p:nvSpPr>
        <p:spPr>
          <a:xfrm>
            <a:off x="9009380" y="3003550"/>
            <a:ext cx="2613025" cy="52197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sym typeface="+mn-ea"/>
              </a:rPr>
              <a:t>Los sistemas de control y regulación de la luminaria.</a:t>
            </a:r>
            <a:endParaRPr lang="es-ES" altLang="en-US" sz="1400">
              <a:latin typeface="Open Sans" panose="020B0606030504020204" pitchFamily="34" charset="0"/>
              <a:cs typeface="Open Sans" panose="020B0606030504020204" pitchFamily="34" charset="0"/>
              <a:sym typeface="+mn-ea"/>
            </a:endParaRPr>
          </a:p>
        </p:txBody>
      </p:sp>
      <p:sp>
        <p:nvSpPr>
          <p:cNvPr id="32" name="Rectángulo 31"/>
          <p:cNvSpPr/>
          <p:nvPr/>
        </p:nvSpPr>
        <p:spPr>
          <a:xfrm>
            <a:off x="529590" y="2228215"/>
            <a:ext cx="11235690" cy="3961765"/>
          </a:xfrm>
          <a:prstGeom prst="rect">
            <a:avLst/>
          </a:prstGeom>
          <a:noFill/>
          <a:ln w="38100">
            <a:solidFill>
              <a:schemeClr val="bg1">
                <a:lumMod val="75000"/>
              </a:schemeClr>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7" name="Cuadro de texto 36"/>
          <p:cNvSpPr txBox="1"/>
          <p:nvPr/>
        </p:nvSpPr>
        <p:spPr>
          <a:xfrm>
            <a:off x="410845" y="1021715"/>
            <a:ext cx="83508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8: </a:t>
            </a:r>
            <a:r>
              <a:rPr lang="es-ES" altLang="en-US" sz="1600" b="1">
                <a:solidFill>
                  <a:srgbClr val="2C538E"/>
                </a:solidFill>
                <a:latin typeface="Open Sans" panose="020B0606030504020204" pitchFamily="34" charset="0"/>
                <a:cs typeface="Open Sans" panose="020B0606030504020204" pitchFamily="34" charset="0"/>
              </a:rPr>
              <a:t>Sistemas </a:t>
            </a:r>
            <a:r>
              <a:rPr lang="es-CO" altLang="es-ES" sz="1600" b="1">
                <a:solidFill>
                  <a:srgbClr val="2C538E"/>
                </a:solidFill>
                <a:latin typeface="Open Sans" panose="020B0606030504020204" pitchFamily="34" charset="0"/>
                <a:cs typeface="Open Sans" panose="020B0606030504020204" pitchFamily="34" charset="0"/>
              </a:rPr>
              <a:t>d</a:t>
            </a:r>
            <a:r>
              <a:rPr lang="es-ES" altLang="en-US" sz="1600" b="1">
                <a:solidFill>
                  <a:srgbClr val="2C538E"/>
                </a:solidFill>
                <a:latin typeface="Open Sans" panose="020B0606030504020204" pitchFamily="34" charset="0"/>
                <a:cs typeface="Open Sans" panose="020B0606030504020204" pitchFamily="34" charset="0"/>
              </a:rPr>
              <a:t>e Iluminación, Coeficiente </a:t>
            </a:r>
            <a:r>
              <a:rPr lang="es-CO" altLang="es-ES" sz="1600" b="1">
                <a:solidFill>
                  <a:srgbClr val="2C538E"/>
                </a:solidFill>
                <a:latin typeface="Open Sans" panose="020B0606030504020204" pitchFamily="34" charset="0"/>
                <a:cs typeface="Open Sans" panose="020B0606030504020204" pitchFamily="34" charset="0"/>
              </a:rPr>
              <a:t>d</a:t>
            </a:r>
            <a:r>
              <a:rPr lang="es-ES" altLang="en-US" sz="1600" b="1">
                <a:solidFill>
                  <a:srgbClr val="2C538E"/>
                </a:solidFill>
                <a:latin typeface="Open Sans" panose="020B0606030504020204" pitchFamily="34" charset="0"/>
                <a:cs typeface="Open Sans" panose="020B0606030504020204" pitchFamily="34" charset="0"/>
              </a:rPr>
              <a:t>e Utilización</a:t>
            </a:r>
            <a:endParaRPr lang="es-ES" altLang="en-US" sz="1600" b="1">
              <a:solidFill>
                <a:srgbClr val="2C538E"/>
              </a:solidFill>
              <a:latin typeface="Open Sans" panose="020B0606030504020204" pitchFamily="34" charset="0"/>
              <a:cs typeface="Open Sans" panose="020B0606030504020204" pitchFamily="34" charset="0"/>
            </a:endParaRPr>
          </a:p>
        </p:txBody>
      </p:sp>
      <p:pic>
        <p:nvPicPr>
          <p:cNvPr id="13"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072671" y="1693119"/>
            <a:ext cx="585665" cy="585665"/>
          </a:xfrm>
          <a:prstGeom prst="rect">
            <a:avLst/>
          </a:prstGeom>
        </p:spPr>
      </p:pic>
      <p:pic>
        <p:nvPicPr>
          <p:cNvPr id="5" name="Imagen 4" descr="bombillas"/>
          <p:cNvPicPr>
            <a:picLocks noChangeAspect="1"/>
          </p:cNvPicPr>
          <p:nvPr/>
        </p:nvPicPr>
        <p:blipFill>
          <a:blip r:embed="rId4"/>
          <a:stretch>
            <a:fillRect/>
          </a:stretch>
        </p:blipFill>
        <p:spPr>
          <a:xfrm>
            <a:off x="662305" y="2711450"/>
            <a:ext cx="697865" cy="1253490"/>
          </a:xfrm>
          <a:prstGeom prst="rect">
            <a:avLst/>
          </a:prstGeom>
        </p:spPr>
      </p:pic>
      <p:pic>
        <p:nvPicPr>
          <p:cNvPr id="42" name="Imagen 41" descr="check"/>
          <p:cNvPicPr>
            <a:picLocks noChangeAspect="1"/>
          </p:cNvPicPr>
          <p:nvPr/>
        </p:nvPicPr>
        <p:blipFill>
          <a:blip r:embed="rId5"/>
          <a:stretch>
            <a:fillRect/>
          </a:stretch>
        </p:blipFill>
        <p:spPr>
          <a:xfrm>
            <a:off x="1545590" y="3003233"/>
            <a:ext cx="336550" cy="336550"/>
          </a:xfrm>
          <a:prstGeom prst="rect">
            <a:avLst/>
          </a:prstGeom>
        </p:spPr>
      </p:pic>
      <p:pic>
        <p:nvPicPr>
          <p:cNvPr id="8" name="Imagen 7" descr="check"/>
          <p:cNvPicPr>
            <a:picLocks noChangeAspect="1"/>
          </p:cNvPicPr>
          <p:nvPr/>
        </p:nvPicPr>
        <p:blipFill>
          <a:blip r:embed="rId5"/>
          <a:stretch>
            <a:fillRect/>
          </a:stretch>
        </p:blipFill>
        <p:spPr>
          <a:xfrm>
            <a:off x="4544060" y="3003233"/>
            <a:ext cx="336550" cy="336550"/>
          </a:xfrm>
          <a:prstGeom prst="rect">
            <a:avLst/>
          </a:prstGeom>
        </p:spPr>
      </p:pic>
      <p:pic>
        <p:nvPicPr>
          <p:cNvPr id="11" name="Imagen 10" descr="check"/>
          <p:cNvPicPr>
            <a:picLocks noChangeAspect="1"/>
          </p:cNvPicPr>
          <p:nvPr/>
        </p:nvPicPr>
        <p:blipFill>
          <a:blip r:embed="rId5"/>
          <a:stretch>
            <a:fillRect/>
          </a:stretch>
        </p:blipFill>
        <p:spPr>
          <a:xfrm>
            <a:off x="8738870" y="3003233"/>
            <a:ext cx="336550" cy="336550"/>
          </a:xfrm>
          <a:prstGeom prst="rect">
            <a:avLst/>
          </a:prstGeom>
        </p:spPr>
      </p:pic>
      <p:sp>
        <p:nvSpPr>
          <p:cNvPr id="17" name="Cuadro de texto 16"/>
          <p:cNvSpPr txBox="1"/>
          <p:nvPr/>
        </p:nvSpPr>
        <p:spPr>
          <a:xfrm>
            <a:off x="3801745" y="4808855"/>
            <a:ext cx="4588510" cy="645160"/>
          </a:xfrm>
          <a:prstGeom prst="rect">
            <a:avLst/>
          </a:prstGeom>
          <a:noFill/>
        </p:spPr>
        <p:txBody>
          <a:bodyPr wrap="square" rtlCol="0">
            <a:spAutoFit/>
          </a:bodyPr>
          <a:p>
            <a:pPr algn="ctr"/>
            <a:r>
              <a:rPr lang="es-CO" altLang="es-ES">
                <a:solidFill>
                  <a:schemeClr val="bg1">
                    <a:lumMod val="75000"/>
                  </a:schemeClr>
                </a:solidFill>
              </a:rPr>
              <a:t>Al maquetar el curso este espacio no existirá </a:t>
            </a:r>
            <a:endParaRPr lang="es-CO" altLang="es-ES">
              <a:solidFill>
                <a:schemeClr val="bg1">
                  <a:lumMod val="75000"/>
                </a:schemeClr>
              </a:solidFill>
            </a:endParaRPr>
          </a:p>
          <a:p>
            <a:pPr algn="ctr"/>
            <a:r>
              <a:rPr lang="es-CO" altLang="es-ES">
                <a:solidFill>
                  <a:schemeClr val="bg1">
                    <a:lumMod val="75000"/>
                  </a:schemeClr>
                </a:solidFill>
              </a:rPr>
              <a:t>por que este bloque tiene scroll</a:t>
            </a:r>
            <a:endParaRPr lang="es-CO" altLang="es-ES">
              <a:solidFill>
                <a:schemeClr val="bg1">
                  <a:lumMod val="75000"/>
                </a:schemeClr>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8764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31" name="Cuadro de texto 30"/>
          <p:cNvSpPr txBox="1"/>
          <p:nvPr/>
        </p:nvSpPr>
        <p:spPr>
          <a:xfrm>
            <a:off x="792480" y="2628900"/>
            <a:ext cx="10709910" cy="306705"/>
          </a:xfrm>
          <a:prstGeom prst="rect">
            <a:avLst/>
          </a:prstGeom>
          <a:noFill/>
        </p:spPr>
        <p:txBody>
          <a:bodyPr wrap="square" rtlCol="0">
            <a:spAutoFit/>
          </a:bodyPr>
          <a:p>
            <a:pPr algn="ctr"/>
            <a:r>
              <a:rPr lang="es-ES" altLang="en-US" sz="1400" b="1">
                <a:solidFill>
                  <a:srgbClr val="2C538E"/>
                </a:solidFill>
                <a:latin typeface="OpenSymbol" panose="05010000000000000000" charset="0"/>
                <a:cs typeface="OpenSymbol" panose="05010000000000000000" charset="0"/>
              </a:rPr>
              <a:t>Métodos para el </a:t>
            </a:r>
            <a:r>
              <a:rPr lang="es-CO" altLang="es-ES" sz="1400" b="1">
                <a:solidFill>
                  <a:srgbClr val="2C538E"/>
                </a:solidFill>
                <a:latin typeface="OpenSymbol" panose="05010000000000000000" charset="0"/>
                <a:cs typeface="OpenSymbol" panose="05010000000000000000" charset="0"/>
              </a:rPr>
              <a:t>C</a:t>
            </a:r>
            <a:r>
              <a:rPr lang="es-ES" altLang="en-US" sz="1400" b="1">
                <a:solidFill>
                  <a:srgbClr val="2C538E"/>
                </a:solidFill>
                <a:latin typeface="OpenSymbol" panose="05010000000000000000" charset="0"/>
                <a:cs typeface="OpenSymbol" panose="05010000000000000000" charset="0"/>
              </a:rPr>
              <a:t>álculo de </a:t>
            </a:r>
            <a:r>
              <a:rPr lang="es-CO" altLang="es-ES" sz="1400" b="1">
                <a:solidFill>
                  <a:srgbClr val="2C538E"/>
                </a:solidFill>
                <a:latin typeface="OpenSymbol" panose="05010000000000000000" charset="0"/>
                <a:cs typeface="OpenSymbol" panose="05010000000000000000" charset="0"/>
              </a:rPr>
              <a:t>I</a:t>
            </a:r>
            <a:r>
              <a:rPr lang="es-ES" altLang="en-US" sz="1400" b="1">
                <a:solidFill>
                  <a:srgbClr val="2C538E"/>
                </a:solidFill>
                <a:latin typeface="OpenSymbol" panose="05010000000000000000" charset="0"/>
                <a:cs typeface="OpenSymbol" panose="05010000000000000000" charset="0"/>
              </a:rPr>
              <a:t>luminación</a:t>
            </a:r>
            <a:endParaRPr lang="es-ES" altLang="en-US" sz="1400" b="1">
              <a:solidFill>
                <a:srgbClr val="2C538E"/>
              </a:solidFill>
              <a:latin typeface="OpenSymbol" panose="05010000000000000000" charset="0"/>
              <a:cs typeface="OpenSymbol" panose="05010000000000000000" charset="0"/>
            </a:endParaRPr>
          </a:p>
        </p:txBody>
      </p:sp>
      <p:sp>
        <p:nvSpPr>
          <p:cNvPr id="32" name="Rectángulo 31"/>
          <p:cNvSpPr/>
          <p:nvPr/>
        </p:nvSpPr>
        <p:spPr>
          <a:xfrm>
            <a:off x="529590" y="2468245"/>
            <a:ext cx="11235690" cy="3693160"/>
          </a:xfrm>
          <a:prstGeom prst="rect">
            <a:avLst/>
          </a:prstGeom>
          <a:noFill/>
          <a:ln w="38100">
            <a:solidFill>
              <a:schemeClr val="bg1">
                <a:lumMod val="75000"/>
              </a:schemeClr>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3" name="Cuadro de texto 32"/>
          <p:cNvSpPr txBox="1"/>
          <p:nvPr/>
        </p:nvSpPr>
        <p:spPr>
          <a:xfrm>
            <a:off x="787400" y="3300095"/>
            <a:ext cx="5668645" cy="1599565"/>
          </a:xfrm>
          <a:prstGeom prst="rect">
            <a:avLst/>
          </a:prstGeom>
          <a:noFill/>
        </p:spPr>
        <p:txBody>
          <a:bodyPr wrap="square" rtlCol="0">
            <a:spAutoFit/>
          </a:bodyPr>
          <a:p>
            <a:r>
              <a:rPr lang="es-CO" altLang="es-ES" sz="1400" b="1">
                <a:latin typeface="Open Sans" panose="020B0606030504020204" pitchFamily="34" charset="0"/>
                <a:cs typeface="Open Sans" panose="020B0606030504020204" pitchFamily="34" charset="0"/>
              </a:rPr>
              <a:t>1. </a:t>
            </a:r>
            <a:r>
              <a:rPr lang="es-ES" altLang="en-US" sz="1400" b="1">
                <a:latin typeface="Open Sans" panose="020B0606030504020204" pitchFamily="34" charset="0"/>
                <a:cs typeface="Open Sans" panose="020B0606030504020204" pitchFamily="34" charset="0"/>
              </a:rPr>
              <a:t>Método de los Lúmenes</a:t>
            </a:r>
            <a:endParaRPr lang="es-ES" altLang="en-US" sz="1400" b="1">
              <a:latin typeface="Open Sans" panose="020B0606030504020204" pitchFamily="34" charset="0"/>
              <a:cs typeface="Open Sans" panose="020B0606030504020204" pitchFamily="34" charset="0"/>
            </a:endParaRPr>
          </a:p>
          <a:p>
            <a:endParaRPr lang="es-ES" altLang="en-US" sz="1400" b="1">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Proporciona una iluminancia media con un error de ±5% y da una idea muy aproximada de las necesidades de iluminación. Se utiliza para obtener una iluminación general y uniforme, de igual forma, establecida una zona o local, se podrá saber la cantidad de luminarias y cómo han de estar situadas en el espacio.</a:t>
            </a:r>
            <a:endParaRPr lang="es-ES" altLang="en-US" sz="1400">
              <a:latin typeface="Open Sans" panose="020B0606030504020204" pitchFamily="34" charset="0"/>
              <a:cs typeface="Open Sans" panose="020B0606030504020204" pitchFamily="34" charset="0"/>
            </a:endParaRPr>
          </a:p>
        </p:txBody>
      </p:sp>
      <p:sp>
        <p:nvSpPr>
          <p:cNvPr id="37" name="Cuadro de texto 36"/>
          <p:cNvSpPr txBox="1"/>
          <p:nvPr/>
        </p:nvSpPr>
        <p:spPr>
          <a:xfrm>
            <a:off x="410845" y="1021715"/>
            <a:ext cx="83508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8: </a:t>
            </a:r>
            <a:r>
              <a:rPr lang="es-ES" altLang="en-US" sz="1600" b="1">
                <a:solidFill>
                  <a:srgbClr val="2C538E"/>
                </a:solidFill>
                <a:latin typeface="Open Sans" panose="020B0606030504020204" pitchFamily="34" charset="0"/>
                <a:cs typeface="Open Sans" panose="020B0606030504020204" pitchFamily="34" charset="0"/>
              </a:rPr>
              <a:t>Sistemas </a:t>
            </a:r>
            <a:r>
              <a:rPr lang="es-CO" altLang="es-ES" sz="1600" b="1">
                <a:solidFill>
                  <a:srgbClr val="2C538E"/>
                </a:solidFill>
                <a:latin typeface="Open Sans" panose="020B0606030504020204" pitchFamily="34" charset="0"/>
                <a:cs typeface="Open Sans" panose="020B0606030504020204" pitchFamily="34" charset="0"/>
              </a:rPr>
              <a:t>d</a:t>
            </a:r>
            <a:r>
              <a:rPr lang="es-ES" altLang="en-US" sz="1600" b="1">
                <a:solidFill>
                  <a:srgbClr val="2C538E"/>
                </a:solidFill>
                <a:latin typeface="Open Sans" panose="020B0606030504020204" pitchFamily="34" charset="0"/>
                <a:cs typeface="Open Sans" panose="020B0606030504020204" pitchFamily="34" charset="0"/>
              </a:rPr>
              <a:t>e Iluminación, Coeficiente </a:t>
            </a:r>
            <a:r>
              <a:rPr lang="es-CO" altLang="es-ES" sz="1600" b="1">
                <a:solidFill>
                  <a:srgbClr val="2C538E"/>
                </a:solidFill>
                <a:latin typeface="Open Sans" panose="020B0606030504020204" pitchFamily="34" charset="0"/>
                <a:cs typeface="Open Sans" panose="020B0606030504020204" pitchFamily="34" charset="0"/>
              </a:rPr>
              <a:t>d</a:t>
            </a:r>
            <a:r>
              <a:rPr lang="es-ES" altLang="en-US" sz="1600" b="1">
                <a:solidFill>
                  <a:srgbClr val="2C538E"/>
                </a:solidFill>
                <a:latin typeface="Open Sans" panose="020B0606030504020204" pitchFamily="34" charset="0"/>
                <a:cs typeface="Open Sans" panose="020B0606030504020204" pitchFamily="34" charset="0"/>
              </a:rPr>
              <a:t>e Utilización</a:t>
            </a:r>
            <a:endParaRPr lang="es-ES" altLang="en-US" sz="1600" b="1">
              <a:solidFill>
                <a:srgbClr val="2C538E"/>
              </a:solidFill>
              <a:latin typeface="Open Sans" panose="020B0606030504020204" pitchFamily="34" charset="0"/>
              <a:cs typeface="Open Sans" panose="020B0606030504020204" pitchFamily="34" charset="0"/>
            </a:endParaRPr>
          </a:p>
        </p:txBody>
      </p:sp>
      <p:sp>
        <p:nvSpPr>
          <p:cNvPr id="2" name="Rectángulo redondeado 1"/>
          <p:cNvSpPr/>
          <p:nvPr/>
        </p:nvSpPr>
        <p:spPr>
          <a:xfrm>
            <a:off x="2310765" y="1691640"/>
            <a:ext cx="311658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 name="Cuadro de texto 3"/>
          <p:cNvSpPr txBox="1"/>
          <p:nvPr/>
        </p:nvSpPr>
        <p:spPr>
          <a:xfrm>
            <a:off x="2855595" y="1709420"/>
            <a:ext cx="255016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Sistemas de iluminación</a:t>
            </a:r>
            <a:endParaRPr lang="es-ES" altLang="en-US" sz="1400">
              <a:latin typeface="Open Sans" panose="020B0606030504020204" pitchFamily="34" charset="0"/>
              <a:cs typeface="Open Sans" panose="020B0606030504020204" pitchFamily="34" charset="0"/>
            </a:endParaRPr>
          </a:p>
        </p:txBody>
      </p:sp>
      <p:sp>
        <p:nvSpPr>
          <p:cNvPr id="5" name="Cuadro de texto 4"/>
          <p:cNvSpPr txBox="1"/>
          <p:nvPr/>
        </p:nvSpPr>
        <p:spPr>
          <a:xfrm>
            <a:off x="6844665" y="1745615"/>
            <a:ext cx="253936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Coeficiente de utilización</a:t>
            </a:r>
            <a:endParaRPr lang="es-ES" altLang="en-US" sz="1400">
              <a:latin typeface="Open Sans" panose="020B0606030504020204" pitchFamily="34" charset="0"/>
              <a:cs typeface="Open Sans" panose="020B0606030504020204" pitchFamily="34" charset="0"/>
            </a:endParaRPr>
          </a:p>
        </p:txBody>
      </p:sp>
      <p:sp>
        <p:nvSpPr>
          <p:cNvPr id="8" name="Rectángulo redondeado 7"/>
          <p:cNvSpPr/>
          <p:nvPr/>
        </p:nvSpPr>
        <p:spPr>
          <a:xfrm>
            <a:off x="6318250" y="1692910"/>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9" name="Imagen 8" descr="innovation"/>
          <p:cNvPicPr>
            <a:picLocks noChangeAspect="1"/>
          </p:cNvPicPr>
          <p:nvPr/>
        </p:nvPicPr>
        <p:blipFill>
          <a:blip r:embed="rId1"/>
          <a:stretch>
            <a:fillRect/>
          </a:stretch>
        </p:blipFill>
        <p:spPr>
          <a:xfrm>
            <a:off x="2154555" y="1426210"/>
            <a:ext cx="722630" cy="722630"/>
          </a:xfrm>
          <a:prstGeom prst="rect">
            <a:avLst/>
          </a:prstGeom>
        </p:spPr>
      </p:pic>
      <p:pic>
        <p:nvPicPr>
          <p:cNvPr id="10" name="Imagen 9" descr="innovation"/>
          <p:cNvPicPr>
            <a:picLocks noChangeAspect="1"/>
          </p:cNvPicPr>
          <p:nvPr/>
        </p:nvPicPr>
        <p:blipFill>
          <a:blip r:embed="rId1">
            <a:grayscl/>
          </a:blip>
          <a:stretch>
            <a:fillRect/>
          </a:stretch>
        </p:blipFill>
        <p:spPr>
          <a:xfrm>
            <a:off x="6198870" y="1426210"/>
            <a:ext cx="722630" cy="722630"/>
          </a:xfrm>
          <a:prstGeom prst="rect">
            <a:avLst/>
          </a:prstGeom>
        </p:spPr>
      </p:pic>
      <p:pic>
        <p:nvPicPr>
          <p:cNvPr id="11"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072671" y="1693119"/>
            <a:ext cx="585665" cy="585665"/>
          </a:xfrm>
          <a:prstGeom prst="rect">
            <a:avLst/>
          </a:prstGeom>
        </p:spPr>
      </p:pic>
      <p:pic>
        <p:nvPicPr>
          <p:cNvPr id="12" name="Imagen 11" descr="lumenes"/>
          <p:cNvPicPr>
            <a:picLocks noChangeAspect="1"/>
          </p:cNvPicPr>
          <p:nvPr/>
        </p:nvPicPr>
        <p:blipFill>
          <a:blip r:embed="rId4"/>
          <a:stretch>
            <a:fillRect/>
          </a:stretch>
        </p:blipFill>
        <p:spPr>
          <a:xfrm>
            <a:off x="6647180" y="2975610"/>
            <a:ext cx="4786630" cy="315912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8764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32" name="Rectángulo 31"/>
          <p:cNvSpPr/>
          <p:nvPr/>
        </p:nvSpPr>
        <p:spPr>
          <a:xfrm>
            <a:off x="529590" y="2468245"/>
            <a:ext cx="11235690" cy="3693160"/>
          </a:xfrm>
          <a:prstGeom prst="rect">
            <a:avLst/>
          </a:prstGeom>
          <a:noFill/>
          <a:ln w="38100">
            <a:solidFill>
              <a:schemeClr val="bg1">
                <a:lumMod val="75000"/>
              </a:schemeClr>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 name="Cuadro de texto 1"/>
          <p:cNvSpPr txBox="1"/>
          <p:nvPr/>
        </p:nvSpPr>
        <p:spPr>
          <a:xfrm>
            <a:off x="854075" y="2748280"/>
            <a:ext cx="2750820" cy="306705"/>
          </a:xfrm>
          <a:prstGeom prst="rect">
            <a:avLst/>
          </a:prstGeom>
          <a:noFill/>
        </p:spPr>
        <p:txBody>
          <a:bodyPr wrap="square" rtlCol="0">
            <a:spAutoFit/>
          </a:bodyPr>
          <a:p>
            <a:r>
              <a:rPr lang="es-CO" altLang="es-ES" sz="1400" b="1">
                <a:latin typeface="Open Sans" panose="020B0606030504020204" pitchFamily="34" charset="0"/>
                <a:cs typeface="Open Sans" panose="020B0606030504020204" pitchFamily="34" charset="0"/>
              </a:rPr>
              <a:t>2. </a:t>
            </a:r>
            <a:r>
              <a:rPr lang="es-ES" altLang="en-US" sz="1400" b="1">
                <a:latin typeface="Open Sans" panose="020B0606030504020204" pitchFamily="34" charset="0"/>
                <a:cs typeface="Open Sans" panose="020B0606030504020204" pitchFamily="34" charset="0"/>
              </a:rPr>
              <a:t>Método punto por punto:</a:t>
            </a:r>
            <a:endParaRPr lang="es-ES" altLang="en-US" sz="1400" b="1">
              <a:latin typeface="Open Sans" panose="020B0606030504020204" pitchFamily="34" charset="0"/>
              <a:cs typeface="Open Sans" panose="020B0606030504020204" pitchFamily="34" charset="0"/>
            </a:endParaRPr>
          </a:p>
        </p:txBody>
      </p:sp>
      <p:sp>
        <p:nvSpPr>
          <p:cNvPr id="8" name="Cuadro de texto 7"/>
          <p:cNvSpPr txBox="1"/>
          <p:nvPr/>
        </p:nvSpPr>
        <p:spPr>
          <a:xfrm>
            <a:off x="884555" y="3129915"/>
            <a:ext cx="842391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sirve si se desea conocer los valores de la iluminancia en puntos concretos.</a:t>
            </a:r>
            <a:endParaRPr lang="es-ES" altLang="en-US" sz="1400">
              <a:latin typeface="Open Sans" panose="020B0606030504020204" pitchFamily="34" charset="0"/>
              <a:cs typeface="Open Sans" panose="020B0606030504020204" pitchFamily="34" charset="0"/>
            </a:endParaRPr>
          </a:p>
        </p:txBody>
      </p:sp>
      <p:sp>
        <p:nvSpPr>
          <p:cNvPr id="37" name="Cuadro de texto 36"/>
          <p:cNvSpPr txBox="1"/>
          <p:nvPr/>
        </p:nvSpPr>
        <p:spPr>
          <a:xfrm>
            <a:off x="410845" y="1021715"/>
            <a:ext cx="83508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8: </a:t>
            </a:r>
            <a:r>
              <a:rPr lang="es-ES" altLang="en-US" sz="1600" b="1">
                <a:solidFill>
                  <a:srgbClr val="2C538E"/>
                </a:solidFill>
                <a:latin typeface="Open Sans" panose="020B0606030504020204" pitchFamily="34" charset="0"/>
                <a:cs typeface="Open Sans" panose="020B0606030504020204" pitchFamily="34" charset="0"/>
              </a:rPr>
              <a:t>Sistemas </a:t>
            </a:r>
            <a:r>
              <a:rPr lang="es-CO" altLang="es-ES" sz="1600" b="1">
                <a:solidFill>
                  <a:srgbClr val="2C538E"/>
                </a:solidFill>
                <a:latin typeface="Open Sans" panose="020B0606030504020204" pitchFamily="34" charset="0"/>
                <a:cs typeface="Open Sans" panose="020B0606030504020204" pitchFamily="34" charset="0"/>
              </a:rPr>
              <a:t>d</a:t>
            </a:r>
            <a:r>
              <a:rPr lang="es-ES" altLang="en-US" sz="1600" b="1">
                <a:solidFill>
                  <a:srgbClr val="2C538E"/>
                </a:solidFill>
                <a:latin typeface="Open Sans" panose="020B0606030504020204" pitchFamily="34" charset="0"/>
                <a:cs typeface="Open Sans" panose="020B0606030504020204" pitchFamily="34" charset="0"/>
              </a:rPr>
              <a:t>e Iluminación, Coeficiente </a:t>
            </a:r>
            <a:r>
              <a:rPr lang="es-CO" altLang="es-ES" sz="1600" b="1">
                <a:solidFill>
                  <a:srgbClr val="2C538E"/>
                </a:solidFill>
                <a:latin typeface="Open Sans" panose="020B0606030504020204" pitchFamily="34" charset="0"/>
                <a:cs typeface="Open Sans" panose="020B0606030504020204" pitchFamily="34" charset="0"/>
              </a:rPr>
              <a:t>d</a:t>
            </a:r>
            <a:r>
              <a:rPr lang="es-ES" altLang="en-US" sz="1600" b="1">
                <a:solidFill>
                  <a:srgbClr val="2C538E"/>
                </a:solidFill>
                <a:latin typeface="Open Sans" panose="020B0606030504020204" pitchFamily="34" charset="0"/>
                <a:cs typeface="Open Sans" panose="020B0606030504020204" pitchFamily="34" charset="0"/>
              </a:rPr>
              <a:t>e Utilización</a:t>
            </a:r>
            <a:endParaRPr lang="es-ES" altLang="en-US" sz="1600" b="1">
              <a:solidFill>
                <a:srgbClr val="2C538E"/>
              </a:solidFill>
              <a:latin typeface="Open Sans" panose="020B0606030504020204" pitchFamily="34" charset="0"/>
              <a:cs typeface="Open Sans" panose="020B0606030504020204" pitchFamily="34" charset="0"/>
            </a:endParaRPr>
          </a:p>
        </p:txBody>
      </p:sp>
      <p:sp>
        <p:nvSpPr>
          <p:cNvPr id="4" name="Rectángulo redondeado 3"/>
          <p:cNvSpPr/>
          <p:nvPr/>
        </p:nvSpPr>
        <p:spPr>
          <a:xfrm>
            <a:off x="2310765" y="1691640"/>
            <a:ext cx="311658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6" name="Cuadro de texto 5"/>
          <p:cNvSpPr txBox="1"/>
          <p:nvPr/>
        </p:nvSpPr>
        <p:spPr>
          <a:xfrm>
            <a:off x="2855595" y="1709420"/>
            <a:ext cx="255016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Sistemas de iluminación</a:t>
            </a:r>
            <a:endParaRPr lang="es-ES" altLang="en-US" sz="1400">
              <a:latin typeface="Open Sans" panose="020B0606030504020204" pitchFamily="34" charset="0"/>
              <a:cs typeface="Open Sans" panose="020B0606030504020204" pitchFamily="34" charset="0"/>
            </a:endParaRPr>
          </a:p>
        </p:txBody>
      </p:sp>
      <p:sp>
        <p:nvSpPr>
          <p:cNvPr id="7" name="Cuadro de texto 6"/>
          <p:cNvSpPr txBox="1"/>
          <p:nvPr/>
        </p:nvSpPr>
        <p:spPr>
          <a:xfrm>
            <a:off x="6844665" y="1745615"/>
            <a:ext cx="253936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Coeficiente de utilización</a:t>
            </a:r>
            <a:endParaRPr lang="es-ES" altLang="en-US" sz="1400">
              <a:latin typeface="Open Sans" panose="020B0606030504020204" pitchFamily="34" charset="0"/>
              <a:cs typeface="Open Sans" panose="020B0606030504020204" pitchFamily="34" charset="0"/>
            </a:endParaRPr>
          </a:p>
        </p:txBody>
      </p:sp>
      <p:sp>
        <p:nvSpPr>
          <p:cNvPr id="9" name="Rectángulo redondeado 8"/>
          <p:cNvSpPr/>
          <p:nvPr/>
        </p:nvSpPr>
        <p:spPr>
          <a:xfrm>
            <a:off x="6318250" y="1692910"/>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0" name="Imagen 9" descr="innovation"/>
          <p:cNvPicPr>
            <a:picLocks noChangeAspect="1"/>
          </p:cNvPicPr>
          <p:nvPr/>
        </p:nvPicPr>
        <p:blipFill>
          <a:blip r:embed="rId1"/>
          <a:stretch>
            <a:fillRect/>
          </a:stretch>
        </p:blipFill>
        <p:spPr>
          <a:xfrm>
            <a:off x="2154555" y="1426210"/>
            <a:ext cx="722630" cy="722630"/>
          </a:xfrm>
          <a:prstGeom prst="rect">
            <a:avLst/>
          </a:prstGeom>
        </p:spPr>
      </p:pic>
      <p:pic>
        <p:nvPicPr>
          <p:cNvPr id="12" name="Imagen 11" descr="innovation"/>
          <p:cNvPicPr>
            <a:picLocks noChangeAspect="1"/>
          </p:cNvPicPr>
          <p:nvPr/>
        </p:nvPicPr>
        <p:blipFill>
          <a:blip r:embed="rId1">
            <a:grayscl/>
          </a:blip>
          <a:stretch>
            <a:fillRect/>
          </a:stretch>
        </p:blipFill>
        <p:spPr>
          <a:xfrm>
            <a:off x="6198870" y="1426210"/>
            <a:ext cx="722630" cy="722630"/>
          </a:xfrm>
          <a:prstGeom prst="rect">
            <a:avLst/>
          </a:prstGeom>
        </p:spPr>
      </p:pic>
      <p:pic>
        <p:nvPicPr>
          <p:cNvPr id="16"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072671" y="1693119"/>
            <a:ext cx="585665" cy="585665"/>
          </a:xfrm>
          <a:prstGeom prst="rect">
            <a:avLst/>
          </a:prstGeom>
        </p:spPr>
      </p:pic>
      <p:pic>
        <p:nvPicPr>
          <p:cNvPr id="17" name="Imagen 16" descr="iluminacion_mesa"/>
          <p:cNvPicPr>
            <a:picLocks noChangeAspect="1"/>
          </p:cNvPicPr>
          <p:nvPr/>
        </p:nvPicPr>
        <p:blipFill>
          <a:blip r:embed="rId4"/>
          <a:stretch>
            <a:fillRect/>
          </a:stretch>
        </p:blipFill>
        <p:spPr>
          <a:xfrm>
            <a:off x="4991100" y="3436620"/>
            <a:ext cx="2209165" cy="241363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Estudio e Importanica de los COMPUESTOS ORGÀNICOS -  Química_Orgánica_Celia_Zoebisch"/>
          <p:cNvSpPr>
            <a:spLocks noChangeAspect="1" noChangeArrowheads="1"/>
          </p:cNvSpPr>
          <p:nvPr/>
        </p:nvSpPr>
        <p:spPr bwMode="auto">
          <a:xfrm>
            <a:off x="155575" y="-18764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32" name="Rectángulo 31"/>
          <p:cNvSpPr/>
          <p:nvPr/>
        </p:nvSpPr>
        <p:spPr>
          <a:xfrm>
            <a:off x="529590" y="2439035"/>
            <a:ext cx="11235690" cy="3722370"/>
          </a:xfrm>
          <a:prstGeom prst="rect">
            <a:avLst/>
          </a:prstGeom>
          <a:noFill/>
          <a:ln w="38100">
            <a:solidFill>
              <a:schemeClr val="bg1">
                <a:lumMod val="75000"/>
              </a:schemeClr>
            </a:solidFill>
            <a:prstDash val="dash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8" name="Cuadro de texto 7"/>
          <p:cNvSpPr txBox="1"/>
          <p:nvPr/>
        </p:nvSpPr>
        <p:spPr>
          <a:xfrm>
            <a:off x="705485" y="2930525"/>
            <a:ext cx="10923270" cy="1168400"/>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Este coeficiente indica la relación entre el número de lúmenes emitidos por la lámpara y los que llegan efectivamente al plano ideal de trabajo. </a:t>
            </a:r>
            <a:endParaRPr lang="es-ES" altLang="en-US" sz="1400">
              <a:latin typeface="Open Sans" panose="020B0606030504020204" pitchFamily="34" charset="0"/>
              <a:cs typeface="Open Sans" panose="020B0606030504020204" pitchFamily="34" charset="0"/>
            </a:endParaRPr>
          </a:p>
          <a:p>
            <a:endParaRPr lang="es-ES" altLang="en-US" sz="1400">
              <a:latin typeface="Open Sans" panose="020B0606030504020204" pitchFamily="34" charset="0"/>
              <a:cs typeface="Open Sans" panose="020B0606030504020204" pitchFamily="34" charset="0"/>
            </a:endParaRPr>
          </a:p>
          <a:p>
            <a:r>
              <a:rPr lang="es-ES" altLang="en-US" sz="1400">
                <a:latin typeface="Open Sans" panose="020B0606030504020204" pitchFamily="34" charset="0"/>
                <a:cs typeface="Open Sans" panose="020B0606030504020204" pitchFamily="34" charset="0"/>
              </a:rPr>
              <a:t>Para poderlo calcular el  (CREG, Reglamaneto técnico de iluminación y alumbrado público. RETILAP) en le sección 430.1 Método Del Coeficiente De Utilización De La Instalación, brinda unos parámetros para obtener resultados confiables:</a:t>
            </a:r>
            <a:endParaRPr lang="es-ES" altLang="en-US" sz="1400">
              <a:latin typeface="Open Sans" panose="020B0606030504020204" pitchFamily="34" charset="0"/>
              <a:cs typeface="Open Sans" panose="020B0606030504020204" pitchFamily="34" charset="0"/>
            </a:endParaRPr>
          </a:p>
        </p:txBody>
      </p:sp>
      <p:sp>
        <p:nvSpPr>
          <p:cNvPr id="6" name="Cuadro de texto 5"/>
          <p:cNvSpPr txBox="1"/>
          <p:nvPr/>
        </p:nvSpPr>
        <p:spPr>
          <a:xfrm>
            <a:off x="2933700" y="4330065"/>
            <a:ext cx="8181340" cy="1468755"/>
          </a:xfrm>
          <a:prstGeom prst="rect">
            <a:avLst/>
          </a:prstGeom>
          <a:noFill/>
        </p:spPr>
        <p:txBody>
          <a:bodyPr wrap="square" rtlCol="0">
            <a:spAutoFit/>
          </a:bodyPr>
          <a:p>
            <a:pPr>
              <a:lnSpc>
                <a:spcPct val="160000"/>
              </a:lnSpc>
            </a:pPr>
            <a:r>
              <a:rPr lang="es-ES" altLang="en-US" sz="1400">
                <a:latin typeface="Open Sans" panose="020B0606030504020204" pitchFamily="34" charset="0"/>
                <a:cs typeface="Open Sans" panose="020B0606030504020204" pitchFamily="34" charset="0"/>
              </a:rPr>
              <a:t>Distribución uniforme de las luminarias</a:t>
            </a:r>
            <a:r>
              <a:rPr lang="es-CO" altLang="es-E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a:p>
            <a:pPr>
              <a:lnSpc>
                <a:spcPct val="160000"/>
              </a:lnSpc>
            </a:pPr>
            <a:r>
              <a:rPr lang="es-ES" altLang="en-US" sz="1400">
                <a:latin typeface="Open Sans" panose="020B0606030504020204" pitchFamily="34" charset="0"/>
                <a:cs typeface="Open Sans" panose="020B0606030504020204" pitchFamily="34" charset="0"/>
              </a:rPr>
              <a:t>Las superficies del local deben ser difusoras y espectralmente neutras</a:t>
            </a:r>
            <a:r>
              <a:rPr lang="es-CO" altLang="es-E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a:p>
            <a:pPr>
              <a:lnSpc>
                <a:spcPct val="160000"/>
              </a:lnSpc>
            </a:pPr>
            <a:r>
              <a:rPr lang="es-ES" altLang="en-US" sz="1400">
                <a:latin typeface="Open Sans" panose="020B0606030504020204" pitchFamily="34" charset="0"/>
                <a:cs typeface="Open Sans" panose="020B0606030504020204" pitchFamily="34" charset="0"/>
              </a:rPr>
              <a:t>El flujo incidente sobre cada superficie debe distribuirse uniformemente</a:t>
            </a:r>
            <a:r>
              <a:rPr lang="es-CO" altLang="es-ES" sz="1400">
                <a:latin typeface="Open Sans" panose="020B0606030504020204" pitchFamily="34" charset="0"/>
                <a:cs typeface="Open Sans" panose="020B0606030504020204" pitchFamily="34" charset="0"/>
              </a:rPr>
              <a:t>.</a:t>
            </a:r>
            <a:endParaRPr lang="es-ES" altLang="en-US" sz="1400">
              <a:latin typeface="Open Sans" panose="020B0606030504020204" pitchFamily="34" charset="0"/>
              <a:cs typeface="Open Sans" panose="020B0606030504020204" pitchFamily="34" charset="0"/>
            </a:endParaRPr>
          </a:p>
          <a:p>
            <a:pPr>
              <a:lnSpc>
                <a:spcPct val="160000"/>
              </a:lnSpc>
            </a:pPr>
            <a:r>
              <a:rPr lang="es-ES" altLang="en-US" sz="1400">
                <a:latin typeface="Open Sans" panose="020B0606030504020204" pitchFamily="34" charset="0"/>
                <a:cs typeface="Open Sans" panose="020B0606030504020204" pitchFamily="34" charset="0"/>
              </a:rPr>
              <a:t>El local debe estar libre de obstrucciones de tamaño considerable.</a:t>
            </a:r>
            <a:endParaRPr lang="es-ES" altLang="en-US" sz="1400">
              <a:latin typeface="Open Sans" panose="020B0606030504020204" pitchFamily="34" charset="0"/>
              <a:cs typeface="Open Sans" panose="020B0606030504020204" pitchFamily="34" charset="0"/>
            </a:endParaRPr>
          </a:p>
        </p:txBody>
      </p:sp>
      <p:pic>
        <p:nvPicPr>
          <p:cNvPr id="2" name="Imagen 1" descr="resultado_nota"/>
          <p:cNvPicPr>
            <a:picLocks noChangeAspect="1"/>
          </p:cNvPicPr>
          <p:nvPr/>
        </p:nvPicPr>
        <p:blipFill>
          <a:blip r:embed="rId1"/>
          <a:stretch>
            <a:fillRect/>
          </a:stretch>
        </p:blipFill>
        <p:spPr>
          <a:xfrm>
            <a:off x="1113155" y="4175760"/>
            <a:ext cx="1097915" cy="1563370"/>
          </a:xfrm>
          <a:prstGeom prst="rect">
            <a:avLst/>
          </a:prstGeom>
        </p:spPr>
      </p:pic>
      <p:pic>
        <p:nvPicPr>
          <p:cNvPr id="42" name="Imagen 41" descr="check"/>
          <p:cNvPicPr>
            <a:picLocks noChangeAspect="1"/>
          </p:cNvPicPr>
          <p:nvPr/>
        </p:nvPicPr>
        <p:blipFill>
          <a:blip r:embed="rId2"/>
          <a:stretch>
            <a:fillRect/>
          </a:stretch>
        </p:blipFill>
        <p:spPr>
          <a:xfrm>
            <a:off x="2597150" y="4435158"/>
            <a:ext cx="336550" cy="336550"/>
          </a:xfrm>
          <a:prstGeom prst="rect">
            <a:avLst/>
          </a:prstGeom>
        </p:spPr>
      </p:pic>
      <p:pic>
        <p:nvPicPr>
          <p:cNvPr id="14" name="Imagen 13" descr="check"/>
          <p:cNvPicPr>
            <a:picLocks noChangeAspect="1"/>
          </p:cNvPicPr>
          <p:nvPr/>
        </p:nvPicPr>
        <p:blipFill>
          <a:blip r:embed="rId2"/>
          <a:stretch>
            <a:fillRect/>
          </a:stretch>
        </p:blipFill>
        <p:spPr>
          <a:xfrm>
            <a:off x="2597150" y="4788853"/>
            <a:ext cx="336550" cy="336550"/>
          </a:xfrm>
          <a:prstGeom prst="rect">
            <a:avLst/>
          </a:prstGeom>
        </p:spPr>
      </p:pic>
      <p:pic>
        <p:nvPicPr>
          <p:cNvPr id="19" name="Imagen 18" descr="check"/>
          <p:cNvPicPr>
            <a:picLocks noChangeAspect="1"/>
          </p:cNvPicPr>
          <p:nvPr/>
        </p:nvPicPr>
        <p:blipFill>
          <a:blip r:embed="rId2"/>
          <a:stretch>
            <a:fillRect/>
          </a:stretch>
        </p:blipFill>
        <p:spPr>
          <a:xfrm>
            <a:off x="2597150" y="5113338"/>
            <a:ext cx="336550" cy="336550"/>
          </a:xfrm>
          <a:prstGeom prst="rect">
            <a:avLst/>
          </a:prstGeom>
        </p:spPr>
      </p:pic>
      <p:pic>
        <p:nvPicPr>
          <p:cNvPr id="26" name="Imagen 25" descr="check"/>
          <p:cNvPicPr>
            <a:picLocks noChangeAspect="1"/>
          </p:cNvPicPr>
          <p:nvPr/>
        </p:nvPicPr>
        <p:blipFill>
          <a:blip r:embed="rId2"/>
          <a:stretch>
            <a:fillRect/>
          </a:stretch>
        </p:blipFill>
        <p:spPr>
          <a:xfrm>
            <a:off x="2597150" y="5438458"/>
            <a:ext cx="336550" cy="336550"/>
          </a:xfrm>
          <a:prstGeom prst="rect">
            <a:avLst/>
          </a:prstGeom>
        </p:spPr>
      </p:pic>
      <p:sp>
        <p:nvSpPr>
          <p:cNvPr id="37" name="Cuadro de texto 36"/>
          <p:cNvSpPr txBox="1"/>
          <p:nvPr/>
        </p:nvSpPr>
        <p:spPr>
          <a:xfrm>
            <a:off x="410845" y="1021715"/>
            <a:ext cx="8350885" cy="337185"/>
          </a:xfrm>
          <a:prstGeom prst="rect">
            <a:avLst/>
          </a:prstGeom>
          <a:noFill/>
        </p:spPr>
        <p:txBody>
          <a:bodyPr wrap="square" rtlCol="0">
            <a:spAutoFit/>
          </a:bodyPr>
          <a:p>
            <a:r>
              <a:rPr lang="es-CO" altLang="es-ES" sz="1600" b="1">
                <a:solidFill>
                  <a:srgbClr val="2C538E"/>
                </a:solidFill>
                <a:latin typeface="Open Sans" panose="020B0606030504020204" pitchFamily="34" charset="0"/>
                <a:cs typeface="Open Sans" panose="020B0606030504020204" pitchFamily="34" charset="0"/>
              </a:rPr>
              <a:t>Tema 8: </a:t>
            </a:r>
            <a:r>
              <a:rPr lang="es-ES" altLang="en-US" sz="1600" b="1">
                <a:solidFill>
                  <a:srgbClr val="2C538E"/>
                </a:solidFill>
                <a:latin typeface="Open Sans" panose="020B0606030504020204" pitchFamily="34" charset="0"/>
                <a:cs typeface="Open Sans" panose="020B0606030504020204" pitchFamily="34" charset="0"/>
              </a:rPr>
              <a:t>Sistemas </a:t>
            </a:r>
            <a:r>
              <a:rPr lang="es-CO" altLang="es-ES" sz="1600" b="1">
                <a:solidFill>
                  <a:srgbClr val="2C538E"/>
                </a:solidFill>
                <a:latin typeface="Open Sans" panose="020B0606030504020204" pitchFamily="34" charset="0"/>
                <a:cs typeface="Open Sans" panose="020B0606030504020204" pitchFamily="34" charset="0"/>
              </a:rPr>
              <a:t>d</a:t>
            </a:r>
            <a:r>
              <a:rPr lang="es-ES" altLang="en-US" sz="1600" b="1">
                <a:solidFill>
                  <a:srgbClr val="2C538E"/>
                </a:solidFill>
                <a:latin typeface="Open Sans" panose="020B0606030504020204" pitchFamily="34" charset="0"/>
                <a:cs typeface="Open Sans" panose="020B0606030504020204" pitchFamily="34" charset="0"/>
              </a:rPr>
              <a:t>e Iluminación, Coeficiente </a:t>
            </a:r>
            <a:r>
              <a:rPr lang="es-CO" altLang="es-ES" sz="1600" b="1">
                <a:solidFill>
                  <a:srgbClr val="2C538E"/>
                </a:solidFill>
                <a:latin typeface="Open Sans" panose="020B0606030504020204" pitchFamily="34" charset="0"/>
                <a:cs typeface="Open Sans" panose="020B0606030504020204" pitchFamily="34" charset="0"/>
              </a:rPr>
              <a:t>d</a:t>
            </a:r>
            <a:r>
              <a:rPr lang="es-ES" altLang="en-US" sz="1600" b="1">
                <a:solidFill>
                  <a:srgbClr val="2C538E"/>
                </a:solidFill>
                <a:latin typeface="Open Sans" panose="020B0606030504020204" pitchFamily="34" charset="0"/>
                <a:cs typeface="Open Sans" panose="020B0606030504020204" pitchFamily="34" charset="0"/>
              </a:rPr>
              <a:t>e Utilización</a:t>
            </a:r>
            <a:endParaRPr lang="es-ES" altLang="en-US" sz="1600" b="1">
              <a:solidFill>
                <a:srgbClr val="2C538E"/>
              </a:solidFill>
              <a:latin typeface="Open Sans" panose="020B0606030504020204" pitchFamily="34" charset="0"/>
              <a:cs typeface="Open Sans" panose="020B0606030504020204" pitchFamily="34" charset="0"/>
            </a:endParaRPr>
          </a:p>
        </p:txBody>
      </p:sp>
      <p:sp>
        <p:nvSpPr>
          <p:cNvPr id="30" name="Rectángulo redondeado 29"/>
          <p:cNvSpPr/>
          <p:nvPr/>
        </p:nvSpPr>
        <p:spPr>
          <a:xfrm>
            <a:off x="2310765" y="1691640"/>
            <a:ext cx="311658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31" name="Cuadro de texto 30"/>
          <p:cNvSpPr txBox="1"/>
          <p:nvPr/>
        </p:nvSpPr>
        <p:spPr>
          <a:xfrm>
            <a:off x="2855595" y="1709420"/>
            <a:ext cx="2550160"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Sistemas de iluminación</a:t>
            </a:r>
            <a:endParaRPr lang="es-ES" altLang="en-US" sz="1400">
              <a:latin typeface="Open Sans" panose="020B0606030504020204" pitchFamily="34" charset="0"/>
              <a:cs typeface="Open Sans" panose="020B0606030504020204" pitchFamily="34" charset="0"/>
            </a:endParaRPr>
          </a:p>
        </p:txBody>
      </p:sp>
      <p:sp>
        <p:nvSpPr>
          <p:cNvPr id="33" name="Cuadro de texto 32"/>
          <p:cNvSpPr txBox="1"/>
          <p:nvPr/>
        </p:nvSpPr>
        <p:spPr>
          <a:xfrm>
            <a:off x="6844665" y="1745615"/>
            <a:ext cx="2539365" cy="306705"/>
          </a:xfrm>
          <a:prstGeom prst="rect">
            <a:avLst/>
          </a:prstGeom>
          <a:noFill/>
        </p:spPr>
        <p:txBody>
          <a:bodyPr wrap="square" rtlCol="0">
            <a:spAutoFit/>
          </a:bodyPr>
          <a:p>
            <a:r>
              <a:rPr lang="es-ES" altLang="en-US" sz="1400">
                <a:latin typeface="Open Sans" panose="020B0606030504020204" pitchFamily="34" charset="0"/>
                <a:cs typeface="Open Sans" panose="020B0606030504020204" pitchFamily="34" charset="0"/>
              </a:rPr>
              <a:t>Coeficiente de utilización</a:t>
            </a:r>
            <a:endParaRPr lang="es-ES" altLang="en-US" sz="1400">
              <a:latin typeface="Open Sans" panose="020B0606030504020204" pitchFamily="34" charset="0"/>
              <a:cs typeface="Open Sans" panose="020B0606030504020204" pitchFamily="34" charset="0"/>
            </a:endParaRPr>
          </a:p>
        </p:txBody>
      </p:sp>
      <p:sp>
        <p:nvSpPr>
          <p:cNvPr id="34" name="Rectángulo redondeado 33"/>
          <p:cNvSpPr/>
          <p:nvPr/>
        </p:nvSpPr>
        <p:spPr>
          <a:xfrm>
            <a:off x="6318250" y="1692910"/>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35" name="Imagen 34" descr="innovation"/>
          <p:cNvPicPr>
            <a:picLocks noChangeAspect="1"/>
          </p:cNvPicPr>
          <p:nvPr/>
        </p:nvPicPr>
        <p:blipFill>
          <a:blip r:embed="rId3"/>
          <a:stretch>
            <a:fillRect/>
          </a:stretch>
        </p:blipFill>
        <p:spPr>
          <a:xfrm>
            <a:off x="2154555" y="1426210"/>
            <a:ext cx="722630" cy="722630"/>
          </a:xfrm>
          <a:prstGeom prst="rect">
            <a:avLst/>
          </a:prstGeom>
        </p:spPr>
      </p:pic>
      <p:pic>
        <p:nvPicPr>
          <p:cNvPr id="36" name="Imagen 35" descr="innovation"/>
          <p:cNvPicPr>
            <a:picLocks noChangeAspect="1"/>
          </p:cNvPicPr>
          <p:nvPr/>
        </p:nvPicPr>
        <p:blipFill>
          <a:blip r:embed="rId3">
            <a:grayscl/>
          </a:blip>
          <a:stretch>
            <a:fillRect/>
          </a:stretch>
        </p:blipFill>
        <p:spPr>
          <a:xfrm>
            <a:off x="6198870" y="1426210"/>
            <a:ext cx="722630" cy="722630"/>
          </a:xfrm>
          <a:prstGeom prst="rect">
            <a:avLst/>
          </a:prstGeom>
        </p:spPr>
      </p:pic>
      <p:pic>
        <p:nvPicPr>
          <p:cNvPr id="38"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072671" y="1693119"/>
            <a:ext cx="585665" cy="58566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2: Curva de neutralizació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4" name="AutoShape 2" descr="Calculo de pesos equivalentes en elementos y compuestos - Quimica | Quimica  Inorgan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AutoShape 2" descr="Calculo de pesos equivalentes en elementos y compuestos - Quimica | Quimica  Inorgan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0" name="Recortar rectángulo de esquina diagonal 19"/>
          <p:cNvSpPr/>
          <p:nvPr/>
        </p:nvSpPr>
        <p:spPr>
          <a:xfrm>
            <a:off x="1515745" y="6270625"/>
            <a:ext cx="438150" cy="311785"/>
          </a:xfrm>
          <a:prstGeom prst="snip2DiagRect">
            <a:avLst>
              <a:gd name="adj1" fmla="val 15885"/>
              <a:gd name="adj2" fmla="val 2219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s-CO" altLang="es-ES" b="1">
                <a:solidFill>
                  <a:schemeClr val="tx1"/>
                </a:solidFill>
              </a:rPr>
              <a:t>3</a:t>
            </a:r>
            <a:endParaRPr lang="es-CO" altLang="es-ES" b="1">
              <a:solidFill>
                <a:schemeClr val="tx1"/>
              </a:solidFill>
            </a:endParaRPr>
          </a:p>
        </p:txBody>
      </p:sp>
      <p:sp>
        <p:nvSpPr>
          <p:cNvPr id="22" name="Rectángulo 21"/>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29" name="Cuadro de texto 28"/>
          <p:cNvSpPr txBox="1"/>
          <p:nvPr/>
        </p:nvSpPr>
        <p:spPr>
          <a:xfrm>
            <a:off x="3013075" y="3353435"/>
            <a:ext cx="3660775" cy="706755"/>
          </a:xfrm>
          <a:prstGeom prst="rect">
            <a:avLst/>
          </a:prstGeom>
          <a:noFill/>
        </p:spPr>
        <p:txBody>
          <a:bodyPr wrap="square" rtlCol="0">
            <a:spAutoFit/>
          </a:bodyPr>
          <a:p>
            <a:pPr algn="ctr"/>
            <a:r>
              <a:rPr lang="es-ES" altLang="en-US" sz="4000" b="1">
                <a:solidFill>
                  <a:srgbClr val="2C538E"/>
                </a:solidFill>
                <a:latin typeface="Open Sans" panose="020B0606030504020204" pitchFamily="34" charset="0"/>
                <a:cs typeface="Open Sans" panose="020B0606030504020204" pitchFamily="34" charset="0"/>
              </a:rPr>
              <a:t>I P C T 5 0</a:t>
            </a:r>
            <a:endParaRPr lang="es-ES" altLang="en-US" sz="4000" b="1">
              <a:solidFill>
                <a:srgbClr val="2C538E"/>
              </a:solidFill>
              <a:latin typeface="Open Sans" panose="020B0606030504020204" pitchFamily="34" charset="0"/>
              <a:cs typeface="Open Sans" panose="020B0606030504020204" pitchFamily="34" charset="0"/>
            </a:endParaRPr>
          </a:p>
        </p:txBody>
      </p:sp>
      <p:cxnSp>
        <p:nvCxnSpPr>
          <p:cNvPr id="30" name="Conector recto 29"/>
          <p:cNvCxnSpPr/>
          <p:nvPr/>
        </p:nvCxnSpPr>
        <p:spPr>
          <a:xfrm>
            <a:off x="3641725" y="398272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3976370" y="398272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484370" y="398272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4900930" y="398272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5326380" y="398272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829935" y="398272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b="1" u="sng" dirty="0">
                <a:solidFill>
                  <a:schemeClr val="tx1"/>
                </a:solidFill>
                <a:latin typeface="Open Sans" panose="020B0606030504020204" pitchFamily="34" charset="0"/>
                <a:cs typeface="Open Sans" panose="020B0606030504020204" pitchFamily="34" charset="0"/>
                <a:sym typeface="+mn-ea"/>
              </a:rPr>
              <a:t>Dinámica del juego</a:t>
            </a:r>
            <a:r>
              <a:rPr lang="es-CO" altLang="es-ES" sz="1000" dirty="0">
                <a:solidFill>
                  <a:schemeClr val="tx1"/>
                </a:solidFill>
                <a:latin typeface="Open Sans" panose="020B0606030504020204" pitchFamily="34" charset="0"/>
                <a:cs typeface="Open Sans" panose="020B0606030504020204" pitchFamily="34" charset="0"/>
                <a:sym typeface="+mn-ea"/>
              </a:rPr>
              <a:t> </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para la programación:</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rPr>
              <a:t>https://www.epasatiempos.es/juego-ahorcado.php</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No ponerle cronometro como el ejemplo.</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Tipografía para el </a:t>
            </a:r>
            <a:r>
              <a:rPr lang="es-CO" altLang="es-ES" sz="1000" b="1" u="sng" dirty="0">
                <a:solidFill>
                  <a:schemeClr val="tx1"/>
                </a:solidFill>
                <a:latin typeface="Open Sans" panose="020B0606030504020204" pitchFamily="34" charset="0"/>
                <a:cs typeface="Open Sans" panose="020B0606030504020204" pitchFamily="34" charset="0"/>
              </a:rPr>
              <a:t>abecedario</a:t>
            </a:r>
            <a:r>
              <a:rPr lang="es-CO" altLang="es-ES" sz="1000" dirty="0">
                <a:solidFill>
                  <a:schemeClr val="tx1"/>
                </a:solidFill>
                <a:latin typeface="Open Sans" panose="020B0606030504020204" pitchFamily="34" charset="0"/>
                <a:cs typeface="Open Sans" panose="020B0606030504020204" pitchFamily="34" charset="0"/>
              </a:rPr>
              <a:t> de la derecha:</a:t>
            </a:r>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dirty="0">
                <a:solidFill>
                  <a:schemeClr val="tx1"/>
                </a:solidFill>
                <a:latin typeface="Open Sans" panose="020B0606030504020204" pitchFamily="34" charset="0"/>
                <a:cs typeface="Open Sans" panose="020B0606030504020204" pitchFamily="34" charset="0"/>
              </a:rPr>
              <a:t>https://www.dafont.com/es/digital-display.font</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a:p>
            <a:pPr algn="l"/>
            <a:r>
              <a:rPr lang="es-CO" altLang="es-ES" sz="1000" b="1" u="sng" dirty="0">
                <a:solidFill>
                  <a:schemeClr val="tx1"/>
                </a:solidFill>
                <a:latin typeface="Open Sans" panose="020B0606030504020204" pitchFamily="34" charset="0"/>
                <a:cs typeface="Open Sans" panose="020B0606030504020204" pitchFamily="34" charset="0"/>
              </a:rPr>
              <a:t>Estilo del cuadro de retroalimentación:</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https://co.pinterest.com/pin/17170042308252844/</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pero con el fondo: #FFD56F</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endParaRPr lang="es-CO" altLang="es-ES" sz="1000" dirty="0">
              <a:solidFill>
                <a:schemeClr val="tx1"/>
              </a:solidFill>
              <a:latin typeface="Open Sans" panose="020B0606030504020204" pitchFamily="34" charset="0"/>
              <a:cs typeface="Open Sans" panose="020B0606030504020204" pitchFamily="34" charset="0"/>
            </a:endParaRPr>
          </a:p>
        </p:txBody>
      </p:sp>
      <p:grpSp>
        <p:nvGrpSpPr>
          <p:cNvPr id="31" name="Grupo 30"/>
          <p:cNvGrpSpPr/>
          <p:nvPr/>
        </p:nvGrpSpPr>
        <p:grpSpPr>
          <a:xfrm>
            <a:off x="487045" y="1624965"/>
            <a:ext cx="1467485" cy="306705"/>
            <a:chOff x="4230" y="2323"/>
            <a:chExt cx="2311" cy="483"/>
          </a:xfrm>
        </p:grpSpPr>
        <p:sp>
          <p:nvSpPr>
            <p:cNvPr id="39" name="Rectángulo 38"/>
            <p:cNvSpPr/>
            <p:nvPr/>
          </p:nvSpPr>
          <p:spPr>
            <a:xfrm>
              <a:off x="4230" y="2345"/>
              <a:ext cx="2311" cy="438"/>
            </a:xfrm>
            <a:prstGeom prst="rect">
              <a:avLst/>
            </a:prstGeom>
            <a:noFill/>
            <a:ln>
              <a:solidFill>
                <a:srgbClr val="F49F0A"/>
              </a:solidFill>
            </a:ln>
            <a:extLst>
              <a:ext uri="{909E8E84-426E-40DD-AFC4-6F175D3DCCD1}">
                <a14:hiddenFill xmlns:a14="http://schemas.microsoft.com/office/drawing/2010/main">
                  <a:solidFill>
                    <a:srgbClr val="F49F0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Cuadro de texto 39"/>
            <p:cNvSpPr txBox="1"/>
            <p:nvPr/>
          </p:nvSpPr>
          <p:spPr>
            <a:xfrm>
              <a:off x="4561" y="2323"/>
              <a:ext cx="1862" cy="483"/>
            </a:xfrm>
            <a:prstGeom prst="rect">
              <a:avLst/>
            </a:prstGeom>
            <a:noFill/>
          </p:spPr>
          <p:txBody>
            <a:bodyPr wrap="square" rtlCol="0">
              <a:spAutoFit/>
            </a:bodyPr>
            <a:p>
              <a:r>
                <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Ahorcado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41" name="Imagen 40" descr="ahorcado-1"/>
          <p:cNvPicPr>
            <a:picLocks noChangeAspect="1"/>
          </p:cNvPicPr>
          <p:nvPr/>
        </p:nvPicPr>
        <p:blipFill>
          <a:blip r:embed="rId1"/>
          <a:stretch>
            <a:fillRect/>
          </a:stretch>
        </p:blipFill>
        <p:spPr>
          <a:xfrm>
            <a:off x="201295" y="2816225"/>
            <a:ext cx="3087370" cy="3306445"/>
          </a:xfrm>
          <a:prstGeom prst="rect">
            <a:avLst/>
          </a:prstGeom>
        </p:spPr>
      </p:pic>
      <p:sp>
        <p:nvSpPr>
          <p:cNvPr id="42" name="Rectángulo redondeado 41"/>
          <p:cNvSpPr/>
          <p:nvPr/>
        </p:nvSpPr>
        <p:spPr>
          <a:xfrm>
            <a:off x="460375" y="1969770"/>
            <a:ext cx="11525250" cy="636905"/>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n-US" sz="1400">
              <a:solidFill>
                <a:schemeClr val="bg1"/>
              </a:solidFill>
              <a:latin typeface="Open Sans" panose="020B0606030504020204" pitchFamily="34" charset="0"/>
              <a:cs typeface="Open Sans" panose="020B0606030504020204" pitchFamily="34" charset="0"/>
              <a:sym typeface="+mn-ea"/>
            </a:endParaRPr>
          </a:p>
        </p:txBody>
      </p:sp>
      <p:pic>
        <p:nvPicPr>
          <p:cNvPr id="46" name="Imagen 45" descr="alfabeto"/>
          <p:cNvPicPr>
            <a:picLocks noChangeAspect="1"/>
          </p:cNvPicPr>
          <p:nvPr/>
        </p:nvPicPr>
        <p:blipFill>
          <a:blip r:embed="rId2"/>
          <a:stretch>
            <a:fillRect/>
          </a:stretch>
        </p:blipFill>
        <p:spPr>
          <a:xfrm>
            <a:off x="7932420" y="2702560"/>
            <a:ext cx="3120390" cy="3542030"/>
          </a:xfrm>
          <a:prstGeom prst="rect">
            <a:avLst/>
          </a:prstGeom>
        </p:spPr>
      </p:pic>
      <p:pic>
        <p:nvPicPr>
          <p:cNvPr id="4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727096" y="3994994"/>
            <a:ext cx="585665" cy="585665"/>
          </a:xfrm>
          <a:prstGeom prst="rect">
            <a:avLst/>
          </a:prstGeom>
        </p:spPr>
      </p:pic>
      <p:pic>
        <p:nvPicPr>
          <p:cNvPr id="48"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610256" y="2702769"/>
            <a:ext cx="585665" cy="585665"/>
          </a:xfrm>
          <a:prstGeom prst="rect">
            <a:avLst/>
          </a:prstGeom>
        </p:spPr>
      </p:pic>
      <p:pic>
        <p:nvPicPr>
          <p:cNvPr id="49" name="Imagen 24"/>
          <p:cNvPicPr>
            <a:picLocks noChangeAspect="1"/>
          </p:cNvPicPr>
          <p:nvPr>
            <p:ph idx="1"/>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66705" y="2702560"/>
            <a:ext cx="586105" cy="586105"/>
          </a:xfrm>
          <a:prstGeom prst="rect">
            <a:avLst/>
          </a:prstGeom>
        </p:spPr>
      </p:pic>
      <p:grpSp>
        <p:nvGrpSpPr>
          <p:cNvPr id="17" name="Grupo 16"/>
          <p:cNvGrpSpPr/>
          <p:nvPr/>
        </p:nvGrpSpPr>
        <p:grpSpPr>
          <a:xfrm>
            <a:off x="2686050" y="2255520"/>
            <a:ext cx="6350000" cy="3454400"/>
            <a:chOff x="3090" y="2539"/>
            <a:chExt cx="10000" cy="5440"/>
          </a:xfrm>
        </p:grpSpPr>
        <p:grpSp>
          <p:nvGrpSpPr>
            <p:cNvPr id="15" name="Grupo 14"/>
            <p:cNvGrpSpPr/>
            <p:nvPr/>
          </p:nvGrpSpPr>
          <p:grpSpPr>
            <a:xfrm>
              <a:off x="3090" y="2539"/>
              <a:ext cx="10000" cy="5440"/>
              <a:chOff x="3090" y="2539"/>
              <a:chExt cx="10000" cy="5440"/>
            </a:xfrm>
          </p:grpSpPr>
          <p:sp>
            <p:nvSpPr>
              <p:cNvPr id="5" name="Rectángulo redondeado 4"/>
              <p:cNvSpPr/>
              <p:nvPr/>
            </p:nvSpPr>
            <p:spPr>
              <a:xfrm>
                <a:off x="3090" y="2539"/>
                <a:ext cx="10000" cy="5440"/>
              </a:xfrm>
              <a:prstGeom prst="roundRect">
                <a:avLst/>
              </a:prstGeom>
              <a:solidFill>
                <a:srgbClr val="FFD56F"/>
              </a:soli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7" name="Cuadro de texto 6"/>
              <p:cNvSpPr txBox="1"/>
              <p:nvPr/>
            </p:nvSpPr>
            <p:spPr>
              <a:xfrm>
                <a:off x="3918" y="2874"/>
                <a:ext cx="8960" cy="3488"/>
              </a:xfrm>
              <a:prstGeom prst="rect">
                <a:avLst/>
              </a:prstGeom>
              <a:noFill/>
            </p:spPr>
            <p:txBody>
              <a:bodyPr wrap="square" rtlCol="0">
                <a:spAutoFit/>
              </a:bodyPr>
              <a:p>
                <a:pPr algn="ctr"/>
                <a:endParaRPr lang="es-CO" altLang="es-ES" sz="2400" b="1">
                  <a:latin typeface="Open Sans" panose="020B0606030504020204" pitchFamily="34" charset="0"/>
                  <a:cs typeface="Open Sans" panose="020B0606030504020204" pitchFamily="34" charset="0"/>
                </a:endParaRPr>
              </a:p>
              <a:p>
                <a:pPr algn="ctr"/>
                <a:r>
                  <a:rPr lang="es-CO" altLang="es-ES" sz="2400" b="1">
                    <a:latin typeface="Open Sans" panose="020B0606030504020204" pitchFamily="34" charset="0"/>
                    <a:cs typeface="Open Sans" panose="020B0606030504020204" pitchFamily="34" charset="0"/>
                  </a:rPr>
                  <a:t>Instrucciones</a:t>
                </a:r>
                <a:endParaRPr lang="es-CO" altLang="es-ES">
                  <a:latin typeface="Open Sans" panose="020B0606030504020204" pitchFamily="34" charset="0"/>
                  <a:cs typeface="Open Sans" panose="020B0606030504020204" pitchFamily="34" charset="0"/>
                </a:endParaRPr>
              </a:p>
              <a:p>
                <a:endParaRPr lang="es-CO" altLang="es-ES">
                  <a:latin typeface="Open Sans" panose="020B0606030504020204" pitchFamily="34" charset="0"/>
                  <a:cs typeface="Open Sans" panose="020B0606030504020204" pitchFamily="34" charset="0"/>
                </a:endParaRPr>
              </a:p>
              <a:p>
                <a:endParaRPr lang="es-CO" altLang="es-ES">
                  <a:latin typeface="Open Sans" panose="020B0606030504020204" pitchFamily="34" charset="0"/>
                  <a:cs typeface="Open Sans" panose="020B0606030504020204" pitchFamily="34" charset="0"/>
                </a:endParaRPr>
              </a:p>
              <a:p>
                <a:r>
                  <a:rPr lang="es-CO" altLang="es-ES">
                    <a:latin typeface="Open Sans" panose="020B0606030504020204" pitchFamily="34" charset="0"/>
                    <a:cs typeface="Open Sans" panose="020B0606030504020204" pitchFamily="34" charset="0"/>
                  </a:rPr>
                  <a:t>Lee el enunciado y responde. Elige las letras para construir la respuesta correcta.</a:t>
                </a:r>
                <a:endParaRPr lang="es-CO" altLang="es-ES"/>
              </a:p>
              <a:p>
                <a:endParaRPr lang="es-CO" altLang="es-ES"/>
              </a:p>
            </p:txBody>
          </p:sp>
          <p:sp>
            <p:nvSpPr>
              <p:cNvPr id="8" name="Rectángulo redondeado 7"/>
              <p:cNvSpPr/>
              <p:nvPr/>
            </p:nvSpPr>
            <p:spPr>
              <a:xfrm>
                <a:off x="6762" y="6573"/>
                <a:ext cx="3209" cy="6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600" b="1">
                    <a:latin typeface="Open Sans" panose="020B0606030504020204" pitchFamily="34" charset="0"/>
                    <a:cs typeface="Open Sans" panose="020B0606030504020204" pitchFamily="34" charset="0"/>
                  </a:rPr>
                  <a:t>Comenzar</a:t>
                </a:r>
                <a:endParaRPr lang="es-CO" altLang="es-ES" sz="1600" b="1">
                  <a:latin typeface="Open Sans" panose="020B0606030504020204" pitchFamily="34" charset="0"/>
                  <a:cs typeface="Open Sans" panose="020B0606030504020204" pitchFamily="34" charset="0"/>
                </a:endParaRPr>
              </a:p>
            </p:txBody>
          </p:sp>
        </p:grpSp>
        <p:cxnSp>
          <p:nvCxnSpPr>
            <p:cNvPr id="10" name="Conector recto 9"/>
            <p:cNvCxnSpPr/>
            <p:nvPr/>
          </p:nvCxnSpPr>
          <p:spPr>
            <a:xfrm>
              <a:off x="6300" y="4291"/>
              <a:ext cx="4020" cy="0"/>
            </a:xfrm>
            <a:prstGeom prst="line">
              <a:avLst/>
            </a:prstGeom>
            <a:ln w="38100">
              <a:solidFill>
                <a:schemeClr val="bg1"/>
              </a:solidFill>
              <a:prstDash val="dash"/>
            </a:ln>
          </p:spPr>
          <p:style>
            <a:lnRef idx="1">
              <a:schemeClr val="accent4"/>
            </a:lnRef>
            <a:fillRef idx="0">
              <a:schemeClr val="accent4"/>
            </a:fillRef>
            <a:effectRef idx="0">
              <a:schemeClr val="accent4"/>
            </a:effectRef>
            <a:fontRef idx="minor">
              <a:schemeClr val="tx1"/>
            </a:fontRef>
          </p:style>
        </p:cxnSp>
      </p:grpSp>
      <p:grpSp>
        <p:nvGrpSpPr>
          <p:cNvPr id="13" name="Grupo 12"/>
          <p:cNvGrpSpPr/>
          <p:nvPr/>
        </p:nvGrpSpPr>
        <p:grpSpPr>
          <a:xfrm>
            <a:off x="504190" y="934720"/>
            <a:ext cx="4357370" cy="789940"/>
            <a:chOff x="794" y="1472"/>
            <a:chExt cx="6862" cy="1244"/>
          </a:xfrm>
        </p:grpSpPr>
        <p:sp>
          <p:nvSpPr>
            <p:cNvPr id="9" name="Rectángulo 8"/>
            <p:cNvSpPr/>
            <p:nvPr/>
          </p:nvSpPr>
          <p:spPr>
            <a:xfrm>
              <a:off x="794" y="1472"/>
              <a:ext cx="4753" cy="782"/>
            </a:xfrm>
            <a:prstGeom prst="rect">
              <a:avLst/>
            </a:prstGeom>
          </p:spPr>
          <p:txBody>
            <a:bodyPr wrap="none">
              <a:spAutoFit/>
            </a:bodyPr>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1" name="Rectángulo: esquinas redondeadas 1"/>
            <p:cNvSpPr/>
            <p:nvPr/>
          </p:nvSpPr>
          <p:spPr>
            <a:xfrm>
              <a:off x="794" y="2254"/>
              <a:ext cx="6863" cy="1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sz="2000" b="1" dirty="0">
                <a:solidFill>
                  <a:schemeClr val="tx1"/>
                </a:solidFill>
                <a:latin typeface="Open Sans" panose="020B0606030504020204"/>
              </a:endParaRPr>
            </a:p>
          </p:txBody>
        </p:sp>
        <p:pic>
          <p:nvPicPr>
            <p:cNvPr id="12" name="Imagen 11" descr="Imagen que contiene señal&#10;&#10;Descripción generada automáticament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 y="1472"/>
              <a:ext cx="1245" cy="1245"/>
            </a:xfrm>
            <a:prstGeom prst="rect">
              <a:avLst/>
            </a:prstGeom>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uadro de texto 28"/>
          <p:cNvSpPr txBox="1"/>
          <p:nvPr/>
        </p:nvSpPr>
        <p:spPr>
          <a:xfrm>
            <a:off x="3226435" y="4352925"/>
            <a:ext cx="499745" cy="706755"/>
          </a:xfrm>
          <a:prstGeom prst="rect">
            <a:avLst/>
          </a:prstGeom>
          <a:noFill/>
        </p:spPr>
        <p:txBody>
          <a:bodyPr wrap="square" rtlCol="0">
            <a:spAutoFit/>
          </a:bodyPr>
          <a:p>
            <a:pPr algn="ctr"/>
            <a:r>
              <a:rPr lang="es-CO" sz="4000" b="1">
                <a:solidFill>
                  <a:srgbClr val="2C538E"/>
                </a:solidFill>
                <a:latin typeface="Open Sans" panose="020B0606030504020204" pitchFamily="34" charset="0"/>
                <a:cs typeface="Open Sans" panose="020B0606030504020204" pitchFamily="34" charset="0"/>
              </a:rPr>
              <a:t>L</a:t>
            </a:r>
            <a:endParaRPr lang="es-CO" sz="4000" b="1">
              <a:solidFill>
                <a:srgbClr val="2C538E"/>
              </a:solidFill>
              <a:latin typeface="Open Sans" panose="020B0606030504020204" pitchFamily="34" charset="0"/>
              <a:cs typeface="Open Sans" panose="020B0606030504020204" pitchFamily="34" charset="0"/>
            </a:endParaRPr>
          </a:p>
        </p:txBody>
      </p:sp>
      <p:sp>
        <p:nvSpPr>
          <p:cNvPr id="27" name="Rectángulo redondeado 26"/>
          <p:cNvSpPr/>
          <p:nvPr/>
        </p:nvSpPr>
        <p:spPr>
          <a:xfrm>
            <a:off x="460375" y="2039620"/>
            <a:ext cx="11525250" cy="409575"/>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solidFill>
                  <a:schemeClr val="bg1"/>
                </a:solidFill>
                <a:latin typeface="Open Sans" panose="020B0606030504020204" pitchFamily="34" charset="0"/>
                <a:cs typeface="Open Sans" panose="020B0606030504020204" pitchFamily="34" charset="0"/>
                <a:sym typeface="+mn-ea"/>
              </a:rPr>
              <a:t>Para realizar diseños de iluminación se debe tener en cuenta el...:</a:t>
            </a:r>
            <a:endParaRPr sz="1400">
              <a:solidFill>
                <a:schemeClr val="bg1"/>
              </a:solidFill>
              <a:latin typeface="Open Sans" panose="020B0606030504020204" pitchFamily="34" charset="0"/>
              <a:cs typeface="Open Sans" panose="020B0606030504020204" pitchFamily="34" charset="0"/>
              <a:sym typeface="+mn-ea"/>
            </a:endParaRPr>
          </a:p>
        </p:txBody>
      </p:sp>
      <p:pic>
        <p:nvPicPr>
          <p:cNvPr id="21" name="Imagen 20" descr="alfabeto"/>
          <p:cNvPicPr>
            <a:picLocks noChangeAspect="1"/>
          </p:cNvPicPr>
          <p:nvPr/>
        </p:nvPicPr>
        <p:blipFill>
          <a:blip r:embed="rId1"/>
          <a:stretch>
            <a:fillRect/>
          </a:stretch>
        </p:blipFill>
        <p:spPr>
          <a:xfrm>
            <a:off x="7932420" y="2675890"/>
            <a:ext cx="3120390" cy="3542030"/>
          </a:xfrm>
          <a:prstGeom prst="rect">
            <a:avLst/>
          </a:prstGeom>
        </p:spPr>
      </p:pic>
      <p:sp>
        <p:nvSpPr>
          <p:cNvPr id="2" name="AutoShape 2" descr="2: Curva de neutralizació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4" name="AutoShape 2" descr="Calculo de pesos equivalentes en elementos y compuestos - Quimica | Quimica  Inorgan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AutoShape 2" descr="Calculo de pesos equivalentes en elementos y compuestos - Quimica | Quimica  Inorgan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0" name="Recortar rectángulo de esquina diagonal 19"/>
          <p:cNvSpPr/>
          <p:nvPr/>
        </p:nvSpPr>
        <p:spPr>
          <a:xfrm>
            <a:off x="1515745" y="6270625"/>
            <a:ext cx="438150" cy="311785"/>
          </a:xfrm>
          <a:prstGeom prst="snip2DiagRect">
            <a:avLst>
              <a:gd name="adj1" fmla="val 15885"/>
              <a:gd name="adj2" fmla="val 2219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s-CO" altLang="es-ES" b="1">
                <a:solidFill>
                  <a:schemeClr val="tx1"/>
                </a:solidFill>
              </a:rPr>
              <a:t>3</a:t>
            </a:r>
            <a:endParaRPr lang="es-CO" altLang="es-ES" b="1">
              <a:solidFill>
                <a:schemeClr val="tx1"/>
              </a:solidFill>
            </a:endParaRPr>
          </a:p>
        </p:txBody>
      </p:sp>
      <p:sp>
        <p:nvSpPr>
          <p:cNvPr id="22" name="Rectángulo 21"/>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2"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727096" y="3968324"/>
            <a:ext cx="585665" cy="585665"/>
          </a:xfrm>
          <a:prstGeom prst="rect">
            <a:avLst/>
          </a:prstGeom>
        </p:spPr>
      </p:pic>
      <p:pic>
        <p:nvPicPr>
          <p:cNvPr id="13"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610256" y="2676099"/>
            <a:ext cx="585665" cy="585665"/>
          </a:xfrm>
          <a:prstGeom prst="rect">
            <a:avLst/>
          </a:prstGeom>
        </p:spPr>
      </p:pic>
      <p:pic>
        <p:nvPicPr>
          <p:cNvPr id="16" name="Imagen 24"/>
          <p:cNvPicPr>
            <a:picLocks noChangeAspect="1"/>
          </p:cNvPicPr>
          <p:nvPr>
            <p:ph idx="1"/>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66705" y="2675890"/>
            <a:ext cx="586105" cy="586105"/>
          </a:xfrm>
          <a:prstGeom prst="rect">
            <a:avLst/>
          </a:prstGeom>
        </p:spPr>
      </p:pic>
      <p:cxnSp>
        <p:nvCxnSpPr>
          <p:cNvPr id="30" name="Conector recto 29"/>
          <p:cNvCxnSpPr/>
          <p:nvPr/>
        </p:nvCxnSpPr>
        <p:spPr>
          <a:xfrm>
            <a:off x="3366770" y="495808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3736975" y="495808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127500" y="495808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4455795" y="495808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4758055" y="495427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168900" y="495808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 name="Conector recto 2"/>
          <p:cNvCxnSpPr/>
          <p:nvPr/>
        </p:nvCxnSpPr>
        <p:spPr>
          <a:xfrm>
            <a:off x="5497195" y="495808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400" b="1" dirty="0">
                <a:solidFill>
                  <a:schemeClr val="tx1"/>
                </a:solidFill>
                <a:latin typeface="Open Sans" panose="020B0606030504020204" pitchFamily="34" charset="0"/>
                <a:cs typeface="Open Sans" panose="020B0606030504020204" pitchFamily="34" charset="0"/>
                <a:sym typeface="+mn-ea"/>
              </a:rPr>
              <a:t>Maquetación:</a:t>
            </a:r>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Secuencia de las imágenes de error para el ahorcado:</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ahorcado-1.png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ahorcado-2.png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ahorcado-3.png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ahorcado-4.png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ahorcado-5.png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ahorcado-6.png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ahorcado-7.png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ahorcado-8.png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ahorcado-9.png</a:t>
            </a:r>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r>
              <a:rPr lang="es-CO" altLang="es-ES" sz="1400" dirty="0">
                <a:solidFill>
                  <a:schemeClr val="tx1"/>
                </a:solidFill>
                <a:latin typeface="Open Sans" panose="020B0606030504020204" pitchFamily="34" charset="0"/>
                <a:cs typeface="Open Sans" panose="020B0606030504020204" pitchFamily="34" charset="0"/>
              </a:rPr>
              <a:t>Texto de la retroalimentación del cuadro:</a:t>
            </a:r>
            <a:endParaRPr lang="es-CO" altLang="es-ES" sz="1400" dirty="0">
              <a:solidFill>
                <a:schemeClr val="tx1"/>
              </a:solidFill>
              <a:latin typeface="Open Sans" panose="020B0606030504020204" pitchFamily="34" charset="0"/>
              <a:cs typeface="Open Sans" panose="020B0606030504020204" pitchFamily="34" charset="0"/>
            </a:endParaRPr>
          </a:p>
          <a:p>
            <a:pPr algn="l"/>
            <a:endParaRPr lang="es-CO" altLang="es-ES" sz="1400" dirty="0">
              <a:solidFill>
                <a:schemeClr val="tx1"/>
              </a:solidFill>
              <a:latin typeface="Open Sans" panose="020B0606030504020204" pitchFamily="34" charset="0"/>
              <a:cs typeface="Open Sans" panose="020B0606030504020204" pitchFamily="34" charset="0"/>
            </a:endParaRPr>
          </a:p>
          <a:p>
            <a:pPr algn="l"/>
            <a:r>
              <a:rPr lang="es-CO" altLang="es-ES" sz="1400">
                <a:solidFill>
                  <a:schemeClr val="tx1"/>
                </a:solidFill>
                <a:latin typeface="Open Sans" panose="020B0606030504020204" pitchFamily="34" charset="0"/>
                <a:cs typeface="Open Sans" panose="020B0606030504020204" pitchFamily="34" charset="0"/>
                <a:sym typeface="+mn-ea"/>
              </a:rPr>
              <a:t>¿Cuál es la norma </a:t>
            </a:r>
            <a:r>
              <a:rPr sz="1400">
                <a:solidFill>
                  <a:schemeClr val="tx1"/>
                </a:solidFill>
                <a:latin typeface="Open Sans" panose="020B0606030504020204" pitchFamily="34" charset="0"/>
                <a:cs typeface="Open Sans" panose="020B0606030504020204" pitchFamily="34" charset="0"/>
                <a:sym typeface="+mn-ea"/>
              </a:rPr>
              <a:t>compuesta por una serie de normas genéricas para diseño de circuito impreso, diseño seccional para placas orgánicas rígidas, placas impresas flexibles, estándares para PCB de PC</a:t>
            </a:r>
            <a:r>
              <a:rPr lang="es-CO" sz="1400">
                <a:solidFill>
                  <a:schemeClr val="tx1"/>
                </a:solidFill>
                <a:latin typeface="Open Sans" panose="020B0606030504020204" pitchFamily="34" charset="0"/>
                <a:cs typeface="Open Sans" panose="020B0606030504020204" pitchFamily="34" charset="0"/>
                <a:sym typeface="+mn-ea"/>
              </a:rPr>
              <a:t>?</a:t>
            </a:r>
            <a:endParaRPr lang="es-CO" sz="1400">
              <a:solidFill>
                <a:schemeClr val="bg1"/>
              </a:solidFill>
              <a:latin typeface="Open Sans" panose="020B0606030504020204" pitchFamily="34" charset="0"/>
              <a:cs typeface="Open Sans" panose="020B0606030504020204" pitchFamily="34" charset="0"/>
              <a:sym typeface="+mn-ea"/>
            </a:endParaRPr>
          </a:p>
          <a:p>
            <a:pPr algn="l"/>
            <a:endParaRPr lang="es-CO" altLang="es-ES" sz="1400" dirty="0">
              <a:solidFill>
                <a:schemeClr val="tx1"/>
              </a:solidFill>
              <a:latin typeface="Open Sans" panose="020B0606030504020204" pitchFamily="34" charset="0"/>
              <a:cs typeface="Open Sans" panose="020B0606030504020204" pitchFamily="34" charset="0"/>
            </a:endParaRPr>
          </a:p>
          <a:p>
            <a:pPr algn="l"/>
            <a:r>
              <a:rPr lang="es-CO" altLang="es-ES" sz="1400" dirty="0">
                <a:solidFill>
                  <a:schemeClr val="tx1"/>
                </a:solidFill>
                <a:latin typeface="Open Sans" panose="020B0606030504020204" pitchFamily="34" charset="0"/>
                <a:cs typeface="Open Sans" panose="020B0606030504020204" pitchFamily="34" charset="0"/>
              </a:rPr>
              <a:t>Respuesta correcta: </a:t>
            </a:r>
            <a:endParaRPr lang="es-CO" altLang="es-ES" sz="1400" dirty="0">
              <a:solidFill>
                <a:schemeClr val="tx1"/>
              </a:solidFill>
              <a:latin typeface="Open Sans" panose="020B0606030504020204" pitchFamily="34" charset="0"/>
              <a:cs typeface="Open Sans" panose="020B0606030504020204" pitchFamily="34" charset="0"/>
            </a:endParaRPr>
          </a:p>
          <a:p>
            <a:pPr algn="l"/>
            <a:r>
              <a:rPr lang="es-ES" altLang="en-US" sz="1400" b="1">
                <a:solidFill>
                  <a:srgbClr val="2C538E"/>
                </a:solidFill>
                <a:latin typeface="Open Sans" panose="020B0606030504020204" pitchFamily="34" charset="0"/>
                <a:cs typeface="Open Sans" panose="020B0606030504020204" pitchFamily="34" charset="0"/>
                <a:sym typeface="+mn-ea"/>
              </a:rPr>
              <a:t>I P C </a:t>
            </a:r>
            <a:r>
              <a:rPr lang="es-CO" altLang="es-ES" sz="1400" b="1">
                <a:solidFill>
                  <a:srgbClr val="2C538E"/>
                </a:solidFill>
                <a:latin typeface="Open Sans" panose="020B0606030504020204" pitchFamily="34" charset="0"/>
                <a:cs typeface="Open Sans" panose="020B0606030504020204" pitchFamily="34" charset="0"/>
                <a:sym typeface="+mn-ea"/>
              </a:rPr>
              <a:t>2</a:t>
            </a:r>
            <a:r>
              <a:rPr lang="es-ES" altLang="en-US" sz="1400" b="1">
                <a:solidFill>
                  <a:srgbClr val="2C538E"/>
                </a:solidFill>
                <a:latin typeface="Open Sans" panose="020B0606030504020204" pitchFamily="34" charset="0"/>
                <a:cs typeface="Open Sans" panose="020B0606030504020204" pitchFamily="34" charset="0"/>
                <a:sym typeface="+mn-ea"/>
              </a:rPr>
              <a:t> </a:t>
            </a:r>
            <a:r>
              <a:rPr lang="es-CO" altLang="es-ES" sz="1400" b="1">
                <a:solidFill>
                  <a:srgbClr val="2C538E"/>
                </a:solidFill>
                <a:latin typeface="Open Sans" panose="020B0606030504020204" pitchFamily="34" charset="0"/>
                <a:cs typeface="Open Sans" panose="020B0606030504020204" pitchFamily="34" charset="0"/>
                <a:sym typeface="+mn-ea"/>
              </a:rPr>
              <a:t>2</a:t>
            </a:r>
            <a:r>
              <a:rPr lang="es-ES" altLang="en-US" sz="1400" b="1">
                <a:solidFill>
                  <a:srgbClr val="2C538E"/>
                </a:solidFill>
                <a:latin typeface="Open Sans" panose="020B0606030504020204" pitchFamily="34" charset="0"/>
                <a:cs typeface="Open Sans" panose="020B0606030504020204" pitchFamily="34" charset="0"/>
                <a:sym typeface="+mn-ea"/>
              </a:rPr>
              <a:t> </a:t>
            </a:r>
            <a:r>
              <a:rPr lang="es-CO" altLang="es-ES" sz="1400" b="1">
                <a:solidFill>
                  <a:srgbClr val="2C538E"/>
                </a:solidFill>
                <a:latin typeface="Open Sans" panose="020B0606030504020204" pitchFamily="34" charset="0"/>
                <a:cs typeface="Open Sans" panose="020B0606030504020204" pitchFamily="34" charset="0"/>
                <a:sym typeface="+mn-ea"/>
              </a:rPr>
              <a:t>2</a:t>
            </a:r>
            <a:r>
              <a:rPr lang="es-ES" altLang="en-US" sz="1400" b="1">
                <a:solidFill>
                  <a:srgbClr val="2C538E"/>
                </a:solidFill>
                <a:latin typeface="Open Sans" panose="020B0606030504020204" pitchFamily="34" charset="0"/>
                <a:cs typeface="Open Sans" panose="020B0606030504020204" pitchFamily="34" charset="0"/>
                <a:sym typeface="+mn-ea"/>
              </a:rPr>
              <a:t>0</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p:txBody>
      </p:sp>
      <p:pic>
        <p:nvPicPr>
          <p:cNvPr id="15" name="Imagen 14" descr="ahorcado-1"/>
          <p:cNvPicPr>
            <a:picLocks noChangeAspect="1"/>
          </p:cNvPicPr>
          <p:nvPr/>
        </p:nvPicPr>
        <p:blipFill>
          <a:blip r:embed="rId4"/>
          <a:stretch>
            <a:fillRect/>
          </a:stretch>
        </p:blipFill>
        <p:spPr>
          <a:xfrm>
            <a:off x="107950" y="2802890"/>
            <a:ext cx="3087370" cy="3306445"/>
          </a:xfrm>
          <a:prstGeom prst="rect">
            <a:avLst/>
          </a:prstGeom>
        </p:spPr>
      </p:pic>
      <p:grpSp>
        <p:nvGrpSpPr>
          <p:cNvPr id="31" name="Grupo 30"/>
          <p:cNvGrpSpPr/>
          <p:nvPr/>
        </p:nvGrpSpPr>
        <p:grpSpPr>
          <a:xfrm>
            <a:off x="487045" y="1613535"/>
            <a:ext cx="1467485" cy="306705"/>
            <a:chOff x="4230" y="2323"/>
            <a:chExt cx="2311" cy="483"/>
          </a:xfrm>
        </p:grpSpPr>
        <p:sp>
          <p:nvSpPr>
            <p:cNvPr id="39" name="Rectángulo 38"/>
            <p:cNvSpPr/>
            <p:nvPr/>
          </p:nvSpPr>
          <p:spPr>
            <a:xfrm>
              <a:off x="4230" y="2345"/>
              <a:ext cx="2311" cy="438"/>
            </a:xfrm>
            <a:prstGeom prst="rect">
              <a:avLst/>
            </a:prstGeom>
            <a:noFill/>
            <a:ln>
              <a:solidFill>
                <a:srgbClr val="F49F0A"/>
              </a:solidFill>
            </a:ln>
            <a:extLst>
              <a:ext uri="{909E8E84-426E-40DD-AFC4-6F175D3DCCD1}">
                <a14:hiddenFill xmlns:a14="http://schemas.microsoft.com/office/drawing/2010/main">
                  <a:solidFill>
                    <a:srgbClr val="F49F0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Cuadro de texto 39"/>
            <p:cNvSpPr txBox="1"/>
            <p:nvPr/>
          </p:nvSpPr>
          <p:spPr>
            <a:xfrm>
              <a:off x="4561" y="2323"/>
              <a:ext cx="1862" cy="483"/>
            </a:xfrm>
            <a:prstGeom prst="rect">
              <a:avLst/>
            </a:prstGeom>
            <a:noFill/>
          </p:spPr>
          <p:txBody>
            <a:bodyPr wrap="square" rtlCol="0">
              <a:spAutoFit/>
            </a:bodyPr>
            <a:p>
              <a:r>
                <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Ahorcado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8" name="Rectángulo 7"/>
          <p:cNvSpPr/>
          <p:nvPr/>
        </p:nvSpPr>
        <p:spPr>
          <a:xfrm>
            <a:off x="504451" y="923470"/>
            <a:ext cx="3018327" cy="496674"/>
          </a:xfrm>
          <a:prstGeom prst="rect">
            <a:avLst/>
          </a:prstGeom>
        </p:spPr>
        <p:txBody>
          <a:bodyPr wrap="none">
            <a:spAutoFit/>
          </a:bodyPr>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1" name="Rectángulo: esquinas redondeadas 1"/>
          <p:cNvSpPr/>
          <p:nvPr/>
        </p:nvSpPr>
        <p:spPr>
          <a:xfrm>
            <a:off x="504451" y="142014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sz="2000" b="1" dirty="0">
              <a:solidFill>
                <a:schemeClr val="tx1"/>
              </a:solidFill>
              <a:latin typeface="Open Sans" panose="020B0606030504020204"/>
            </a:endParaRPr>
          </a:p>
        </p:txBody>
      </p:sp>
      <p:pic>
        <p:nvPicPr>
          <p:cNvPr id="10" name="Imagen 9" descr="Imagen que contiene señal&#10;&#10;Descripción generada automáticament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1712" y="923470"/>
            <a:ext cx="790777" cy="790777"/>
          </a:xfrm>
          <a:prstGeom prst="rect">
            <a:avLst/>
          </a:prstGeom>
        </p:spPr>
      </p:pic>
      <p:cxnSp>
        <p:nvCxnSpPr>
          <p:cNvPr id="14" name="Conector recto 13"/>
          <p:cNvCxnSpPr/>
          <p:nvPr/>
        </p:nvCxnSpPr>
        <p:spPr>
          <a:xfrm>
            <a:off x="5835015" y="495808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3989705" y="435292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4326255" y="435292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4647565" y="435038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4893310" y="434784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a:off x="5214620" y="4334510"/>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sp>
        <p:nvSpPr>
          <p:cNvPr id="41" name="Cuadro de texto 40"/>
          <p:cNvSpPr txBox="1"/>
          <p:nvPr/>
        </p:nvSpPr>
        <p:spPr>
          <a:xfrm>
            <a:off x="3897630" y="3746500"/>
            <a:ext cx="439420" cy="706755"/>
          </a:xfrm>
          <a:prstGeom prst="rect">
            <a:avLst/>
          </a:prstGeom>
          <a:noFill/>
        </p:spPr>
        <p:txBody>
          <a:bodyPr wrap="square" rtlCol="0">
            <a:spAutoFit/>
          </a:bodyPr>
          <a:p>
            <a:r>
              <a:rPr lang="es-CO" sz="4000" b="1">
                <a:solidFill>
                  <a:srgbClr val="2C538E"/>
                </a:solidFill>
                <a:latin typeface="Open Sans" panose="020B0606030504020204" pitchFamily="34" charset="0"/>
                <a:cs typeface="Open Sans" panose="020B0606030504020204" pitchFamily="34" charset="0"/>
              </a:rPr>
              <a:t>F</a:t>
            </a:r>
            <a:endParaRPr lang="es-CO" sz="4000" b="1">
              <a:solidFill>
                <a:srgbClr val="2C538E"/>
              </a:solidFill>
              <a:latin typeface="Open Sans" panose="020B0606030504020204" pitchFamily="34" charset="0"/>
              <a:cs typeface="Open Sans" panose="020B0606030504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uadro de texto 28"/>
          <p:cNvSpPr txBox="1"/>
          <p:nvPr/>
        </p:nvSpPr>
        <p:spPr>
          <a:xfrm>
            <a:off x="2919730" y="3713480"/>
            <a:ext cx="3660775" cy="706755"/>
          </a:xfrm>
          <a:prstGeom prst="rect">
            <a:avLst/>
          </a:prstGeom>
          <a:noFill/>
        </p:spPr>
        <p:txBody>
          <a:bodyPr wrap="square" rtlCol="0">
            <a:spAutoFit/>
          </a:bodyPr>
          <a:p>
            <a:pPr algn="ctr"/>
            <a:r>
              <a:rPr lang="es-ES" altLang="en-US" sz="4000" b="1">
                <a:solidFill>
                  <a:srgbClr val="2C538E"/>
                </a:solidFill>
                <a:latin typeface="Open Sans" panose="020B0606030504020204" pitchFamily="34" charset="0"/>
                <a:cs typeface="Open Sans" panose="020B0606030504020204" pitchFamily="34" charset="0"/>
              </a:rPr>
              <a:t>I P C </a:t>
            </a:r>
            <a:r>
              <a:rPr lang="es-CO" altLang="es-ES" sz="4000" b="1">
                <a:solidFill>
                  <a:srgbClr val="2C538E"/>
                </a:solidFill>
                <a:latin typeface="Open Sans" panose="020B0606030504020204" pitchFamily="34" charset="0"/>
                <a:cs typeface="Open Sans" panose="020B0606030504020204" pitchFamily="34" charset="0"/>
              </a:rPr>
              <a:t>2</a:t>
            </a:r>
            <a:r>
              <a:rPr lang="es-ES" altLang="en-US" sz="4000" b="1">
                <a:solidFill>
                  <a:srgbClr val="2C538E"/>
                </a:solidFill>
                <a:latin typeface="Open Sans" panose="020B0606030504020204" pitchFamily="34" charset="0"/>
                <a:cs typeface="Open Sans" panose="020B0606030504020204" pitchFamily="34" charset="0"/>
              </a:rPr>
              <a:t> </a:t>
            </a:r>
            <a:r>
              <a:rPr lang="es-CO" altLang="es-ES" sz="4000" b="1">
                <a:solidFill>
                  <a:srgbClr val="2C538E"/>
                </a:solidFill>
                <a:latin typeface="Open Sans" panose="020B0606030504020204" pitchFamily="34" charset="0"/>
                <a:cs typeface="Open Sans" panose="020B0606030504020204" pitchFamily="34" charset="0"/>
              </a:rPr>
              <a:t>2</a:t>
            </a:r>
            <a:r>
              <a:rPr lang="es-ES" altLang="en-US" sz="4000" b="1">
                <a:solidFill>
                  <a:srgbClr val="2C538E"/>
                </a:solidFill>
                <a:latin typeface="Open Sans" panose="020B0606030504020204" pitchFamily="34" charset="0"/>
                <a:cs typeface="Open Sans" panose="020B0606030504020204" pitchFamily="34" charset="0"/>
              </a:rPr>
              <a:t> </a:t>
            </a:r>
            <a:r>
              <a:rPr lang="es-CO" altLang="es-ES" sz="4000" b="1">
                <a:solidFill>
                  <a:srgbClr val="2C538E"/>
                </a:solidFill>
                <a:latin typeface="Open Sans" panose="020B0606030504020204" pitchFamily="34" charset="0"/>
                <a:cs typeface="Open Sans" panose="020B0606030504020204" pitchFamily="34" charset="0"/>
              </a:rPr>
              <a:t>2</a:t>
            </a:r>
            <a:r>
              <a:rPr lang="es-ES" altLang="en-US" sz="4000" b="1">
                <a:solidFill>
                  <a:srgbClr val="2C538E"/>
                </a:solidFill>
                <a:latin typeface="Open Sans" panose="020B0606030504020204" pitchFamily="34" charset="0"/>
                <a:cs typeface="Open Sans" panose="020B0606030504020204" pitchFamily="34" charset="0"/>
              </a:rPr>
              <a:t>0</a:t>
            </a:r>
            <a:endParaRPr lang="es-ES" altLang="en-US" sz="4000" b="1">
              <a:solidFill>
                <a:srgbClr val="2C538E"/>
              </a:solidFill>
              <a:latin typeface="Open Sans" panose="020B0606030504020204" pitchFamily="34" charset="0"/>
              <a:cs typeface="Open Sans" panose="020B0606030504020204" pitchFamily="34" charset="0"/>
            </a:endParaRPr>
          </a:p>
        </p:txBody>
      </p:sp>
      <p:sp>
        <p:nvSpPr>
          <p:cNvPr id="27" name="Rectángulo redondeado 26"/>
          <p:cNvSpPr/>
          <p:nvPr/>
        </p:nvSpPr>
        <p:spPr>
          <a:xfrm>
            <a:off x="460375" y="2076450"/>
            <a:ext cx="11525250" cy="43815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altLang="en-US" sz="1400">
              <a:solidFill>
                <a:schemeClr val="bg1"/>
              </a:solidFill>
              <a:latin typeface="Open Sans" panose="020B0606030504020204" pitchFamily="34" charset="0"/>
              <a:cs typeface="Open Sans" panose="020B0606030504020204" pitchFamily="34" charset="0"/>
              <a:sym typeface="+mn-ea"/>
            </a:endParaRPr>
          </a:p>
        </p:txBody>
      </p:sp>
      <p:pic>
        <p:nvPicPr>
          <p:cNvPr id="21" name="Imagen 20" descr="alfabeto"/>
          <p:cNvPicPr>
            <a:picLocks noChangeAspect="1"/>
          </p:cNvPicPr>
          <p:nvPr/>
        </p:nvPicPr>
        <p:blipFill>
          <a:blip r:embed="rId1"/>
          <a:stretch>
            <a:fillRect/>
          </a:stretch>
        </p:blipFill>
        <p:spPr>
          <a:xfrm>
            <a:off x="7932420" y="2675890"/>
            <a:ext cx="3120390" cy="3542030"/>
          </a:xfrm>
          <a:prstGeom prst="rect">
            <a:avLst/>
          </a:prstGeom>
        </p:spPr>
      </p:pic>
      <p:sp>
        <p:nvSpPr>
          <p:cNvPr id="2" name="AutoShape 2" descr="2: Curva de neutralizació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4" name="AutoShape 2" descr="Calculo de pesos equivalentes en elementos y compuestos - Quimica | Quimica  Inorganic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6" name="AutoShape 2" descr="Calculo de pesos equivalentes en elementos y compuestos - Quimica | Quimica  Inorganic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0" name="Recortar rectángulo de esquina diagonal 19"/>
          <p:cNvSpPr/>
          <p:nvPr/>
        </p:nvSpPr>
        <p:spPr>
          <a:xfrm>
            <a:off x="1515745" y="6270625"/>
            <a:ext cx="438150" cy="311785"/>
          </a:xfrm>
          <a:prstGeom prst="snip2DiagRect">
            <a:avLst>
              <a:gd name="adj1" fmla="val 15885"/>
              <a:gd name="adj2" fmla="val 2219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s-CO" altLang="es-ES" b="1">
                <a:solidFill>
                  <a:schemeClr val="tx1"/>
                </a:solidFill>
              </a:rPr>
              <a:t>3</a:t>
            </a:r>
            <a:endParaRPr lang="es-CO" altLang="es-ES" b="1">
              <a:solidFill>
                <a:schemeClr val="tx1"/>
              </a:solidFill>
            </a:endParaRPr>
          </a:p>
        </p:txBody>
      </p:sp>
      <p:sp>
        <p:nvSpPr>
          <p:cNvPr id="22" name="Rectángulo 21"/>
          <p:cNvSpPr/>
          <p:nvPr/>
        </p:nvSpPr>
        <p:spPr>
          <a:xfrm>
            <a:off x="1962150" y="6150610"/>
            <a:ext cx="7239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pic>
        <p:nvPicPr>
          <p:cNvPr id="12"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727096" y="3968324"/>
            <a:ext cx="585665" cy="585665"/>
          </a:xfrm>
          <a:prstGeom prst="rect">
            <a:avLst/>
          </a:prstGeom>
        </p:spPr>
      </p:pic>
      <p:pic>
        <p:nvPicPr>
          <p:cNvPr id="13"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610256" y="2676099"/>
            <a:ext cx="585665" cy="585665"/>
          </a:xfrm>
          <a:prstGeom prst="rect">
            <a:avLst/>
          </a:prstGeom>
        </p:spPr>
      </p:pic>
      <p:pic>
        <p:nvPicPr>
          <p:cNvPr id="16" name="Imagen 24"/>
          <p:cNvPicPr>
            <a:picLocks noChangeAspect="1"/>
          </p:cNvPicPr>
          <p:nvPr>
            <p:ph idx="1"/>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66705" y="2675890"/>
            <a:ext cx="586105" cy="586105"/>
          </a:xfrm>
          <a:prstGeom prst="rect">
            <a:avLst/>
          </a:prstGeom>
        </p:spPr>
      </p:pic>
      <p:cxnSp>
        <p:nvCxnSpPr>
          <p:cNvPr id="30" name="Conector recto 29"/>
          <p:cNvCxnSpPr/>
          <p:nvPr/>
        </p:nvCxnSpPr>
        <p:spPr>
          <a:xfrm>
            <a:off x="3408045" y="434276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2" name="Conector recto 31"/>
          <p:cNvCxnSpPr/>
          <p:nvPr/>
        </p:nvCxnSpPr>
        <p:spPr>
          <a:xfrm>
            <a:off x="3759200" y="434276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3" name="Conector recto 32"/>
          <p:cNvCxnSpPr/>
          <p:nvPr/>
        </p:nvCxnSpPr>
        <p:spPr>
          <a:xfrm>
            <a:off x="4258945" y="434276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4" name="Conector recto 33"/>
          <p:cNvCxnSpPr/>
          <p:nvPr/>
        </p:nvCxnSpPr>
        <p:spPr>
          <a:xfrm>
            <a:off x="4675505" y="434276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5" name="Conector recto 34"/>
          <p:cNvCxnSpPr/>
          <p:nvPr/>
        </p:nvCxnSpPr>
        <p:spPr>
          <a:xfrm>
            <a:off x="5100955" y="434276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521960" y="434276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cxnSp>
        <p:nvCxnSpPr>
          <p:cNvPr id="3" name="Conector recto 2"/>
          <p:cNvCxnSpPr/>
          <p:nvPr/>
        </p:nvCxnSpPr>
        <p:spPr>
          <a:xfrm>
            <a:off x="5839460" y="4342765"/>
            <a:ext cx="198755" cy="0"/>
          </a:xfrm>
          <a:prstGeom prst="line">
            <a:avLst/>
          </a:prstGeom>
          <a:ln w="38100">
            <a:solidFill>
              <a:srgbClr val="FFCC4F"/>
            </a:solidFill>
          </a:ln>
        </p:spPr>
        <p:style>
          <a:lnRef idx="1">
            <a:schemeClr val="accent1"/>
          </a:lnRef>
          <a:fillRef idx="0">
            <a:schemeClr val="accent1"/>
          </a:fillRef>
          <a:effectRef idx="0">
            <a:schemeClr val="accent1"/>
          </a:effectRef>
          <a:fontRef idx="minor">
            <a:schemeClr val="tx1"/>
          </a:fontRef>
        </p:style>
      </p:cxnSp>
      <p:sp>
        <p:nvSpPr>
          <p:cNvPr id="7" name="Rectángulo 6"/>
          <p:cNvSpPr/>
          <p:nvPr/>
        </p:nvSpPr>
        <p:spPr>
          <a:xfrm>
            <a:off x="12304395" y="0"/>
            <a:ext cx="2237105" cy="685800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s-CO" altLang="es-ES" sz="1400" b="1" dirty="0">
                <a:solidFill>
                  <a:schemeClr val="tx1"/>
                </a:solidFill>
                <a:latin typeface="Open Sans" panose="020B0606030504020204" pitchFamily="34" charset="0"/>
                <a:cs typeface="Open Sans" panose="020B0606030504020204" pitchFamily="34" charset="0"/>
                <a:sym typeface="+mn-ea"/>
              </a:rPr>
              <a:t>Maquetación:</a:t>
            </a:r>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Secuencia de las imágenes de error para el ahorcado:</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ahorcado-1.png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ahorcado-2.png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ahorcado-3.png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ahorcado-4.png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ahorcado-5.png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ahorcado-6.png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ahorcado-7.png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ahorcado-8.png</a:t>
            </a:r>
            <a:endParaRPr lang="es-CO" altLang="es-ES" sz="1000" dirty="0">
              <a:solidFill>
                <a:schemeClr val="tx1"/>
              </a:solidFill>
              <a:latin typeface="Open Sans" panose="020B0606030504020204" pitchFamily="34" charset="0"/>
              <a:cs typeface="Open Sans" panose="020B0606030504020204" pitchFamily="34" charset="0"/>
              <a:sym typeface="+mn-ea"/>
            </a:endParaRPr>
          </a:p>
          <a:p>
            <a:pPr algn="l"/>
            <a:r>
              <a:rPr lang="es-CO" altLang="es-ES" sz="1000" dirty="0">
                <a:solidFill>
                  <a:schemeClr val="tx1"/>
                </a:solidFill>
                <a:latin typeface="Open Sans" panose="020B0606030504020204" pitchFamily="34" charset="0"/>
                <a:cs typeface="Open Sans" panose="020B0606030504020204" pitchFamily="34" charset="0"/>
                <a:sym typeface="+mn-ea"/>
              </a:rPr>
              <a:t>ahorcado-9.png</a:t>
            </a:r>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endParaRPr lang="es-CO" altLang="es-ES" sz="1400" b="1" dirty="0">
              <a:solidFill>
                <a:schemeClr val="tx1"/>
              </a:solidFill>
              <a:latin typeface="Open Sans" panose="020B0606030504020204" pitchFamily="34" charset="0"/>
              <a:cs typeface="Open Sans" panose="020B0606030504020204" pitchFamily="34" charset="0"/>
              <a:sym typeface="+mn-ea"/>
            </a:endParaRPr>
          </a:p>
          <a:p>
            <a:pPr algn="l"/>
            <a:r>
              <a:rPr lang="es-CO" altLang="es-ES" sz="1400" dirty="0">
                <a:solidFill>
                  <a:schemeClr val="tx1"/>
                </a:solidFill>
                <a:latin typeface="Open Sans" panose="020B0606030504020204" pitchFamily="34" charset="0"/>
                <a:cs typeface="Open Sans" panose="020B0606030504020204" pitchFamily="34" charset="0"/>
              </a:rPr>
              <a:t>Texto de la retroalimentación del cuadro:</a:t>
            </a:r>
            <a:endParaRPr lang="es-CO" altLang="es-ES" sz="1400" dirty="0">
              <a:solidFill>
                <a:schemeClr val="tx1"/>
              </a:solidFill>
              <a:latin typeface="Open Sans" panose="020B0606030504020204" pitchFamily="34" charset="0"/>
              <a:cs typeface="Open Sans" panose="020B0606030504020204" pitchFamily="34" charset="0"/>
            </a:endParaRPr>
          </a:p>
          <a:p>
            <a:pPr algn="l"/>
            <a:endParaRPr lang="es-CO" altLang="es-ES" sz="1400" dirty="0">
              <a:solidFill>
                <a:schemeClr val="tx1"/>
              </a:solidFill>
              <a:latin typeface="Open Sans" panose="020B0606030504020204" pitchFamily="34" charset="0"/>
              <a:cs typeface="Open Sans" panose="020B0606030504020204" pitchFamily="34" charset="0"/>
            </a:endParaRPr>
          </a:p>
          <a:p>
            <a:pPr algn="l"/>
            <a:r>
              <a:rPr lang="es-CO" altLang="es-ES" sz="1400">
                <a:solidFill>
                  <a:schemeClr val="tx1"/>
                </a:solidFill>
                <a:latin typeface="Open Sans" panose="020B0606030504020204" pitchFamily="34" charset="0"/>
                <a:cs typeface="Open Sans" panose="020B0606030504020204" pitchFamily="34" charset="0"/>
                <a:sym typeface="+mn-ea"/>
              </a:rPr>
              <a:t>¿Cuál es la norma </a:t>
            </a:r>
            <a:r>
              <a:rPr sz="1400">
                <a:solidFill>
                  <a:schemeClr val="tx1"/>
                </a:solidFill>
                <a:latin typeface="Open Sans" panose="020B0606030504020204" pitchFamily="34" charset="0"/>
                <a:cs typeface="Open Sans" panose="020B0606030504020204" pitchFamily="34" charset="0"/>
                <a:sym typeface="+mn-ea"/>
              </a:rPr>
              <a:t>compuesta por una serie de normas genéricas para diseño de circuito impreso, diseño seccional para placas orgánicas rígidas, placas impresas flexibles, estándares para PCB de PC</a:t>
            </a:r>
            <a:r>
              <a:rPr lang="es-CO" sz="1400">
                <a:solidFill>
                  <a:schemeClr val="tx1"/>
                </a:solidFill>
                <a:latin typeface="Open Sans" panose="020B0606030504020204" pitchFamily="34" charset="0"/>
                <a:cs typeface="Open Sans" panose="020B0606030504020204" pitchFamily="34" charset="0"/>
                <a:sym typeface="+mn-ea"/>
              </a:rPr>
              <a:t>?</a:t>
            </a:r>
            <a:endParaRPr lang="es-CO" sz="1400">
              <a:solidFill>
                <a:schemeClr val="bg1"/>
              </a:solidFill>
              <a:latin typeface="Open Sans" panose="020B0606030504020204" pitchFamily="34" charset="0"/>
              <a:cs typeface="Open Sans" panose="020B0606030504020204" pitchFamily="34" charset="0"/>
              <a:sym typeface="+mn-ea"/>
            </a:endParaRPr>
          </a:p>
          <a:p>
            <a:pPr algn="l"/>
            <a:endParaRPr lang="es-CO" altLang="es-ES" sz="1400" dirty="0">
              <a:solidFill>
                <a:schemeClr val="tx1"/>
              </a:solidFill>
              <a:latin typeface="Open Sans" panose="020B0606030504020204" pitchFamily="34" charset="0"/>
              <a:cs typeface="Open Sans" panose="020B0606030504020204" pitchFamily="34" charset="0"/>
            </a:endParaRPr>
          </a:p>
          <a:p>
            <a:pPr algn="l"/>
            <a:r>
              <a:rPr lang="es-CO" altLang="es-ES" sz="1400" dirty="0">
                <a:solidFill>
                  <a:schemeClr val="tx1"/>
                </a:solidFill>
                <a:latin typeface="Open Sans" panose="020B0606030504020204" pitchFamily="34" charset="0"/>
                <a:cs typeface="Open Sans" panose="020B0606030504020204" pitchFamily="34" charset="0"/>
              </a:rPr>
              <a:t>Respuesta correcta: </a:t>
            </a:r>
            <a:endParaRPr lang="es-CO" altLang="es-ES" sz="1400" dirty="0">
              <a:solidFill>
                <a:schemeClr val="tx1"/>
              </a:solidFill>
              <a:latin typeface="Open Sans" panose="020B0606030504020204" pitchFamily="34" charset="0"/>
              <a:cs typeface="Open Sans" panose="020B0606030504020204" pitchFamily="34" charset="0"/>
            </a:endParaRPr>
          </a:p>
          <a:p>
            <a:pPr algn="l"/>
            <a:r>
              <a:rPr lang="es-ES" altLang="en-US" sz="1400" b="1">
                <a:solidFill>
                  <a:srgbClr val="2C538E"/>
                </a:solidFill>
                <a:latin typeface="Open Sans" panose="020B0606030504020204" pitchFamily="34" charset="0"/>
                <a:cs typeface="Open Sans" panose="020B0606030504020204" pitchFamily="34" charset="0"/>
                <a:sym typeface="+mn-ea"/>
              </a:rPr>
              <a:t>I P C </a:t>
            </a:r>
            <a:r>
              <a:rPr lang="es-CO" altLang="es-ES" sz="1400" b="1">
                <a:solidFill>
                  <a:srgbClr val="2C538E"/>
                </a:solidFill>
                <a:latin typeface="Open Sans" panose="020B0606030504020204" pitchFamily="34" charset="0"/>
                <a:cs typeface="Open Sans" panose="020B0606030504020204" pitchFamily="34" charset="0"/>
                <a:sym typeface="+mn-ea"/>
              </a:rPr>
              <a:t>2</a:t>
            </a:r>
            <a:r>
              <a:rPr lang="es-ES" altLang="en-US" sz="1400" b="1">
                <a:solidFill>
                  <a:srgbClr val="2C538E"/>
                </a:solidFill>
                <a:latin typeface="Open Sans" panose="020B0606030504020204" pitchFamily="34" charset="0"/>
                <a:cs typeface="Open Sans" panose="020B0606030504020204" pitchFamily="34" charset="0"/>
                <a:sym typeface="+mn-ea"/>
              </a:rPr>
              <a:t> </a:t>
            </a:r>
            <a:r>
              <a:rPr lang="es-CO" altLang="es-ES" sz="1400" b="1">
                <a:solidFill>
                  <a:srgbClr val="2C538E"/>
                </a:solidFill>
                <a:latin typeface="Open Sans" panose="020B0606030504020204" pitchFamily="34" charset="0"/>
                <a:cs typeface="Open Sans" panose="020B0606030504020204" pitchFamily="34" charset="0"/>
                <a:sym typeface="+mn-ea"/>
              </a:rPr>
              <a:t>2</a:t>
            </a:r>
            <a:r>
              <a:rPr lang="es-ES" altLang="en-US" sz="1400" b="1">
                <a:solidFill>
                  <a:srgbClr val="2C538E"/>
                </a:solidFill>
                <a:latin typeface="Open Sans" panose="020B0606030504020204" pitchFamily="34" charset="0"/>
                <a:cs typeface="Open Sans" panose="020B0606030504020204" pitchFamily="34" charset="0"/>
                <a:sym typeface="+mn-ea"/>
              </a:rPr>
              <a:t> </a:t>
            </a:r>
            <a:r>
              <a:rPr lang="es-CO" altLang="es-ES" sz="1400" b="1">
                <a:solidFill>
                  <a:srgbClr val="2C538E"/>
                </a:solidFill>
                <a:latin typeface="Open Sans" panose="020B0606030504020204" pitchFamily="34" charset="0"/>
                <a:cs typeface="Open Sans" panose="020B0606030504020204" pitchFamily="34" charset="0"/>
                <a:sym typeface="+mn-ea"/>
              </a:rPr>
              <a:t>2</a:t>
            </a:r>
            <a:r>
              <a:rPr lang="es-ES" altLang="en-US" sz="1400" b="1">
                <a:solidFill>
                  <a:srgbClr val="2C538E"/>
                </a:solidFill>
                <a:latin typeface="Open Sans" panose="020B0606030504020204" pitchFamily="34" charset="0"/>
                <a:cs typeface="Open Sans" panose="020B0606030504020204" pitchFamily="34" charset="0"/>
                <a:sym typeface="+mn-ea"/>
              </a:rPr>
              <a:t>0</a:t>
            </a:r>
            <a:endParaRPr lang="es-CO" altLang="es-ES" sz="1000" dirty="0">
              <a:solidFill>
                <a:schemeClr val="tx1"/>
              </a:solidFill>
              <a:latin typeface="Open Sans" panose="020B0606030504020204" pitchFamily="34" charset="0"/>
              <a:cs typeface="Open Sans" panose="020B0606030504020204" pitchFamily="34" charset="0"/>
            </a:endParaRPr>
          </a:p>
          <a:p>
            <a:pPr algn="l"/>
            <a:endParaRPr lang="es-CO" altLang="es-ES" sz="1000" dirty="0">
              <a:solidFill>
                <a:schemeClr val="tx1"/>
              </a:solidFill>
              <a:latin typeface="Open Sans" panose="020B0606030504020204" pitchFamily="34" charset="0"/>
              <a:cs typeface="Open Sans" panose="020B0606030504020204" pitchFamily="34" charset="0"/>
            </a:endParaRPr>
          </a:p>
        </p:txBody>
      </p:sp>
      <p:pic>
        <p:nvPicPr>
          <p:cNvPr id="15" name="Imagen 14" descr="ahorcado-1"/>
          <p:cNvPicPr>
            <a:picLocks noChangeAspect="1"/>
          </p:cNvPicPr>
          <p:nvPr/>
        </p:nvPicPr>
        <p:blipFill>
          <a:blip r:embed="rId4"/>
          <a:stretch>
            <a:fillRect/>
          </a:stretch>
        </p:blipFill>
        <p:spPr>
          <a:xfrm>
            <a:off x="107950" y="2802890"/>
            <a:ext cx="3087370" cy="3306445"/>
          </a:xfrm>
          <a:prstGeom prst="rect">
            <a:avLst/>
          </a:prstGeom>
        </p:spPr>
      </p:pic>
      <p:grpSp>
        <p:nvGrpSpPr>
          <p:cNvPr id="10" name="Grupo 9"/>
          <p:cNvGrpSpPr/>
          <p:nvPr/>
        </p:nvGrpSpPr>
        <p:grpSpPr>
          <a:xfrm>
            <a:off x="1962150" y="1612265"/>
            <a:ext cx="6350000" cy="3454400"/>
            <a:chOff x="3090" y="2539"/>
            <a:chExt cx="10000" cy="5440"/>
          </a:xfrm>
        </p:grpSpPr>
        <p:sp>
          <p:nvSpPr>
            <p:cNvPr id="11" name="Rectángulo redondeado 10"/>
            <p:cNvSpPr/>
            <p:nvPr/>
          </p:nvSpPr>
          <p:spPr>
            <a:xfrm>
              <a:off x="3090" y="2539"/>
              <a:ext cx="10000" cy="5440"/>
            </a:xfrm>
            <a:prstGeom prst="roundRect">
              <a:avLst/>
            </a:prstGeom>
            <a:solidFill>
              <a:srgbClr val="FFD56F"/>
            </a:solidFill>
            <a:ln w="571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14" name="Rectángulo redondeado 13"/>
            <p:cNvSpPr/>
            <p:nvPr/>
          </p:nvSpPr>
          <p:spPr>
            <a:xfrm>
              <a:off x="6523" y="6895"/>
              <a:ext cx="3209" cy="6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altLang="es-ES" sz="1600" b="1">
                  <a:latin typeface="Open Sans" panose="020B0606030504020204" pitchFamily="34" charset="0"/>
                  <a:cs typeface="Open Sans" panose="020B0606030504020204" pitchFamily="34" charset="0"/>
                </a:rPr>
                <a:t>Continuar</a:t>
              </a:r>
              <a:endParaRPr lang="es-CO" altLang="es-ES" sz="1600" b="1">
                <a:latin typeface="Open Sans" panose="020B0606030504020204" pitchFamily="34" charset="0"/>
                <a:cs typeface="Open Sans" panose="020B0606030504020204" pitchFamily="34" charset="0"/>
              </a:endParaRPr>
            </a:p>
          </p:txBody>
        </p:sp>
        <p:sp>
          <p:nvSpPr>
            <p:cNvPr id="18" name="Cuadro de texto 17"/>
            <p:cNvSpPr txBox="1"/>
            <p:nvPr/>
          </p:nvSpPr>
          <p:spPr>
            <a:xfrm>
              <a:off x="3709" y="3441"/>
              <a:ext cx="8960" cy="2470"/>
            </a:xfrm>
            <a:prstGeom prst="rect">
              <a:avLst/>
            </a:prstGeom>
            <a:noFill/>
          </p:spPr>
          <p:txBody>
            <a:bodyPr wrap="square" rtlCol="0">
              <a:spAutoFit/>
            </a:bodyPr>
            <a:p>
              <a:pPr algn="ctr"/>
              <a:r>
                <a:rPr lang="es-CO" altLang="es-ES" sz="2400" b="1">
                  <a:latin typeface="Open Sans" panose="020B0606030504020204" pitchFamily="34" charset="0"/>
                  <a:cs typeface="Open Sans" panose="020B0606030504020204" pitchFamily="34" charset="0"/>
                </a:rPr>
                <a:t>Resultado</a:t>
              </a:r>
              <a:endParaRPr lang="es-CO" altLang="es-ES">
                <a:latin typeface="Open Sans" panose="020B0606030504020204" pitchFamily="34" charset="0"/>
                <a:cs typeface="Open Sans" panose="020B0606030504020204" pitchFamily="34" charset="0"/>
              </a:endParaRPr>
            </a:p>
            <a:p>
              <a:endParaRPr lang="es-CO" altLang="es-ES">
                <a:latin typeface="Open Sans" panose="020B0606030504020204" pitchFamily="34" charset="0"/>
                <a:cs typeface="Open Sans" panose="020B0606030504020204" pitchFamily="34" charset="0"/>
              </a:endParaRPr>
            </a:p>
            <a:p>
              <a:pPr algn="l"/>
              <a:r>
                <a:rPr>
                  <a:latin typeface="Open Sans" panose="020B0606030504020204" pitchFamily="34" charset="0"/>
                  <a:cs typeface="Open Sans" panose="020B0606030504020204" pitchFamily="34" charset="0"/>
                  <a:sym typeface="+mn-ea"/>
                </a:rPr>
                <a:t>Para realizar diseños de iluminación se debe tener en cuenta el...:</a:t>
              </a:r>
              <a:endParaRPr lang="es-CO" altLang="es-ES" dirty="0">
                <a:solidFill>
                  <a:schemeClr val="tx1"/>
                </a:solidFill>
                <a:latin typeface="Open Sans" panose="020B0606030504020204" pitchFamily="34" charset="0"/>
                <a:cs typeface="Open Sans" panose="020B0606030504020204" pitchFamily="34" charset="0"/>
                <a:sym typeface="+mn-ea"/>
              </a:endParaRPr>
            </a:p>
            <a:p>
              <a:pPr algn="l"/>
              <a:r>
                <a:rPr lang="es-CO" altLang="es-ES" dirty="0">
                  <a:latin typeface="Open Sans" panose="020B0606030504020204" pitchFamily="34" charset="0"/>
                  <a:cs typeface="Open Sans" panose="020B0606030504020204" pitchFamily="34" charset="0"/>
                  <a:sym typeface="+mn-ea"/>
                </a:rPr>
                <a:t>Respuesta correcta:      </a:t>
              </a:r>
              <a:r>
                <a:rPr lang="es-CO" b="1">
                  <a:solidFill>
                    <a:srgbClr val="2C538E"/>
                  </a:solidFill>
                  <a:latin typeface="Open Sans" panose="020B0606030504020204" pitchFamily="34" charset="0"/>
                  <a:cs typeface="Open Sans" panose="020B0606030504020204" pitchFamily="34" charset="0"/>
                  <a:sym typeface="+mn-ea"/>
                </a:rPr>
                <a:t>FLUJO LUMINOSO</a:t>
              </a:r>
              <a:endParaRPr lang="es-CO"/>
            </a:p>
          </p:txBody>
        </p:sp>
      </p:grpSp>
      <p:grpSp>
        <p:nvGrpSpPr>
          <p:cNvPr id="31" name="Grupo 30"/>
          <p:cNvGrpSpPr/>
          <p:nvPr/>
        </p:nvGrpSpPr>
        <p:grpSpPr>
          <a:xfrm>
            <a:off x="487045" y="1613535"/>
            <a:ext cx="1467485" cy="306705"/>
            <a:chOff x="4230" y="2323"/>
            <a:chExt cx="2311" cy="483"/>
          </a:xfrm>
        </p:grpSpPr>
        <p:sp>
          <p:nvSpPr>
            <p:cNvPr id="39" name="Rectángulo 38"/>
            <p:cNvSpPr/>
            <p:nvPr/>
          </p:nvSpPr>
          <p:spPr>
            <a:xfrm>
              <a:off x="4230" y="2345"/>
              <a:ext cx="2311" cy="438"/>
            </a:xfrm>
            <a:prstGeom prst="rect">
              <a:avLst/>
            </a:prstGeom>
            <a:noFill/>
            <a:ln>
              <a:solidFill>
                <a:srgbClr val="F49F0A"/>
              </a:solidFill>
            </a:ln>
            <a:extLst>
              <a:ext uri="{909E8E84-426E-40DD-AFC4-6F175D3DCCD1}">
                <a14:hiddenFill xmlns:a14="http://schemas.microsoft.com/office/drawing/2010/main">
                  <a:solidFill>
                    <a:srgbClr val="F49F0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ES" altLang="en-US"/>
            </a:p>
          </p:txBody>
        </p:sp>
        <p:sp>
          <p:nvSpPr>
            <p:cNvPr id="40" name="Cuadro de texto 39"/>
            <p:cNvSpPr txBox="1"/>
            <p:nvPr/>
          </p:nvSpPr>
          <p:spPr>
            <a:xfrm>
              <a:off x="4561" y="2323"/>
              <a:ext cx="1862" cy="483"/>
            </a:xfrm>
            <a:prstGeom prst="rect">
              <a:avLst/>
            </a:prstGeom>
            <a:noFill/>
          </p:spPr>
          <p:txBody>
            <a:bodyPr wrap="square" rtlCol="0">
              <a:spAutoFit/>
            </a:bodyPr>
            <a:p>
              <a:r>
                <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Ahorcado</a:t>
              </a:r>
              <a:endParaRPr lang="es-CO" sz="1400" b="1" dirty="0">
                <a:solidFill>
                  <a:srgbClr val="2C538E"/>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8" name="Rectángulo 7"/>
          <p:cNvSpPr/>
          <p:nvPr/>
        </p:nvSpPr>
        <p:spPr>
          <a:xfrm>
            <a:off x="504451" y="923470"/>
            <a:ext cx="3018327" cy="496674"/>
          </a:xfrm>
          <a:prstGeom prst="rect">
            <a:avLst/>
          </a:prstGeom>
        </p:spPr>
        <p:txBody>
          <a:bodyPr wrap="none">
            <a:spAutoFit/>
          </a:bodyPr>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5" name="Rectángulo: esquinas redondeadas 1"/>
          <p:cNvSpPr/>
          <p:nvPr/>
        </p:nvSpPr>
        <p:spPr>
          <a:xfrm>
            <a:off x="504451" y="142014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CO" sz="2000" b="1" dirty="0">
              <a:solidFill>
                <a:schemeClr val="tx1"/>
              </a:solidFill>
              <a:latin typeface="Open Sans" panose="020B0606030504020204"/>
            </a:endParaRPr>
          </a:p>
        </p:txBody>
      </p:sp>
      <p:pic>
        <p:nvPicPr>
          <p:cNvPr id="26" name="Imagen 25" descr="Imagen que contiene señal&#10;&#10;Descripción generada automáticament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1712" y="923470"/>
            <a:ext cx="790777" cy="790777"/>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135104</Words>
  <Application>WPS Presentation</Application>
  <PresentationFormat>Panorámica</PresentationFormat>
  <Paragraphs>4177</Paragraphs>
  <Slides>237</Slides>
  <Notes>26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237</vt:i4>
      </vt:variant>
    </vt:vector>
  </HeadingPairs>
  <TitlesOfParts>
    <vt:vector size="251" baseType="lpstr">
      <vt:lpstr>Arial</vt:lpstr>
      <vt:lpstr>SimSun</vt:lpstr>
      <vt:lpstr>Wingdings</vt:lpstr>
      <vt:lpstr>Open Sans</vt:lpstr>
      <vt:lpstr>Wingdings</vt:lpstr>
      <vt:lpstr>Calibri</vt:lpstr>
      <vt:lpstr>Microsoft YaHei</vt:lpstr>
      <vt:lpstr/>
      <vt:lpstr>Arial Unicode MS</vt:lpstr>
      <vt:lpstr>Open Sans</vt:lpstr>
      <vt:lpstr>OpenSymbol</vt:lpstr>
      <vt:lpstr>Calibri Light</vt:lpstr>
      <vt:lpstr>Cornelia - Regular</vt:lpstr>
      <vt:lpstr>Tema de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mai Pv</dc:creator>
  <cp:lastModifiedBy>Carolina Castrillón</cp:lastModifiedBy>
  <cp:revision>1127</cp:revision>
  <dcterms:created xsi:type="dcterms:W3CDTF">2020-09-26T14:26:00Z</dcterms:created>
  <dcterms:modified xsi:type="dcterms:W3CDTF">2020-12-23T01:23:09Z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3082-10.2.0.7646</vt:lpwstr>
  </property>
</Properties>
</file>